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Lst>
  <p:sldSz cy="5143500" cx="9144000"/>
  <p:notesSz cx="6858000" cy="9144000"/>
  <p:embeddedFontLst>
    <p:embeddedFont>
      <p:font typeface="Helvetica Neue"/>
      <p:regular r:id="rId105"/>
      <p:bold r:id="rId106"/>
      <p:italic r:id="rId107"/>
      <p:boldItalic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C17D57-2833-41DD-920E-A93288BDA7C1}">
  <a:tblStyle styleId="{43C17D57-2833-41DD-920E-A93288BDA7C1}"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A98FA59-7387-446B-8100-EA9439D3CE5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HelveticaNeue-italic.fntdata"/><Relationship Id="rId106" Type="http://schemas.openxmlformats.org/officeDocument/2006/relationships/font" Target="fonts/HelveticaNeue-bold.fntdata"/><Relationship Id="rId105" Type="http://schemas.openxmlformats.org/officeDocument/2006/relationships/font" Target="fonts/HelveticaNeue-regular.fntdata"/><Relationship Id="rId104" Type="http://schemas.openxmlformats.org/officeDocument/2006/relationships/slide" Target="slides/slide98.xml"/><Relationship Id="rId108" Type="http://schemas.openxmlformats.org/officeDocument/2006/relationships/font" Target="fonts/HelveticaNeue-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43ef552c9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43ef552c9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d55749de95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d55749de95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d55749de95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d55749de95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d55749de9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d55749de9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d87ece5d2d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d87ece5d2d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015cec396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015cec396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d87ece5d2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d87ece5d2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d87ece5d2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d87ece5d2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d87ece5d2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d87ece5d2d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d87ece5d2d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d87ece5d2d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d87ece5d2d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d87ece5d2d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d55749de9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d55749de9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d87ece5d2d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d87ece5d2d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015cec396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015cec396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d87ece5d2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d87ece5d2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d87ece5d2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d87ece5d2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015cec396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015cec396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015cec396a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015cec396a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015cec396a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015cec396a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015cec396a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015cec396a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015cec396a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015cec396a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015cec396a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015cec396a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note: change internal function to h for this example to avoid double f notation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d55749de9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d55749de9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015cec396a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015cec396a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015cec396a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015cec396a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015cec396a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015cec396a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015cec396a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015cec396a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015cec396a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015cec396a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015cec396a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015cec396a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015cec396a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015cec396a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015cec396a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015cec396a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015cec396a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015cec396a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015cec396a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015cec396a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d55749de9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d55749de9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015cec396a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015cec396a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015cec396a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015cec396a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015cec396a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2015cec396a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015cec396a_0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015cec396a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015cec396a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015cec396a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015cec396a_0_1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2015cec396a_0_1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015cec396a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015cec396a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015cec396a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2015cec396a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015cec396a_0_1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2015cec396a_0_1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015cec396a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015cec396a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d55749de9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d55749de9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015cec396a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015cec396a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015cec396a_0_1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2015cec396a_0_1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2015cec396a_0_1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2015cec396a_0_1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2015cec396a_0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2015cec396a_0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2015cec396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2015cec396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2045c7d4032_0_1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2045c7d4032_0_1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1d87ece5d2d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1d87ece5d2d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1d87ece5d2d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1d87ece5d2d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2015cec396a_0_1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2015cec396a_0_1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2015cec396a_0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2015cec396a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d87ece5d2d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d87ece5d2d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2015cec396a_0_1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2015cec396a_0_1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2015cec396a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2015cec396a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2015cec396a_0_1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2015cec396a_0_1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2015cec396a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2015cec396a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2015cec396a_0_2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2015cec396a_0_2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2045c7d40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2045c7d40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g2045c7d403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2045c7d403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2045c7d403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2045c7d403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2045c7d403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2045c7d403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2045c7d4032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2045c7d4032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015cec396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015cec396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2045c7d4032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2045c7d4032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2045c7d403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2045c7d403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2045c7d4032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2045c7d4032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2045c7d4032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2045c7d4032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2045c7d4032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2045c7d4032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g2045c7d4032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6" name="Google Shape;2076;g2045c7d4032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g2045c7d4032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6" name="Google Shape;2106;g2045c7d4032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2045c7d4032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2045c7d4032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g2045c7d4032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0" name="Google Shape;2160;g2045c7d4032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g2045c7d4032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2" name="Google Shape;2232;g2045c7d4032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d55749de9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d55749de9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g2045c7d4032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0" name="Google Shape;2250;g2045c7d4032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g2045c7d4032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5" name="Google Shape;2285;g2045c7d4032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2045c7d4032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2045c7d4032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g2045c7d4032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6" name="Google Shape;2326;g2045c7d4032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g2045c7d4032_0_1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2045c7d4032_0_1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 name="Shape 2437"/>
        <p:cNvGrpSpPr/>
        <p:nvPr/>
      </p:nvGrpSpPr>
      <p:grpSpPr>
        <a:xfrm>
          <a:off x="0" y="0"/>
          <a:ext cx="0" cy="0"/>
          <a:chOff x="0" y="0"/>
          <a:chExt cx="0" cy="0"/>
        </a:xfrm>
      </p:grpSpPr>
      <p:sp>
        <p:nvSpPr>
          <p:cNvPr id="2438" name="Google Shape;2438;g2045c7d4032_0_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9" name="Google Shape;2439;g2045c7d4032_0_1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3" name="Shape 2443"/>
        <p:cNvGrpSpPr/>
        <p:nvPr/>
      </p:nvGrpSpPr>
      <p:grpSpPr>
        <a:xfrm>
          <a:off x="0" y="0"/>
          <a:ext cx="0" cy="0"/>
          <a:chOff x="0" y="0"/>
          <a:chExt cx="0" cy="0"/>
        </a:xfrm>
      </p:grpSpPr>
      <p:sp>
        <p:nvSpPr>
          <p:cNvPr id="2444" name="Google Shape;2444;g2045c7d4032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5" name="Google Shape;2445;g2045c7d4032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9" name="Shape 2449"/>
        <p:cNvGrpSpPr/>
        <p:nvPr/>
      </p:nvGrpSpPr>
      <p:grpSpPr>
        <a:xfrm>
          <a:off x="0" y="0"/>
          <a:ext cx="0" cy="0"/>
          <a:chOff x="0" y="0"/>
          <a:chExt cx="0" cy="0"/>
        </a:xfrm>
      </p:grpSpPr>
      <p:sp>
        <p:nvSpPr>
          <p:cNvPr id="2450" name="Google Shape;2450;g2045c7d4032_0_1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1" name="Google Shape;2451;g2045c7d4032_0_1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5" name="Shape 2455"/>
        <p:cNvGrpSpPr/>
        <p:nvPr/>
      </p:nvGrpSpPr>
      <p:grpSpPr>
        <a:xfrm>
          <a:off x="0" y="0"/>
          <a:ext cx="0" cy="0"/>
          <a:chOff x="0" y="0"/>
          <a:chExt cx="0" cy="0"/>
        </a:xfrm>
      </p:grpSpPr>
      <p:sp>
        <p:nvSpPr>
          <p:cNvPr id="2456" name="Google Shape;2456;g2045c7d4032_0_1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7" name="Google Shape;2457;g2045c7d4032_0_1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1" name="Shape 2461"/>
        <p:cNvGrpSpPr/>
        <p:nvPr/>
      </p:nvGrpSpPr>
      <p:grpSpPr>
        <a:xfrm>
          <a:off x="0" y="0"/>
          <a:ext cx="0" cy="0"/>
          <a:chOff x="0" y="0"/>
          <a:chExt cx="0" cy="0"/>
        </a:xfrm>
      </p:grpSpPr>
      <p:sp>
        <p:nvSpPr>
          <p:cNvPr id="2462" name="Google Shape;2462;g2045c7d4032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3" name="Google Shape;2463;g2045c7d4032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d55749de9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d55749de9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7" name="Shape 2467"/>
        <p:cNvGrpSpPr/>
        <p:nvPr/>
      </p:nvGrpSpPr>
      <p:grpSpPr>
        <a:xfrm>
          <a:off x="0" y="0"/>
          <a:ext cx="0" cy="0"/>
          <a:chOff x="0" y="0"/>
          <a:chExt cx="0" cy="0"/>
        </a:xfrm>
      </p:grpSpPr>
      <p:sp>
        <p:nvSpPr>
          <p:cNvPr id="2468" name="Google Shape;2468;g2045c7d4032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9" name="Google Shape;2469;g2045c7d4032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4" name="Shape 2514"/>
        <p:cNvGrpSpPr/>
        <p:nvPr/>
      </p:nvGrpSpPr>
      <p:grpSpPr>
        <a:xfrm>
          <a:off x="0" y="0"/>
          <a:ext cx="0" cy="0"/>
          <a:chOff x="0" y="0"/>
          <a:chExt cx="0" cy="0"/>
        </a:xfrm>
      </p:grpSpPr>
      <p:sp>
        <p:nvSpPr>
          <p:cNvPr id="2515" name="Google Shape;2515;g2045c7d4032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6" name="Google Shape;2516;g2045c7d4032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g2045c7d4032_0_1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5" name="Google Shape;2535;g2045c7d4032_0_1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g2045c7d4032_0_1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6" name="Google Shape;2556;g2045c7d4032_0_1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5" name="Shape 2575"/>
        <p:cNvGrpSpPr/>
        <p:nvPr/>
      </p:nvGrpSpPr>
      <p:grpSpPr>
        <a:xfrm>
          <a:off x="0" y="0"/>
          <a:ext cx="0" cy="0"/>
          <a:chOff x="0" y="0"/>
          <a:chExt cx="0" cy="0"/>
        </a:xfrm>
      </p:grpSpPr>
      <p:sp>
        <p:nvSpPr>
          <p:cNvPr id="2576" name="Google Shape;2576;g2045c7d4032_0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7" name="Google Shape;2577;g2045c7d4032_0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g2045c7d4032_0_1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2045c7d4032_0_1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4" name="Shape 2604"/>
        <p:cNvGrpSpPr/>
        <p:nvPr/>
      </p:nvGrpSpPr>
      <p:grpSpPr>
        <a:xfrm>
          <a:off x="0" y="0"/>
          <a:ext cx="0" cy="0"/>
          <a:chOff x="0" y="0"/>
          <a:chExt cx="0" cy="0"/>
        </a:xfrm>
      </p:grpSpPr>
      <p:sp>
        <p:nvSpPr>
          <p:cNvPr id="2605" name="Google Shape;2605;g2015cec396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6" name="Google Shape;2606;g2015cec396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0" name="Shape 2610"/>
        <p:cNvGrpSpPr/>
        <p:nvPr/>
      </p:nvGrpSpPr>
      <p:grpSpPr>
        <a:xfrm>
          <a:off x="0" y="0"/>
          <a:ext cx="0" cy="0"/>
          <a:chOff x="0" y="0"/>
          <a:chExt cx="0" cy="0"/>
        </a:xfrm>
      </p:grpSpPr>
      <p:sp>
        <p:nvSpPr>
          <p:cNvPr id="2611" name="Google Shape;2611;g1d87ece5d2d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2" name="Google Shape;2612;g1d87ece5d2d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6" name="Shape 2616"/>
        <p:cNvGrpSpPr/>
        <p:nvPr/>
      </p:nvGrpSpPr>
      <p:grpSpPr>
        <a:xfrm>
          <a:off x="0" y="0"/>
          <a:ext cx="0" cy="0"/>
          <a:chOff x="0" y="0"/>
          <a:chExt cx="0" cy="0"/>
        </a:xfrm>
      </p:grpSpPr>
      <p:sp>
        <p:nvSpPr>
          <p:cNvPr id="2617" name="Google Shape;2617;g1cb17ff88f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8" name="Google Shape;2618;g1cb17ff88f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0000FF"/>
              </a:buClr>
              <a:buSzPts val="2800"/>
              <a:buNone/>
              <a:defRPr sz="2800">
                <a:solidFill>
                  <a:srgbClr val="0000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SzPts val="2200"/>
              <a:buChar char="●"/>
              <a:defRPr/>
            </a:lvl1pPr>
            <a:lvl2pPr indent="-368300" lvl="1" marL="914400" algn="ctr">
              <a:spcBef>
                <a:spcPts val="0"/>
              </a:spcBef>
              <a:spcAft>
                <a:spcPts val="0"/>
              </a:spcAft>
              <a:buSzPts val="2200"/>
              <a:buChar char="○"/>
              <a:defRPr/>
            </a:lvl2pPr>
            <a:lvl3pPr indent="-368300" lvl="2" marL="1371600" algn="ctr">
              <a:spcBef>
                <a:spcPts val="0"/>
              </a:spcBef>
              <a:spcAft>
                <a:spcPts val="0"/>
              </a:spcAft>
              <a:buSzPts val="2200"/>
              <a:buChar char="■"/>
              <a:defRPr/>
            </a:lvl3pPr>
            <a:lvl4pPr indent="-368300" lvl="3" marL="1828800" algn="ctr">
              <a:spcBef>
                <a:spcPts val="0"/>
              </a:spcBef>
              <a:spcAft>
                <a:spcPts val="0"/>
              </a:spcAft>
              <a:buSzPts val="22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SzPts val="22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68300" lvl="0" marL="457200">
              <a:spcBef>
                <a:spcPts val="0"/>
              </a:spcBef>
              <a:spcAft>
                <a:spcPts val="0"/>
              </a:spcAft>
              <a:buSzPts val="22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2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8300" lvl="0" marL="457200">
              <a:lnSpc>
                <a:spcPct val="115000"/>
              </a:lnSpc>
              <a:spcBef>
                <a:spcPts val="0"/>
              </a:spcBef>
              <a:spcAft>
                <a:spcPts val="0"/>
              </a:spcAft>
              <a:buClr>
                <a:schemeClr val="dk1"/>
              </a:buClr>
              <a:buSzPts val="2200"/>
              <a:buFont typeface="Helvetica Neue"/>
              <a:buChar char="●"/>
              <a:defRPr sz="2200">
                <a:solidFill>
                  <a:schemeClr val="dk1"/>
                </a:solidFill>
                <a:latin typeface="Helvetica Neue"/>
                <a:ea typeface="Helvetica Neue"/>
                <a:cs typeface="Helvetica Neue"/>
                <a:sym typeface="Helvetica Neue"/>
              </a:defRPr>
            </a:lvl1pPr>
            <a:lvl2pPr indent="-368300" lvl="1" marL="914400">
              <a:lnSpc>
                <a:spcPct val="115000"/>
              </a:lnSpc>
              <a:spcBef>
                <a:spcPts val="0"/>
              </a:spcBef>
              <a:spcAft>
                <a:spcPts val="0"/>
              </a:spcAft>
              <a:buClr>
                <a:srgbClr val="0000FF"/>
              </a:buClr>
              <a:buSzPts val="2200"/>
              <a:buFont typeface="Helvetica Neue"/>
              <a:buChar char="○"/>
              <a:defRPr sz="2200">
                <a:solidFill>
                  <a:srgbClr val="0000FF"/>
                </a:solidFill>
                <a:latin typeface="Helvetica Neue"/>
                <a:ea typeface="Helvetica Neue"/>
                <a:cs typeface="Helvetica Neue"/>
                <a:sym typeface="Helvetica Neue"/>
              </a:defRPr>
            </a:lvl2pPr>
            <a:lvl3pPr indent="-368300" lvl="2" marL="1371600">
              <a:lnSpc>
                <a:spcPct val="115000"/>
              </a:lnSpc>
              <a:spcBef>
                <a:spcPts val="0"/>
              </a:spcBef>
              <a:spcAft>
                <a:spcPts val="0"/>
              </a:spcAft>
              <a:buClr>
                <a:srgbClr val="980000"/>
              </a:buClr>
              <a:buSzPts val="2200"/>
              <a:buFont typeface="Helvetica Neue"/>
              <a:buChar char="■"/>
              <a:defRPr sz="2200">
                <a:solidFill>
                  <a:srgbClr val="980000"/>
                </a:solidFill>
                <a:latin typeface="Helvetica Neue"/>
                <a:ea typeface="Helvetica Neue"/>
                <a:cs typeface="Helvetica Neue"/>
                <a:sym typeface="Helvetica Neue"/>
              </a:defRPr>
            </a:lvl3pPr>
            <a:lvl4pPr indent="-368300" lvl="3" marL="1828800">
              <a:lnSpc>
                <a:spcPct val="115000"/>
              </a:lnSpc>
              <a:spcBef>
                <a:spcPts val="0"/>
              </a:spcBef>
              <a:spcAft>
                <a:spcPts val="0"/>
              </a:spcAft>
              <a:buClr>
                <a:srgbClr val="B45F06"/>
              </a:buClr>
              <a:buSzPts val="2200"/>
              <a:buFont typeface="Helvetica Neue"/>
              <a:buChar char="●"/>
              <a:defRPr sz="2200">
                <a:solidFill>
                  <a:srgbClr val="B45F06"/>
                </a:solidFill>
                <a:latin typeface="Helvetica Neue"/>
                <a:ea typeface="Helvetica Neue"/>
                <a:cs typeface="Helvetica Neue"/>
                <a:sym typeface="Helvetica Neue"/>
              </a:defRPr>
            </a:lvl4pPr>
            <a:lvl5pPr indent="-317500" lvl="4" marL="22860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5pPr>
            <a:lvl6pPr indent="-317500" lvl="5" marL="27432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6pPr>
            <a:lvl7pPr indent="-317500" lvl="6" marL="32004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7pPr>
            <a:lvl8pPr indent="-317500" lvl="7" marL="36576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8pPr>
            <a:lvl9pPr indent="-317500" lvl="8" marL="41148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csci566-spring2023.github.io/" TargetMode="External"/><Relationship Id="rId4" Type="http://schemas.openxmlformats.org/officeDocument/2006/relationships/hyperlink" Target="https://piazza.com/usc/spring2023/csci566/info" TargetMode="External"/><Relationship Id="rId5" Type="http://schemas.openxmlformats.org/officeDocument/2006/relationships/hyperlink" Target="https://drive.google.com/drive/folders/11YcbSZcJUdRSbrNBWiOs_HM2VkxdNKWS?usp=share_link" TargetMode="External"/><Relationship Id="rId6" Type="http://schemas.openxmlformats.org/officeDocument/2006/relationships/hyperlink" Target="https://usc.zoom.us/j/95538924150?pwd=TTRBM283VCt4WDFkN1hLMmtrKzdGUT09"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jpg"/><Relationship Id="rId4"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piazza.com/usc/spring2023/csci566/info" TargetMode="External"/><Relationship Id="rId4" Type="http://schemas.openxmlformats.org/officeDocument/2006/relationships/hyperlink" Target="mailto:csci566.spring2023@gmail.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24.png"/><Relationship Id="rId7" Type="http://schemas.openxmlformats.org/officeDocument/2006/relationships/image" Target="../media/image20.png"/><Relationship Id="rId8"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4.jpg"/><Relationship Id="rId10" Type="http://schemas.openxmlformats.org/officeDocument/2006/relationships/image" Target="../media/image13.jpg"/><Relationship Id="rId9" Type="http://schemas.openxmlformats.org/officeDocument/2006/relationships/image" Target="../media/image11.jpg"/><Relationship Id="rId5" Type="http://schemas.openxmlformats.org/officeDocument/2006/relationships/image" Target="../media/image51.jpg"/><Relationship Id="rId6" Type="http://schemas.openxmlformats.org/officeDocument/2006/relationships/image" Target="../media/image2.jpg"/><Relationship Id="rId7" Type="http://schemas.openxmlformats.org/officeDocument/2006/relationships/image" Target="../media/image41.jpg"/><Relationship Id="rId8"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0.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34.png"/><Relationship Id="rId10" Type="http://schemas.openxmlformats.org/officeDocument/2006/relationships/image" Target="../media/image29.png"/><Relationship Id="rId9" Type="http://schemas.openxmlformats.org/officeDocument/2006/relationships/image" Target="../media/image31.png"/><Relationship Id="rId5" Type="http://schemas.openxmlformats.org/officeDocument/2006/relationships/image" Target="../media/image30.jpg"/><Relationship Id="rId6" Type="http://schemas.openxmlformats.org/officeDocument/2006/relationships/image" Target="../media/image28.png"/><Relationship Id="rId7" Type="http://schemas.openxmlformats.org/officeDocument/2006/relationships/image" Target="../media/image36.png"/><Relationship Id="rId8"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6.png"/><Relationship Id="rId4" Type="http://schemas.openxmlformats.org/officeDocument/2006/relationships/image" Target="../media/image38.jpg"/><Relationship Id="rId5" Type="http://schemas.openxmlformats.org/officeDocument/2006/relationships/image" Target="../media/image35.png"/><Relationship Id="rId6" Type="http://schemas.openxmlformats.org/officeDocument/2006/relationships/image" Target="../media/image33.jpg"/><Relationship Id="rId7" Type="http://schemas.openxmlformats.org/officeDocument/2006/relationships/image" Target="../media/image30.jpg"/><Relationship Id="rId8"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6.png"/><Relationship Id="rId4" Type="http://schemas.openxmlformats.org/officeDocument/2006/relationships/image" Target="../media/image38.jpg"/><Relationship Id="rId5" Type="http://schemas.openxmlformats.org/officeDocument/2006/relationships/image" Target="../media/image35.png"/><Relationship Id="rId6" Type="http://schemas.openxmlformats.org/officeDocument/2006/relationships/image" Target="../media/image33.jpg"/><Relationship Id="rId7" Type="http://schemas.openxmlformats.org/officeDocument/2006/relationships/image" Target="../media/image32.png"/><Relationship Id="rId8"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2.png"/><Relationship Id="rId4" Type="http://schemas.openxmlformats.org/officeDocument/2006/relationships/image" Target="../media/image57.png"/><Relationship Id="rId5" Type="http://schemas.openxmlformats.org/officeDocument/2006/relationships/image" Target="../media/image53.png"/></Relationships>
</file>

<file path=ppt/slides/_rels/slide48.xml.rels><?xml version="1.0" encoding="UTF-8" standalone="yes"?><Relationships xmlns="http://schemas.openxmlformats.org/package/2006/relationships"><Relationship Id="rId20" Type="http://schemas.openxmlformats.org/officeDocument/2006/relationships/image" Target="../media/image58.png"/><Relationship Id="rId22" Type="http://schemas.openxmlformats.org/officeDocument/2006/relationships/image" Target="../media/image61.png"/><Relationship Id="rId21" Type="http://schemas.openxmlformats.org/officeDocument/2006/relationships/image" Target="../media/image64.png"/><Relationship Id="rId24" Type="http://schemas.openxmlformats.org/officeDocument/2006/relationships/image" Target="../media/image72.png"/><Relationship Id="rId23" Type="http://schemas.openxmlformats.org/officeDocument/2006/relationships/image" Target="../media/image63.png"/><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9.png"/><Relationship Id="rId4" Type="http://schemas.openxmlformats.org/officeDocument/2006/relationships/image" Target="../media/image37.png"/><Relationship Id="rId9" Type="http://schemas.openxmlformats.org/officeDocument/2006/relationships/image" Target="../media/image44.png"/><Relationship Id="rId26" Type="http://schemas.openxmlformats.org/officeDocument/2006/relationships/image" Target="../media/image69.png"/><Relationship Id="rId25" Type="http://schemas.openxmlformats.org/officeDocument/2006/relationships/image" Target="../media/image60.png"/><Relationship Id="rId28" Type="http://schemas.openxmlformats.org/officeDocument/2006/relationships/image" Target="../media/image65.png"/><Relationship Id="rId27" Type="http://schemas.openxmlformats.org/officeDocument/2006/relationships/image" Target="../media/image62.png"/><Relationship Id="rId5" Type="http://schemas.openxmlformats.org/officeDocument/2006/relationships/image" Target="../media/image40.png"/><Relationship Id="rId6" Type="http://schemas.openxmlformats.org/officeDocument/2006/relationships/image" Target="../media/image46.png"/><Relationship Id="rId29" Type="http://schemas.openxmlformats.org/officeDocument/2006/relationships/image" Target="../media/image71.png"/><Relationship Id="rId7" Type="http://schemas.openxmlformats.org/officeDocument/2006/relationships/image" Target="../media/image42.png"/><Relationship Id="rId8" Type="http://schemas.openxmlformats.org/officeDocument/2006/relationships/image" Target="../media/image45.png"/><Relationship Id="rId31" Type="http://schemas.openxmlformats.org/officeDocument/2006/relationships/image" Target="../media/image68.png"/><Relationship Id="rId30" Type="http://schemas.openxmlformats.org/officeDocument/2006/relationships/image" Target="../media/image67.png"/><Relationship Id="rId11" Type="http://schemas.openxmlformats.org/officeDocument/2006/relationships/image" Target="../media/image43.png"/><Relationship Id="rId10" Type="http://schemas.openxmlformats.org/officeDocument/2006/relationships/image" Target="../media/image59.png"/><Relationship Id="rId32" Type="http://schemas.openxmlformats.org/officeDocument/2006/relationships/image" Target="../media/image70.png"/><Relationship Id="rId13" Type="http://schemas.openxmlformats.org/officeDocument/2006/relationships/image" Target="../media/image55.png"/><Relationship Id="rId12" Type="http://schemas.openxmlformats.org/officeDocument/2006/relationships/image" Target="../media/image47.png"/><Relationship Id="rId15" Type="http://schemas.openxmlformats.org/officeDocument/2006/relationships/image" Target="../media/image48.png"/><Relationship Id="rId14" Type="http://schemas.openxmlformats.org/officeDocument/2006/relationships/image" Target="../media/image50.png"/><Relationship Id="rId17" Type="http://schemas.openxmlformats.org/officeDocument/2006/relationships/image" Target="../media/image56.png"/><Relationship Id="rId16" Type="http://schemas.openxmlformats.org/officeDocument/2006/relationships/image" Target="../media/image54.png"/><Relationship Id="rId19" Type="http://schemas.openxmlformats.org/officeDocument/2006/relationships/image" Target="../media/image66.png"/><Relationship Id="rId18" Type="http://schemas.openxmlformats.org/officeDocument/2006/relationships/image" Target="../media/image49.png"/></Relationships>
</file>

<file path=ppt/slides/_rels/slide49.xml.rels><?xml version="1.0" encoding="UTF-8" standalone="yes"?><Relationships xmlns="http://schemas.openxmlformats.org/package/2006/relationships"><Relationship Id="rId20" Type="http://schemas.openxmlformats.org/officeDocument/2006/relationships/image" Target="../media/image58.png"/><Relationship Id="rId22" Type="http://schemas.openxmlformats.org/officeDocument/2006/relationships/image" Target="../media/image61.png"/><Relationship Id="rId21" Type="http://schemas.openxmlformats.org/officeDocument/2006/relationships/image" Target="../media/image64.png"/><Relationship Id="rId24" Type="http://schemas.openxmlformats.org/officeDocument/2006/relationships/image" Target="../media/image72.png"/><Relationship Id="rId23" Type="http://schemas.openxmlformats.org/officeDocument/2006/relationships/image" Target="../media/image63.png"/><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9.png"/><Relationship Id="rId4" Type="http://schemas.openxmlformats.org/officeDocument/2006/relationships/image" Target="../media/image37.png"/><Relationship Id="rId9" Type="http://schemas.openxmlformats.org/officeDocument/2006/relationships/image" Target="../media/image44.png"/><Relationship Id="rId26" Type="http://schemas.openxmlformats.org/officeDocument/2006/relationships/image" Target="../media/image69.png"/><Relationship Id="rId25" Type="http://schemas.openxmlformats.org/officeDocument/2006/relationships/image" Target="../media/image60.png"/><Relationship Id="rId28" Type="http://schemas.openxmlformats.org/officeDocument/2006/relationships/image" Target="../media/image65.png"/><Relationship Id="rId27" Type="http://schemas.openxmlformats.org/officeDocument/2006/relationships/image" Target="../media/image62.png"/><Relationship Id="rId5" Type="http://schemas.openxmlformats.org/officeDocument/2006/relationships/image" Target="../media/image40.png"/><Relationship Id="rId6" Type="http://schemas.openxmlformats.org/officeDocument/2006/relationships/image" Target="../media/image46.png"/><Relationship Id="rId29" Type="http://schemas.openxmlformats.org/officeDocument/2006/relationships/image" Target="../media/image71.png"/><Relationship Id="rId7" Type="http://schemas.openxmlformats.org/officeDocument/2006/relationships/image" Target="../media/image42.png"/><Relationship Id="rId8" Type="http://schemas.openxmlformats.org/officeDocument/2006/relationships/image" Target="../media/image45.png"/><Relationship Id="rId31" Type="http://schemas.openxmlformats.org/officeDocument/2006/relationships/image" Target="../media/image68.png"/><Relationship Id="rId30" Type="http://schemas.openxmlformats.org/officeDocument/2006/relationships/image" Target="../media/image67.png"/><Relationship Id="rId11" Type="http://schemas.openxmlformats.org/officeDocument/2006/relationships/image" Target="../media/image43.png"/><Relationship Id="rId10" Type="http://schemas.openxmlformats.org/officeDocument/2006/relationships/image" Target="../media/image59.png"/><Relationship Id="rId32" Type="http://schemas.openxmlformats.org/officeDocument/2006/relationships/image" Target="../media/image70.png"/><Relationship Id="rId13" Type="http://schemas.openxmlformats.org/officeDocument/2006/relationships/image" Target="../media/image55.png"/><Relationship Id="rId12" Type="http://schemas.openxmlformats.org/officeDocument/2006/relationships/image" Target="../media/image47.png"/><Relationship Id="rId15" Type="http://schemas.openxmlformats.org/officeDocument/2006/relationships/image" Target="../media/image48.png"/><Relationship Id="rId14" Type="http://schemas.openxmlformats.org/officeDocument/2006/relationships/image" Target="../media/image50.png"/><Relationship Id="rId17" Type="http://schemas.openxmlformats.org/officeDocument/2006/relationships/image" Target="../media/image56.png"/><Relationship Id="rId16" Type="http://schemas.openxmlformats.org/officeDocument/2006/relationships/image" Target="../media/image54.png"/><Relationship Id="rId19" Type="http://schemas.openxmlformats.org/officeDocument/2006/relationships/image" Target="../media/image66.png"/><Relationship Id="rId18"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20" Type="http://schemas.openxmlformats.org/officeDocument/2006/relationships/image" Target="../media/image58.png"/><Relationship Id="rId22" Type="http://schemas.openxmlformats.org/officeDocument/2006/relationships/image" Target="../media/image61.png"/><Relationship Id="rId21" Type="http://schemas.openxmlformats.org/officeDocument/2006/relationships/image" Target="../media/image64.png"/><Relationship Id="rId24" Type="http://schemas.openxmlformats.org/officeDocument/2006/relationships/image" Target="../media/image72.png"/><Relationship Id="rId23" Type="http://schemas.openxmlformats.org/officeDocument/2006/relationships/image" Target="../media/image63.png"/><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9.png"/><Relationship Id="rId4" Type="http://schemas.openxmlformats.org/officeDocument/2006/relationships/image" Target="../media/image37.png"/><Relationship Id="rId9" Type="http://schemas.openxmlformats.org/officeDocument/2006/relationships/image" Target="../media/image44.png"/><Relationship Id="rId26" Type="http://schemas.openxmlformats.org/officeDocument/2006/relationships/image" Target="../media/image69.png"/><Relationship Id="rId25" Type="http://schemas.openxmlformats.org/officeDocument/2006/relationships/image" Target="../media/image60.png"/><Relationship Id="rId28" Type="http://schemas.openxmlformats.org/officeDocument/2006/relationships/image" Target="../media/image65.png"/><Relationship Id="rId27" Type="http://schemas.openxmlformats.org/officeDocument/2006/relationships/image" Target="../media/image62.png"/><Relationship Id="rId5" Type="http://schemas.openxmlformats.org/officeDocument/2006/relationships/image" Target="../media/image40.png"/><Relationship Id="rId6" Type="http://schemas.openxmlformats.org/officeDocument/2006/relationships/image" Target="../media/image46.png"/><Relationship Id="rId29" Type="http://schemas.openxmlformats.org/officeDocument/2006/relationships/image" Target="../media/image71.png"/><Relationship Id="rId7" Type="http://schemas.openxmlformats.org/officeDocument/2006/relationships/image" Target="../media/image42.png"/><Relationship Id="rId8" Type="http://schemas.openxmlformats.org/officeDocument/2006/relationships/image" Target="../media/image45.png"/><Relationship Id="rId31" Type="http://schemas.openxmlformats.org/officeDocument/2006/relationships/image" Target="../media/image68.png"/><Relationship Id="rId30" Type="http://schemas.openxmlformats.org/officeDocument/2006/relationships/image" Target="../media/image67.png"/><Relationship Id="rId11" Type="http://schemas.openxmlformats.org/officeDocument/2006/relationships/image" Target="../media/image43.png"/><Relationship Id="rId33" Type="http://schemas.openxmlformats.org/officeDocument/2006/relationships/image" Target="../media/image83.png"/><Relationship Id="rId10" Type="http://schemas.openxmlformats.org/officeDocument/2006/relationships/image" Target="../media/image59.png"/><Relationship Id="rId32" Type="http://schemas.openxmlformats.org/officeDocument/2006/relationships/image" Target="../media/image70.png"/><Relationship Id="rId13" Type="http://schemas.openxmlformats.org/officeDocument/2006/relationships/image" Target="../media/image55.png"/><Relationship Id="rId12" Type="http://schemas.openxmlformats.org/officeDocument/2006/relationships/image" Target="../media/image47.png"/><Relationship Id="rId15" Type="http://schemas.openxmlformats.org/officeDocument/2006/relationships/image" Target="../media/image48.png"/><Relationship Id="rId14" Type="http://schemas.openxmlformats.org/officeDocument/2006/relationships/image" Target="../media/image50.png"/><Relationship Id="rId17" Type="http://schemas.openxmlformats.org/officeDocument/2006/relationships/image" Target="../media/image56.png"/><Relationship Id="rId16" Type="http://schemas.openxmlformats.org/officeDocument/2006/relationships/image" Target="../media/image54.png"/><Relationship Id="rId19" Type="http://schemas.openxmlformats.org/officeDocument/2006/relationships/image" Target="../media/image66.png"/><Relationship Id="rId18" Type="http://schemas.openxmlformats.org/officeDocument/2006/relationships/image" Target="../media/image49.png"/></Relationships>
</file>

<file path=ppt/slides/_rels/slide51.xml.rels><?xml version="1.0" encoding="UTF-8" standalone="yes"?><Relationships xmlns="http://schemas.openxmlformats.org/package/2006/relationships"><Relationship Id="rId20" Type="http://schemas.openxmlformats.org/officeDocument/2006/relationships/image" Target="../media/image58.png"/><Relationship Id="rId22" Type="http://schemas.openxmlformats.org/officeDocument/2006/relationships/image" Target="../media/image61.png"/><Relationship Id="rId21" Type="http://schemas.openxmlformats.org/officeDocument/2006/relationships/image" Target="../media/image64.png"/><Relationship Id="rId24" Type="http://schemas.openxmlformats.org/officeDocument/2006/relationships/image" Target="../media/image72.png"/><Relationship Id="rId23" Type="http://schemas.openxmlformats.org/officeDocument/2006/relationships/image" Target="../media/image63.png"/><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9.png"/><Relationship Id="rId4" Type="http://schemas.openxmlformats.org/officeDocument/2006/relationships/image" Target="../media/image37.png"/><Relationship Id="rId9" Type="http://schemas.openxmlformats.org/officeDocument/2006/relationships/image" Target="../media/image44.png"/><Relationship Id="rId26" Type="http://schemas.openxmlformats.org/officeDocument/2006/relationships/image" Target="../media/image69.png"/><Relationship Id="rId25" Type="http://schemas.openxmlformats.org/officeDocument/2006/relationships/image" Target="../media/image60.png"/><Relationship Id="rId28" Type="http://schemas.openxmlformats.org/officeDocument/2006/relationships/image" Target="../media/image65.png"/><Relationship Id="rId27" Type="http://schemas.openxmlformats.org/officeDocument/2006/relationships/image" Target="../media/image62.png"/><Relationship Id="rId5" Type="http://schemas.openxmlformats.org/officeDocument/2006/relationships/image" Target="../media/image40.png"/><Relationship Id="rId6" Type="http://schemas.openxmlformats.org/officeDocument/2006/relationships/image" Target="../media/image46.png"/><Relationship Id="rId29" Type="http://schemas.openxmlformats.org/officeDocument/2006/relationships/image" Target="../media/image71.png"/><Relationship Id="rId7" Type="http://schemas.openxmlformats.org/officeDocument/2006/relationships/image" Target="../media/image42.png"/><Relationship Id="rId8" Type="http://schemas.openxmlformats.org/officeDocument/2006/relationships/image" Target="../media/image45.png"/><Relationship Id="rId31" Type="http://schemas.openxmlformats.org/officeDocument/2006/relationships/image" Target="../media/image68.png"/><Relationship Id="rId30" Type="http://schemas.openxmlformats.org/officeDocument/2006/relationships/image" Target="../media/image67.png"/><Relationship Id="rId11" Type="http://schemas.openxmlformats.org/officeDocument/2006/relationships/image" Target="../media/image43.png"/><Relationship Id="rId33" Type="http://schemas.openxmlformats.org/officeDocument/2006/relationships/image" Target="../media/image75.jpg"/><Relationship Id="rId10" Type="http://schemas.openxmlformats.org/officeDocument/2006/relationships/image" Target="../media/image59.png"/><Relationship Id="rId32" Type="http://schemas.openxmlformats.org/officeDocument/2006/relationships/image" Target="../media/image70.png"/><Relationship Id="rId13" Type="http://schemas.openxmlformats.org/officeDocument/2006/relationships/image" Target="../media/image55.png"/><Relationship Id="rId12" Type="http://schemas.openxmlformats.org/officeDocument/2006/relationships/image" Target="../media/image47.png"/><Relationship Id="rId15" Type="http://schemas.openxmlformats.org/officeDocument/2006/relationships/image" Target="../media/image48.png"/><Relationship Id="rId14" Type="http://schemas.openxmlformats.org/officeDocument/2006/relationships/image" Target="../media/image50.png"/><Relationship Id="rId17" Type="http://schemas.openxmlformats.org/officeDocument/2006/relationships/image" Target="../media/image56.png"/><Relationship Id="rId16" Type="http://schemas.openxmlformats.org/officeDocument/2006/relationships/image" Target="../media/image54.png"/><Relationship Id="rId19" Type="http://schemas.openxmlformats.org/officeDocument/2006/relationships/image" Target="../media/image66.png"/><Relationship Id="rId18" Type="http://schemas.openxmlformats.org/officeDocument/2006/relationships/image" Target="../media/image49.png"/></Relationships>
</file>

<file path=ppt/slides/_rels/slide52.xml.rels><?xml version="1.0" encoding="UTF-8" standalone="yes"?><Relationships xmlns="http://schemas.openxmlformats.org/package/2006/relationships"><Relationship Id="rId20" Type="http://schemas.openxmlformats.org/officeDocument/2006/relationships/image" Target="../media/image58.png"/><Relationship Id="rId22" Type="http://schemas.openxmlformats.org/officeDocument/2006/relationships/image" Target="../media/image61.png"/><Relationship Id="rId21" Type="http://schemas.openxmlformats.org/officeDocument/2006/relationships/image" Target="../media/image64.png"/><Relationship Id="rId24" Type="http://schemas.openxmlformats.org/officeDocument/2006/relationships/image" Target="../media/image72.png"/><Relationship Id="rId23" Type="http://schemas.openxmlformats.org/officeDocument/2006/relationships/image" Target="../media/image63.png"/><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9.png"/><Relationship Id="rId4" Type="http://schemas.openxmlformats.org/officeDocument/2006/relationships/image" Target="../media/image37.png"/><Relationship Id="rId9" Type="http://schemas.openxmlformats.org/officeDocument/2006/relationships/image" Target="../media/image44.png"/><Relationship Id="rId26" Type="http://schemas.openxmlformats.org/officeDocument/2006/relationships/image" Target="../media/image69.png"/><Relationship Id="rId25" Type="http://schemas.openxmlformats.org/officeDocument/2006/relationships/image" Target="../media/image60.png"/><Relationship Id="rId28" Type="http://schemas.openxmlformats.org/officeDocument/2006/relationships/image" Target="../media/image65.png"/><Relationship Id="rId27" Type="http://schemas.openxmlformats.org/officeDocument/2006/relationships/image" Target="../media/image62.png"/><Relationship Id="rId5" Type="http://schemas.openxmlformats.org/officeDocument/2006/relationships/image" Target="../media/image40.png"/><Relationship Id="rId6" Type="http://schemas.openxmlformats.org/officeDocument/2006/relationships/image" Target="../media/image46.png"/><Relationship Id="rId29" Type="http://schemas.openxmlformats.org/officeDocument/2006/relationships/image" Target="../media/image71.png"/><Relationship Id="rId7" Type="http://schemas.openxmlformats.org/officeDocument/2006/relationships/image" Target="../media/image42.png"/><Relationship Id="rId8" Type="http://schemas.openxmlformats.org/officeDocument/2006/relationships/image" Target="../media/image45.png"/><Relationship Id="rId31" Type="http://schemas.openxmlformats.org/officeDocument/2006/relationships/image" Target="../media/image68.png"/><Relationship Id="rId30" Type="http://schemas.openxmlformats.org/officeDocument/2006/relationships/image" Target="../media/image67.png"/><Relationship Id="rId11" Type="http://schemas.openxmlformats.org/officeDocument/2006/relationships/image" Target="../media/image43.png"/><Relationship Id="rId10" Type="http://schemas.openxmlformats.org/officeDocument/2006/relationships/image" Target="../media/image59.png"/><Relationship Id="rId32" Type="http://schemas.openxmlformats.org/officeDocument/2006/relationships/image" Target="../media/image70.png"/><Relationship Id="rId13" Type="http://schemas.openxmlformats.org/officeDocument/2006/relationships/image" Target="../media/image55.png"/><Relationship Id="rId12" Type="http://schemas.openxmlformats.org/officeDocument/2006/relationships/image" Target="../media/image47.png"/><Relationship Id="rId15" Type="http://schemas.openxmlformats.org/officeDocument/2006/relationships/image" Target="../media/image48.png"/><Relationship Id="rId14" Type="http://schemas.openxmlformats.org/officeDocument/2006/relationships/image" Target="../media/image50.png"/><Relationship Id="rId17" Type="http://schemas.openxmlformats.org/officeDocument/2006/relationships/image" Target="../media/image56.png"/><Relationship Id="rId16" Type="http://schemas.openxmlformats.org/officeDocument/2006/relationships/image" Target="../media/image54.png"/><Relationship Id="rId19" Type="http://schemas.openxmlformats.org/officeDocument/2006/relationships/image" Target="../media/image66.png"/><Relationship Id="rId18"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hub.jhu.edu/2015/07/14/golden-goose-award-wiesel-hubel/" TargetMode="External"/><Relationship Id="rId4" Type="http://schemas.openxmlformats.org/officeDocument/2006/relationships/image" Target="../media/image7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7.jpg"/><Relationship Id="rId4" Type="http://schemas.openxmlformats.org/officeDocument/2006/relationships/hyperlink" Target="https://link.springer.com/article/10.1007/BF00344251" TargetMode="External"/><Relationship Id="rId9" Type="http://schemas.openxmlformats.org/officeDocument/2006/relationships/image" Target="../media/image79.png"/><Relationship Id="rId5" Type="http://schemas.openxmlformats.org/officeDocument/2006/relationships/hyperlink" Target="https://link.springer.com/article/10.1007/BF00344251" TargetMode="External"/><Relationship Id="rId6" Type="http://schemas.openxmlformats.org/officeDocument/2006/relationships/hyperlink" Target="https://link.springer.com/article/10.1007/BF00344251" TargetMode="External"/><Relationship Id="rId7" Type="http://schemas.openxmlformats.org/officeDocument/2006/relationships/hyperlink" Target="https://link.springer.com/article/10.1007/BF00344251" TargetMode="External"/><Relationship Id="rId8" Type="http://schemas.openxmlformats.org/officeDocument/2006/relationships/hyperlink" Target="https://link.springer.com/article/10.1007/BF0034425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papers.nips.cc/paper/1989/file/53c3bce66e43be4f209556518c2fcb54-Paper.pdf" TargetMode="External"/><Relationship Id="rId4" Type="http://schemas.openxmlformats.org/officeDocument/2006/relationships/hyperlink" Target="https://papers.nips.cc/paper/1989/file/53c3bce66e43be4f209556518c2fcb54-Paper.pdf" TargetMode="External"/><Relationship Id="rId9" Type="http://schemas.openxmlformats.org/officeDocument/2006/relationships/image" Target="../media/image89.png"/><Relationship Id="rId5" Type="http://schemas.openxmlformats.org/officeDocument/2006/relationships/hyperlink" Target="https://papers.nips.cc/paper/1989/file/53c3bce66e43be4f209556518c2fcb54-Paper.pdf" TargetMode="External"/><Relationship Id="rId6" Type="http://schemas.openxmlformats.org/officeDocument/2006/relationships/hyperlink" Target="https://papers.nips.cc/paper/1989/file/53c3bce66e43be4f209556518c2fcb54-Paper.pdf" TargetMode="External"/><Relationship Id="rId7" Type="http://schemas.openxmlformats.org/officeDocument/2006/relationships/hyperlink" Target="https://papers.nips.cc/paper/1989/file/53c3bce66e43be4f209556518c2fcb54-Paper.pdf" TargetMode="External"/><Relationship Id="rId8" Type="http://schemas.openxmlformats.org/officeDocument/2006/relationships/hyperlink" Target="https://en.wikipedia.org/wiki/MNIST_database" TargetMode="External"/><Relationship Id="rId10" Type="http://schemas.openxmlformats.org/officeDocument/2006/relationships/image" Target="../media/image78.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proceedings.neurips.cc/paper/2012/file/c399862d3b9d6b76c8436e924a68c45b-Paper.pdf" TargetMode="External"/><Relationship Id="rId4" Type="http://schemas.openxmlformats.org/officeDocument/2006/relationships/hyperlink" Target="https://proceedings.neurips.cc/paper/2012/file/c399862d3b9d6b76c8436e924a68c45b-Paper.pdf" TargetMode="External"/><Relationship Id="rId9" Type="http://schemas.openxmlformats.org/officeDocument/2006/relationships/image" Target="../media/image73.jpg"/><Relationship Id="rId5" Type="http://schemas.openxmlformats.org/officeDocument/2006/relationships/hyperlink" Target="https://proceedings.neurips.cc/paper/2012/file/c399862d3b9d6b76c8436e924a68c45b-Paper.pdf" TargetMode="External"/><Relationship Id="rId6" Type="http://schemas.openxmlformats.org/officeDocument/2006/relationships/hyperlink" Target="https://proceedings.neurips.cc/paper/2012/file/c399862d3b9d6b76c8436e924a68c45b-Paper.pdf" TargetMode="External"/><Relationship Id="rId7" Type="http://schemas.openxmlformats.org/officeDocument/2006/relationships/hyperlink" Target="https://proceedings.neurips.cc/paper/2012/file/c399862d3b9d6b76c8436e924a68c45b-Paper.pdf" TargetMode="External"/><Relationship Id="rId8" Type="http://schemas.openxmlformats.org/officeDocument/2006/relationships/image" Target="../media/image106.png"/></Relationships>
</file>

<file path=ppt/slides/_rels/slide62.xml.rels><?xml version="1.0" encoding="UTF-8" standalone="yes"?><Relationships xmlns="http://schemas.openxmlformats.org/package/2006/relationships"><Relationship Id="rId20" Type="http://schemas.openxmlformats.org/officeDocument/2006/relationships/image" Target="../media/image95.png"/><Relationship Id="rId22" Type="http://schemas.openxmlformats.org/officeDocument/2006/relationships/image" Target="../media/image104.png"/><Relationship Id="rId21" Type="http://schemas.openxmlformats.org/officeDocument/2006/relationships/image" Target="../media/image100.png"/><Relationship Id="rId24" Type="http://schemas.openxmlformats.org/officeDocument/2006/relationships/image" Target="../media/image98.png"/><Relationship Id="rId23" Type="http://schemas.openxmlformats.org/officeDocument/2006/relationships/image" Target="../media/image102.png"/><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90.png"/><Relationship Id="rId4" Type="http://schemas.openxmlformats.org/officeDocument/2006/relationships/image" Target="../media/image99.png"/><Relationship Id="rId9" Type="http://schemas.openxmlformats.org/officeDocument/2006/relationships/image" Target="../media/image96.png"/><Relationship Id="rId26" Type="http://schemas.openxmlformats.org/officeDocument/2006/relationships/image" Target="../media/image114.png"/><Relationship Id="rId25" Type="http://schemas.openxmlformats.org/officeDocument/2006/relationships/image" Target="../media/image107.png"/><Relationship Id="rId28" Type="http://schemas.openxmlformats.org/officeDocument/2006/relationships/image" Target="../media/image103.png"/><Relationship Id="rId27" Type="http://schemas.openxmlformats.org/officeDocument/2006/relationships/image" Target="../media/image108.png"/><Relationship Id="rId5" Type="http://schemas.openxmlformats.org/officeDocument/2006/relationships/image" Target="../media/image85.png"/><Relationship Id="rId6" Type="http://schemas.openxmlformats.org/officeDocument/2006/relationships/image" Target="../media/image86.png"/><Relationship Id="rId29" Type="http://schemas.openxmlformats.org/officeDocument/2006/relationships/image" Target="../media/image105.png"/><Relationship Id="rId7" Type="http://schemas.openxmlformats.org/officeDocument/2006/relationships/image" Target="../media/image81.png"/><Relationship Id="rId8" Type="http://schemas.openxmlformats.org/officeDocument/2006/relationships/image" Target="../media/image80.png"/><Relationship Id="rId31" Type="http://schemas.openxmlformats.org/officeDocument/2006/relationships/image" Target="../media/image112.png"/><Relationship Id="rId30" Type="http://schemas.openxmlformats.org/officeDocument/2006/relationships/image" Target="../media/image109.png"/><Relationship Id="rId11" Type="http://schemas.openxmlformats.org/officeDocument/2006/relationships/image" Target="../media/image84.png"/><Relationship Id="rId33" Type="http://schemas.openxmlformats.org/officeDocument/2006/relationships/image" Target="../media/image73.jpg"/><Relationship Id="rId10" Type="http://schemas.openxmlformats.org/officeDocument/2006/relationships/image" Target="../media/image82.png"/><Relationship Id="rId32" Type="http://schemas.openxmlformats.org/officeDocument/2006/relationships/image" Target="../media/image110.png"/><Relationship Id="rId13" Type="http://schemas.openxmlformats.org/officeDocument/2006/relationships/image" Target="../media/image94.png"/><Relationship Id="rId12" Type="http://schemas.openxmlformats.org/officeDocument/2006/relationships/image" Target="../media/image88.png"/><Relationship Id="rId34" Type="http://schemas.openxmlformats.org/officeDocument/2006/relationships/image" Target="../media/image121.png"/><Relationship Id="rId15" Type="http://schemas.openxmlformats.org/officeDocument/2006/relationships/image" Target="../media/image91.png"/><Relationship Id="rId14" Type="http://schemas.openxmlformats.org/officeDocument/2006/relationships/image" Target="../media/image87.png"/><Relationship Id="rId17" Type="http://schemas.openxmlformats.org/officeDocument/2006/relationships/image" Target="../media/image97.png"/><Relationship Id="rId16" Type="http://schemas.openxmlformats.org/officeDocument/2006/relationships/image" Target="../media/image101.png"/><Relationship Id="rId19" Type="http://schemas.openxmlformats.org/officeDocument/2006/relationships/image" Target="../media/image93.png"/><Relationship Id="rId18" Type="http://schemas.openxmlformats.org/officeDocument/2006/relationships/image" Target="../media/image9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3.jpg"/><Relationship Id="rId4" Type="http://schemas.openxmlformats.org/officeDocument/2006/relationships/image" Target="../media/image11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1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1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11.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1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ocs.google.com/document/d/1bQusP0uS8KoVk7ZmxpGs209gBD3N9p-aSzMTTM63k1k/edit#heading=h.tt4f0x6zs5qb"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18.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18.jpg"/><Relationship Id="rId4" Type="http://schemas.openxmlformats.org/officeDocument/2006/relationships/image" Target="../media/image131.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17.png"/><Relationship Id="rId4" Type="http://schemas.openxmlformats.org/officeDocument/2006/relationships/image" Target="../media/image116.png"/><Relationship Id="rId5" Type="http://schemas.openxmlformats.org/officeDocument/2006/relationships/image" Target="../media/image11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17.png"/><Relationship Id="rId4" Type="http://schemas.openxmlformats.org/officeDocument/2006/relationships/image" Target="../media/image116.png"/><Relationship Id="rId5" Type="http://schemas.openxmlformats.org/officeDocument/2006/relationships/image" Target="../media/image111.jpg"/><Relationship Id="rId6" Type="http://schemas.openxmlformats.org/officeDocument/2006/relationships/image" Target="../media/image12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119.png"/><Relationship Id="rId5" Type="http://schemas.openxmlformats.org/officeDocument/2006/relationships/image" Target="../media/image111.jpg"/><Relationship Id="rId6" Type="http://schemas.openxmlformats.org/officeDocument/2006/relationships/image" Target="../media/image120.png"/><Relationship Id="rId7" Type="http://schemas.openxmlformats.org/officeDocument/2006/relationships/image" Target="../media/image130.png"/><Relationship Id="rId8" Type="http://schemas.openxmlformats.org/officeDocument/2006/relationships/image" Target="../media/image129.png"/><Relationship Id="rId10" Type="http://schemas.openxmlformats.org/officeDocument/2006/relationships/image" Target="../media/image12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s://hub.jhu.edu/2015/07/14/golden-goose-award-wiesel-hubel/" TargetMode="External"/><Relationship Id="rId4" Type="http://schemas.openxmlformats.org/officeDocument/2006/relationships/image" Target="../media/image74.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4.jpg"/><Relationship Id="rId4" Type="http://schemas.openxmlformats.org/officeDocument/2006/relationships/image" Target="../media/image11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17.png"/><Relationship Id="rId4" Type="http://schemas.openxmlformats.org/officeDocument/2006/relationships/image" Target="../media/image11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32.jpg"/><Relationship Id="rId4" Type="http://schemas.openxmlformats.org/officeDocument/2006/relationships/image" Target="../media/image128.jpg"/><Relationship Id="rId5" Type="http://schemas.openxmlformats.org/officeDocument/2006/relationships/image" Target="../media/image12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11.jpg"/><Relationship Id="rId4" Type="http://schemas.openxmlformats.org/officeDocument/2006/relationships/image" Target="../media/image120.png"/><Relationship Id="rId5" Type="http://schemas.openxmlformats.org/officeDocument/2006/relationships/image" Target="../media/image129.png"/><Relationship Id="rId6" Type="http://schemas.openxmlformats.org/officeDocument/2006/relationships/image" Target="../media/image119.png"/><Relationship Id="rId7" Type="http://schemas.openxmlformats.org/officeDocument/2006/relationships/image" Target="../media/image12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2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2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2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2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3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11.jpg"/><Relationship Id="rId4" Type="http://schemas.openxmlformats.org/officeDocument/2006/relationships/image" Target="../media/image120.png"/><Relationship Id="rId5" Type="http://schemas.openxmlformats.org/officeDocument/2006/relationships/image" Target="../media/image129.png"/><Relationship Id="rId6" Type="http://schemas.openxmlformats.org/officeDocument/2006/relationships/image" Target="../media/image119.png"/><Relationship Id="rId7" Type="http://schemas.openxmlformats.org/officeDocument/2006/relationships/image" Target="../media/image12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73.jpg"/><Relationship Id="rId4" Type="http://schemas.openxmlformats.org/officeDocument/2006/relationships/image" Target="../media/image11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hyperlink" Target="https://arxiv.org/abs/1704.05796" TargetMode="External"/><Relationship Id="rId4" Type="http://schemas.openxmlformats.org/officeDocument/2006/relationships/image" Target="../media/image138.jpg"/><Relationship Id="rId5" Type="http://schemas.openxmlformats.org/officeDocument/2006/relationships/image" Target="../media/image137.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hyperlink" Target="https://arxiv.org/abs/1704.05796" TargetMode="External"/><Relationship Id="rId4" Type="http://schemas.openxmlformats.org/officeDocument/2006/relationships/image" Target="../media/image142.jpg"/><Relationship Id="rId5" Type="http://schemas.openxmlformats.org/officeDocument/2006/relationships/image" Target="../media/image139.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hyperlink" Target="https://arxiv.org/abs/1704.05796" TargetMode="External"/><Relationship Id="rId4" Type="http://schemas.openxmlformats.org/officeDocument/2006/relationships/image" Target="../media/image141.jpg"/><Relationship Id="rId5" Type="http://schemas.openxmlformats.org/officeDocument/2006/relationships/image" Target="../media/image134.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s://arxiv.org/abs/1409.1556" TargetMode="External"/><Relationship Id="rId4" Type="http://schemas.openxmlformats.org/officeDocument/2006/relationships/hyperlink" Target="https://arxiv.org/abs/1512.03385" TargetMode="External"/><Relationship Id="rId5" Type="http://schemas.openxmlformats.org/officeDocument/2006/relationships/image" Target="../media/image136.jpg"/><Relationship Id="rId6" Type="http://schemas.openxmlformats.org/officeDocument/2006/relationships/image" Target="../media/image140.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CSCI 566: Deep Learning and Its Applications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Jesse Thomason</a:t>
            </a:r>
            <a:endParaRPr/>
          </a:p>
        </p:txBody>
      </p:sp>
      <p:sp>
        <p:nvSpPr>
          <p:cNvPr id="56" name="Google Shape;56;p13"/>
          <p:cNvSpPr txBox="1"/>
          <p:nvPr>
            <p:ph idx="1" type="subTitle"/>
          </p:nvPr>
        </p:nvSpPr>
        <p:spPr>
          <a:xfrm>
            <a:off x="311700" y="351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Lecture 3: Training NNs; CNNs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Thinking Ahead: </a:t>
            </a:r>
            <a:r>
              <a:rPr lang="en"/>
              <a:t>Course Project Proposal [Feb 17]</a:t>
            </a:r>
            <a:endParaRPr/>
          </a:p>
        </p:txBody>
      </p:sp>
      <p:sp>
        <p:nvSpPr>
          <p:cNvPr id="152" name="Google Shape;152;p22"/>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b="1" lang="en"/>
              <a:t>Proposal: </a:t>
            </a:r>
            <a:r>
              <a:rPr lang="en"/>
              <a:t>5-6 slides on problem (scope &amp; definition) + "today" (status of literature) + challenges + directions to innovate.</a:t>
            </a:r>
            <a:endParaRPr/>
          </a:p>
          <a:p>
            <a:pPr indent="-368300" lvl="1" marL="914400" rtl="0" algn="l">
              <a:spcBef>
                <a:spcPts val="0"/>
              </a:spcBef>
              <a:spcAft>
                <a:spcPts val="0"/>
              </a:spcAft>
              <a:buSzPts val="2200"/>
              <a:buChar char="○"/>
            </a:pPr>
            <a:r>
              <a:rPr lang="en"/>
              <a:t>Look at the project ideas doc populated by the TAs to get a sense of what material your proposal should cover for problem definition and background</a:t>
            </a:r>
            <a:endParaRPr/>
          </a:p>
          <a:p>
            <a:pPr indent="-368300" lvl="1" marL="914400" rtl="0" algn="l">
              <a:spcBef>
                <a:spcPts val="0"/>
              </a:spcBef>
              <a:spcAft>
                <a:spcPts val="0"/>
              </a:spcAft>
              <a:buSzPts val="2200"/>
              <a:buChar char="○"/>
            </a:pPr>
            <a:r>
              <a:rPr lang="en"/>
              <a:t>Include what you hope to be your </a:t>
            </a:r>
            <a:r>
              <a:rPr i="1" lang="en"/>
              <a:t>key insight or contribution</a:t>
            </a:r>
            <a:r>
              <a:rPr lang="en"/>
              <a:t>; what will make your approach unique? </a:t>
            </a:r>
            <a:endParaRPr/>
          </a:p>
          <a:p>
            <a:pPr indent="-368300" lvl="0" marL="457200" rtl="0" algn="l">
              <a:spcBef>
                <a:spcPts val="0"/>
              </a:spcBef>
              <a:spcAft>
                <a:spcPts val="0"/>
              </a:spcAft>
              <a:buSzPts val="2200"/>
              <a:buChar char="●"/>
            </a:pPr>
            <a:r>
              <a:rPr lang="en"/>
              <a:t>We will share a link to collect the slides.</a:t>
            </a:r>
            <a:endParaRPr/>
          </a:p>
          <a:p>
            <a:pPr indent="-368300" lvl="0" marL="457200" rtl="0" algn="l">
              <a:spcBef>
                <a:spcPts val="0"/>
              </a:spcBef>
              <a:spcAft>
                <a:spcPts val="0"/>
              </a:spcAft>
              <a:buSzPts val="2200"/>
              <a:buChar char="●"/>
            </a:pPr>
            <a:r>
              <a:rPr lang="en"/>
              <a:t>You will condense these longer, more detailed slides into a single lightning pitch slide for the Project Pitch assignment.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Effect filter="fade" transition="in">
                                      <p:cBhvr>
                                        <p:cTn dur="1000"/>
                                        <p:tgtEl>
                                          <p:spTgt spid="1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Effect filter="fade" transition="in">
                                      <p:cBhvr>
                                        <p:cTn dur="1000"/>
                                        <p:tgtEl>
                                          <p:spTgt spid="1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animEffect filter="fade" transition="in">
                                      <p:cBhvr>
                                        <p:cTn dur="1000"/>
                                        <p:tgtEl>
                                          <p:spTgt spid="1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3" st="3"/>
                                            </p:txEl>
                                          </p:spTgt>
                                        </p:tgtEl>
                                        <p:attrNameLst>
                                          <p:attrName>style.visibility</p:attrName>
                                        </p:attrNameLst>
                                      </p:cBhvr>
                                      <p:to>
                                        <p:strVal val="visible"/>
                                      </p:to>
                                    </p:set>
                                    <p:animEffect filter="fade" transition="in">
                                      <p:cBhvr>
                                        <p:cTn dur="1000"/>
                                        <p:tgtEl>
                                          <p:spTgt spid="1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4" st="4"/>
                                            </p:txEl>
                                          </p:spTgt>
                                        </p:tgtEl>
                                        <p:attrNameLst>
                                          <p:attrName>style.visibility</p:attrName>
                                        </p:attrNameLst>
                                      </p:cBhvr>
                                      <p:to>
                                        <p:strVal val="visible"/>
                                      </p:to>
                                    </p:set>
                                    <p:animEffect filter="fade" transition="in">
                                      <p:cBhvr>
                                        <p:cTn dur="1000"/>
                                        <p:tgtEl>
                                          <p:spTgt spid="15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Course Compute</a:t>
            </a:r>
            <a:endParaRPr/>
          </a:p>
        </p:txBody>
      </p:sp>
      <p:sp>
        <p:nvSpPr>
          <p:cNvPr id="158" name="Google Shape;15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We have both CARC and Google Cloud Platform credits for the course</a:t>
            </a:r>
            <a:endParaRPr/>
          </a:p>
          <a:p>
            <a:pPr indent="-368300" lvl="1" marL="914400" rtl="0" algn="l">
              <a:spcBef>
                <a:spcPts val="0"/>
              </a:spcBef>
              <a:spcAft>
                <a:spcPts val="0"/>
              </a:spcAft>
              <a:buSzPts val="2200"/>
              <a:buChar char="○"/>
            </a:pPr>
            <a:r>
              <a:rPr lang="en"/>
              <a:t>Next week in class, the TAs will lead a tutorial session during our lecture slot on using these cloud platforms</a:t>
            </a:r>
            <a:endParaRPr/>
          </a:p>
          <a:p>
            <a:pPr indent="-368300" lvl="1" marL="914400" rtl="0" algn="l">
              <a:spcBef>
                <a:spcPts val="0"/>
              </a:spcBef>
              <a:spcAft>
                <a:spcPts val="0"/>
              </a:spcAft>
              <a:buSzPts val="2200"/>
              <a:buChar char="○"/>
            </a:pPr>
            <a:r>
              <a:rPr lang="en"/>
              <a:t>Additionally, the TAs will lead a tutorial session on the PyTorch deep learning framework</a:t>
            </a:r>
            <a:endParaRPr/>
          </a:p>
          <a:p>
            <a:pPr indent="-368300" lvl="0" marL="457200" rtl="0" algn="l">
              <a:spcBef>
                <a:spcPts val="0"/>
              </a:spcBef>
              <a:spcAft>
                <a:spcPts val="0"/>
              </a:spcAft>
              <a:buSzPts val="2200"/>
              <a:buChar char="●"/>
            </a:pPr>
            <a:r>
              <a:rPr lang="en"/>
              <a:t>TA tutorial sessions will be valuable both for your course projects and for preparing to do the Coding Assignments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0" st="0"/>
                                            </p:txEl>
                                          </p:spTgt>
                                        </p:tgtEl>
                                        <p:attrNameLst>
                                          <p:attrName>style.visibility</p:attrName>
                                        </p:attrNameLst>
                                      </p:cBhvr>
                                      <p:to>
                                        <p:strVal val="visible"/>
                                      </p:to>
                                    </p:set>
                                    <p:animEffect filter="fade" transition="in">
                                      <p:cBhvr>
                                        <p:cTn dur="1000"/>
                                        <p:tgtEl>
                                          <p:spTgt spid="1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1" st="1"/>
                                            </p:txEl>
                                          </p:spTgt>
                                        </p:tgtEl>
                                        <p:attrNameLst>
                                          <p:attrName>style.visibility</p:attrName>
                                        </p:attrNameLst>
                                      </p:cBhvr>
                                      <p:to>
                                        <p:strVal val="visible"/>
                                      </p:to>
                                    </p:set>
                                    <p:animEffect filter="fade" transition="in">
                                      <p:cBhvr>
                                        <p:cTn dur="1000"/>
                                        <p:tgtEl>
                                          <p:spTgt spid="1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2" st="2"/>
                                            </p:txEl>
                                          </p:spTgt>
                                        </p:tgtEl>
                                        <p:attrNameLst>
                                          <p:attrName>style.visibility</p:attrName>
                                        </p:attrNameLst>
                                      </p:cBhvr>
                                      <p:to>
                                        <p:strVal val="visible"/>
                                      </p:to>
                                    </p:set>
                                    <p:animEffect filter="fade" transition="in">
                                      <p:cBhvr>
                                        <p:cTn dur="1000"/>
                                        <p:tgtEl>
                                          <p:spTgt spid="1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3" st="3"/>
                                            </p:txEl>
                                          </p:spTgt>
                                        </p:tgtEl>
                                        <p:attrNameLst>
                                          <p:attrName>style.visibility</p:attrName>
                                        </p:attrNameLst>
                                      </p:cBhvr>
                                      <p:to>
                                        <p:strVal val="visible"/>
                                      </p:to>
                                    </p:set>
                                    <p:animEffect filter="fade" transition="in">
                                      <p:cBhvr>
                                        <p:cTn dur="1000"/>
                                        <p:tgtEl>
                                          <p:spTgt spid="15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Today’s Plan</a:t>
            </a:r>
            <a:endParaRPr/>
          </a:p>
        </p:txBody>
      </p:sp>
      <p:sp>
        <p:nvSpPr>
          <p:cNvPr id="164" name="Google Shape;16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trike="sngStrike"/>
              <a:t>Course organization and deliverables</a:t>
            </a:r>
            <a:endParaRPr strike="sngStrike"/>
          </a:p>
          <a:p>
            <a:pPr indent="-368300" lvl="1" marL="914400" rtl="0" algn="l">
              <a:spcBef>
                <a:spcPts val="0"/>
              </a:spcBef>
              <a:spcAft>
                <a:spcPts val="0"/>
              </a:spcAft>
              <a:buSzPts val="2200"/>
              <a:buChar char="○"/>
            </a:pPr>
            <a:r>
              <a:rPr lang="en"/>
              <a:t>Any questions before we move on?</a:t>
            </a:r>
            <a:endParaRPr/>
          </a:p>
          <a:p>
            <a:pPr indent="-368300" lvl="0" marL="457200" rtl="0" algn="l">
              <a:spcBef>
                <a:spcPts val="0"/>
              </a:spcBef>
              <a:spcAft>
                <a:spcPts val="0"/>
              </a:spcAft>
              <a:buSzPts val="2200"/>
              <a:buChar char="●"/>
            </a:pPr>
            <a:r>
              <a:rPr lang="en"/>
              <a:t>Training Neural Networks</a:t>
            </a:r>
            <a:endParaRPr/>
          </a:p>
          <a:p>
            <a:pPr indent="-368300" lvl="0" marL="457200" rtl="0" algn="l">
              <a:spcBef>
                <a:spcPts val="0"/>
              </a:spcBef>
              <a:spcAft>
                <a:spcPts val="0"/>
              </a:spcAft>
              <a:buSzPts val="2200"/>
              <a:buChar char="●"/>
            </a:pPr>
            <a:r>
              <a:rPr lang="en"/>
              <a:t>Convolutional Neural Networks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p:nvPr/>
        </p:nvSpPr>
        <p:spPr>
          <a:xfrm>
            <a:off x="-250200" y="-49075"/>
            <a:ext cx="9451200" cy="5508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p:nvPr/>
        </p:nvSpPr>
        <p:spPr>
          <a:xfrm>
            <a:off x="1063475" y="759625"/>
            <a:ext cx="7815000" cy="4577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5"/>
          <p:cNvSpPr/>
          <p:nvPr/>
        </p:nvSpPr>
        <p:spPr>
          <a:xfrm>
            <a:off x="3836100" y="237375"/>
            <a:ext cx="4719300" cy="4906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5"/>
          <p:cNvSpPr/>
          <p:nvPr/>
        </p:nvSpPr>
        <p:spPr>
          <a:xfrm>
            <a:off x="123450" y="2620700"/>
            <a:ext cx="3921600" cy="252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a:off x="4405825" y="2463950"/>
            <a:ext cx="3665100" cy="2679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a:off x="4738175" y="3597800"/>
            <a:ext cx="2848500" cy="154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txBox="1"/>
          <p:nvPr>
            <p:ph idx="1" type="body"/>
          </p:nvPr>
        </p:nvSpPr>
        <p:spPr>
          <a:xfrm>
            <a:off x="413650" y="1367800"/>
            <a:ext cx="1188600" cy="792300"/>
          </a:xfrm>
          <a:prstGeom prst="rect">
            <a:avLst/>
          </a:prstGeom>
          <a:solidFill>
            <a:srgbClr val="000000">
              <a:alpha val="17260"/>
            </a:srgbClr>
          </a:solidFill>
        </p:spPr>
        <p:txBody>
          <a:bodyPr anchorCtr="0" anchor="t" bIns="91425" lIns="91425" spcFirstLastPara="1" rIns="91425" wrap="square" tIns="91425">
            <a:normAutofit fontScale="92500" lnSpcReduction="20000"/>
          </a:bodyPr>
          <a:lstStyle/>
          <a:p>
            <a:pPr indent="0" lvl="0" marL="0" rtl="0" algn="ctr">
              <a:lnSpc>
                <a:spcPct val="95000"/>
              </a:lnSpc>
              <a:spcBef>
                <a:spcPts val="0"/>
              </a:spcBef>
              <a:spcAft>
                <a:spcPts val="0"/>
              </a:spcAft>
              <a:buNone/>
            </a:pPr>
            <a:r>
              <a:rPr lang="en" sz="2000"/>
              <a:t>f: X → Y;</a:t>
            </a:r>
            <a:endParaRPr sz="2000"/>
          </a:p>
          <a:p>
            <a:pPr indent="0" lvl="0" marL="0" rtl="0" algn="ctr">
              <a:lnSpc>
                <a:spcPct val="95000"/>
              </a:lnSpc>
              <a:spcBef>
                <a:spcPts val="1200"/>
              </a:spcBef>
              <a:spcAft>
                <a:spcPts val="1200"/>
              </a:spcAft>
              <a:buNone/>
            </a:pPr>
            <a:r>
              <a:rPr lang="en" sz="2000"/>
              <a:t>f(x)=y</a:t>
            </a:r>
            <a:endParaRPr sz="2000"/>
          </a:p>
        </p:txBody>
      </p:sp>
      <p:sp>
        <p:nvSpPr>
          <p:cNvPr id="176" name="Google Shape;176;p25"/>
          <p:cNvSpPr txBox="1"/>
          <p:nvPr>
            <p:ph idx="1" type="body"/>
          </p:nvPr>
        </p:nvSpPr>
        <p:spPr>
          <a:xfrm>
            <a:off x="1885800" y="1519250"/>
            <a:ext cx="1950300" cy="792300"/>
          </a:xfrm>
          <a:prstGeom prst="rect">
            <a:avLst/>
          </a:prstGeom>
          <a:solidFill>
            <a:srgbClr val="000000">
              <a:alpha val="17260"/>
            </a:srgbClr>
          </a:solidFill>
        </p:spPr>
        <p:txBody>
          <a:bodyPr anchorCtr="0" anchor="t" bIns="91425" lIns="91425" spcFirstLastPara="1" rIns="91425" wrap="square" tIns="91425">
            <a:normAutofit fontScale="92500" lnSpcReduction="20000"/>
          </a:bodyPr>
          <a:lstStyle/>
          <a:p>
            <a:pPr indent="0" lvl="0" marL="0" rtl="0" algn="ctr">
              <a:lnSpc>
                <a:spcPct val="95000"/>
              </a:lnSpc>
              <a:spcBef>
                <a:spcPts val="0"/>
              </a:spcBef>
              <a:spcAft>
                <a:spcPts val="0"/>
              </a:spcAft>
              <a:buNone/>
            </a:pPr>
            <a:r>
              <a:rPr lang="en" sz="2000"/>
              <a:t>f: ɸ</a:t>
            </a:r>
            <a:r>
              <a:rPr baseline="-25000" lang="en" sz="2000"/>
              <a:t>x</a:t>
            </a:r>
            <a:r>
              <a:rPr lang="en" sz="2000"/>
              <a:t>(X) → ɸ</a:t>
            </a:r>
            <a:r>
              <a:rPr baseline="-25000" lang="en" sz="2000"/>
              <a:t>y</a:t>
            </a:r>
            <a:r>
              <a:rPr lang="en" sz="2000"/>
              <a:t>(Y);</a:t>
            </a:r>
            <a:endParaRPr sz="2000"/>
          </a:p>
          <a:p>
            <a:pPr indent="0" lvl="0" marL="0" rtl="0" algn="ctr">
              <a:lnSpc>
                <a:spcPct val="95000"/>
              </a:lnSpc>
              <a:spcBef>
                <a:spcPts val="1200"/>
              </a:spcBef>
              <a:spcAft>
                <a:spcPts val="1200"/>
              </a:spcAft>
              <a:buNone/>
            </a:pPr>
            <a:r>
              <a:rPr lang="en" sz="2000"/>
              <a:t>f(</a:t>
            </a:r>
            <a:r>
              <a:rPr b="1" lang="en" sz="2000"/>
              <a:t>x</a:t>
            </a:r>
            <a:r>
              <a:rPr lang="en" sz="2000"/>
              <a:t>)=</a:t>
            </a:r>
            <a:r>
              <a:rPr b="1" lang="en" sz="2000"/>
              <a:t>y</a:t>
            </a:r>
            <a:endParaRPr b="1" sz="2000"/>
          </a:p>
        </p:txBody>
      </p:sp>
      <p:sp>
        <p:nvSpPr>
          <p:cNvPr id="177" name="Google Shape;177;p25"/>
          <p:cNvSpPr txBox="1"/>
          <p:nvPr>
            <p:ph idx="1" type="body"/>
          </p:nvPr>
        </p:nvSpPr>
        <p:spPr>
          <a:xfrm>
            <a:off x="4991300" y="1414100"/>
            <a:ext cx="2654100" cy="1002600"/>
          </a:xfrm>
          <a:prstGeom prst="rect">
            <a:avLst/>
          </a:prstGeom>
          <a:solidFill>
            <a:srgbClr val="000000">
              <a:alpha val="17260"/>
            </a:srgbClr>
          </a:solidFill>
        </p:spPr>
        <p:txBody>
          <a:bodyPr anchorCtr="0" anchor="t" bIns="91425" lIns="91425" spcFirstLastPara="1" rIns="91425" wrap="square" tIns="91425">
            <a:normAutofit/>
          </a:bodyPr>
          <a:lstStyle/>
          <a:p>
            <a:pPr indent="0" lvl="0" marL="0" rtl="0" algn="ctr">
              <a:lnSpc>
                <a:spcPct val="95000"/>
              </a:lnSpc>
              <a:spcBef>
                <a:spcPts val="0"/>
              </a:spcBef>
              <a:spcAft>
                <a:spcPts val="0"/>
              </a:spcAft>
              <a:buNone/>
            </a:pPr>
            <a:r>
              <a:rPr lang="en" sz="2000"/>
              <a:t>f: ɸ</a:t>
            </a:r>
            <a:r>
              <a:rPr baseline="-25000" lang="en" sz="2000"/>
              <a:t>x</a:t>
            </a:r>
            <a:r>
              <a:rPr lang="en" sz="2000"/>
              <a:t>(X) ✕ </a:t>
            </a:r>
            <a:r>
              <a:rPr lang="en"/>
              <a:t>Θ</a:t>
            </a:r>
            <a:r>
              <a:rPr lang="en" sz="2000"/>
              <a:t> → ɸ</a:t>
            </a:r>
            <a:r>
              <a:rPr baseline="-25000" lang="en" sz="2000"/>
              <a:t>y</a:t>
            </a:r>
            <a:r>
              <a:rPr lang="en" sz="2000"/>
              <a:t>(Y);</a:t>
            </a:r>
            <a:endParaRPr sz="2000"/>
          </a:p>
          <a:p>
            <a:pPr indent="0" lvl="0" marL="0" rtl="0" algn="ctr">
              <a:lnSpc>
                <a:spcPct val="95000"/>
              </a:lnSpc>
              <a:spcBef>
                <a:spcPts val="1200"/>
              </a:spcBef>
              <a:spcAft>
                <a:spcPts val="1200"/>
              </a:spcAft>
              <a:buNone/>
            </a:pPr>
            <a:r>
              <a:rPr lang="en" sz="2000"/>
              <a:t>f(</a:t>
            </a:r>
            <a:r>
              <a:rPr b="1" lang="en" sz="2000"/>
              <a:t>x</a:t>
            </a:r>
            <a:r>
              <a:rPr lang="en" sz="2000"/>
              <a:t>;</a:t>
            </a:r>
            <a:r>
              <a:rPr lang="en"/>
              <a:t>θ)=</a:t>
            </a:r>
            <a:r>
              <a:rPr b="1" lang="en"/>
              <a:t>y</a:t>
            </a:r>
            <a:endParaRPr b="1" sz="2000"/>
          </a:p>
        </p:txBody>
      </p:sp>
      <p:sp>
        <p:nvSpPr>
          <p:cNvPr id="178" name="Google Shape;178;p25"/>
          <p:cNvSpPr txBox="1"/>
          <p:nvPr>
            <p:ph idx="1" type="body"/>
          </p:nvPr>
        </p:nvSpPr>
        <p:spPr>
          <a:xfrm>
            <a:off x="4609575" y="2892902"/>
            <a:ext cx="3271800" cy="723900"/>
          </a:xfrm>
          <a:prstGeom prst="rect">
            <a:avLst/>
          </a:prstGeom>
          <a:solidFill>
            <a:srgbClr val="000000">
              <a:alpha val="17260"/>
            </a:srgbClr>
          </a:solidFill>
        </p:spPr>
        <p:txBody>
          <a:bodyPr anchorCtr="0" anchor="t" bIns="91425" lIns="91425" spcFirstLastPara="1" rIns="91425" wrap="square" tIns="91425">
            <a:normAutofit/>
          </a:bodyPr>
          <a:lstStyle/>
          <a:p>
            <a:pPr indent="0" lvl="0" marL="0" rtl="0" algn="l">
              <a:spcBef>
                <a:spcPts val="0"/>
              </a:spcBef>
              <a:spcAft>
                <a:spcPts val="1200"/>
              </a:spcAft>
              <a:buNone/>
            </a:pPr>
            <a:r>
              <a:rPr lang="en"/>
              <a:t>θ</a:t>
            </a:r>
            <a:r>
              <a:rPr baseline="30000" lang="en"/>
              <a:t>*</a:t>
            </a:r>
            <a:r>
              <a:rPr lang="en"/>
              <a:t>=min</a:t>
            </a:r>
            <a:r>
              <a:rPr baseline="-25000" lang="en"/>
              <a:t>θ∈Θ</a:t>
            </a:r>
            <a:r>
              <a:rPr lang="en"/>
              <a:t>(Σ</a:t>
            </a:r>
            <a:r>
              <a:rPr baseline="-25000" lang="en"/>
              <a:t>(x,y)</a:t>
            </a:r>
            <a:r>
              <a:rPr lang="en"/>
              <a:t>L(f(</a:t>
            </a:r>
            <a:r>
              <a:rPr b="1" lang="en"/>
              <a:t>x</a:t>
            </a:r>
            <a:r>
              <a:rPr lang="en"/>
              <a:t>;θ), </a:t>
            </a:r>
            <a:r>
              <a:rPr b="1" lang="en"/>
              <a:t>y</a:t>
            </a:r>
            <a:r>
              <a:rPr lang="en"/>
              <a:t>)))</a:t>
            </a:r>
            <a:endParaRPr sz="2000"/>
          </a:p>
        </p:txBody>
      </p:sp>
      <p:sp>
        <p:nvSpPr>
          <p:cNvPr id="179" name="Google Shape;179;p25"/>
          <p:cNvSpPr txBox="1"/>
          <p:nvPr>
            <p:ph idx="1" type="body"/>
          </p:nvPr>
        </p:nvSpPr>
        <p:spPr>
          <a:xfrm>
            <a:off x="4510770" y="251330"/>
            <a:ext cx="3437700" cy="1002600"/>
          </a:xfrm>
          <a:prstGeom prst="rect">
            <a:avLst/>
          </a:prstGeom>
          <a:solidFill>
            <a:srgbClr val="000000">
              <a:alpha val="17260"/>
            </a:srgbClr>
          </a:solidFill>
        </p:spPr>
        <p:txBody>
          <a:bodyPr anchorCtr="0" anchor="t" bIns="91425" lIns="91425" spcFirstLastPara="1" rIns="91425" wrap="square" tIns="91425">
            <a:normAutofit/>
          </a:bodyPr>
          <a:lstStyle/>
          <a:p>
            <a:pPr indent="0" lvl="0" marL="0" rtl="0" algn="ctr">
              <a:lnSpc>
                <a:spcPct val="95000"/>
              </a:lnSpc>
              <a:spcBef>
                <a:spcPts val="0"/>
              </a:spcBef>
              <a:spcAft>
                <a:spcPts val="0"/>
              </a:spcAft>
              <a:buNone/>
            </a:pPr>
            <a:r>
              <a:rPr lang="en" sz="2000"/>
              <a:t>f: X ✕ </a:t>
            </a:r>
            <a:r>
              <a:rPr lang="en"/>
              <a:t>Θ</a:t>
            </a:r>
            <a:r>
              <a:rPr lang="en" sz="2000"/>
              <a:t> → Y;</a:t>
            </a:r>
            <a:endParaRPr sz="2000"/>
          </a:p>
          <a:p>
            <a:pPr indent="0" lvl="0" marL="0" rtl="0" algn="ctr">
              <a:lnSpc>
                <a:spcPct val="95000"/>
              </a:lnSpc>
              <a:spcBef>
                <a:spcPts val="1200"/>
              </a:spcBef>
              <a:spcAft>
                <a:spcPts val="1200"/>
              </a:spcAft>
              <a:buNone/>
            </a:pPr>
            <a:r>
              <a:rPr lang="en" sz="2000"/>
              <a:t>f(x;</a:t>
            </a:r>
            <a:r>
              <a:rPr lang="en"/>
              <a:t>θ)=y; θ∈Θ for model M</a:t>
            </a:r>
            <a:endParaRPr sz="2000"/>
          </a:p>
        </p:txBody>
      </p:sp>
      <p:sp>
        <p:nvSpPr>
          <p:cNvPr id="180" name="Google Shape;180;p25"/>
          <p:cNvSpPr txBox="1"/>
          <p:nvPr>
            <p:ph idx="1" type="body"/>
          </p:nvPr>
        </p:nvSpPr>
        <p:spPr>
          <a:xfrm>
            <a:off x="4462675" y="4073400"/>
            <a:ext cx="3551400" cy="607200"/>
          </a:xfrm>
          <a:prstGeom prst="rect">
            <a:avLst/>
          </a:prstGeom>
          <a:solidFill>
            <a:srgbClr val="000000">
              <a:alpha val="17260"/>
            </a:srgbClr>
          </a:solidFill>
        </p:spPr>
        <p:txBody>
          <a:bodyPr anchorCtr="0" anchor="t" bIns="91425" lIns="91425" spcFirstLastPara="1" rIns="91425" wrap="square" tIns="91425">
            <a:normAutofit/>
          </a:bodyPr>
          <a:lstStyle/>
          <a:p>
            <a:pPr indent="0" lvl="0" marL="0" rtl="0" algn="l">
              <a:spcBef>
                <a:spcPts val="0"/>
              </a:spcBef>
              <a:spcAft>
                <a:spcPts val="1200"/>
              </a:spcAft>
              <a:buNone/>
            </a:pPr>
            <a:r>
              <a:rPr lang="en"/>
              <a:t>θ</a:t>
            </a:r>
            <a:r>
              <a:rPr baseline="30000" lang="en"/>
              <a:t>*</a:t>
            </a:r>
            <a:r>
              <a:rPr lang="en"/>
              <a:t>=min</a:t>
            </a:r>
            <a:r>
              <a:rPr baseline="-25000" lang="en"/>
              <a:t>θ∈Θ</a:t>
            </a:r>
            <a:r>
              <a:rPr lang="en"/>
              <a:t>(Σ</a:t>
            </a:r>
            <a:r>
              <a:rPr baseline="-25000" lang="en"/>
              <a:t>(x,y)∈D</a:t>
            </a:r>
            <a:r>
              <a:rPr lang="en"/>
              <a:t>L(f(</a:t>
            </a:r>
            <a:r>
              <a:rPr b="1" lang="en"/>
              <a:t>x</a:t>
            </a:r>
            <a:r>
              <a:rPr lang="en"/>
              <a:t>;θ), </a:t>
            </a:r>
            <a:r>
              <a:rPr b="1" lang="en"/>
              <a:t>y</a:t>
            </a:r>
            <a:r>
              <a:rPr lang="en"/>
              <a:t>)))</a:t>
            </a:r>
            <a:endParaRPr sz="2000"/>
          </a:p>
        </p:txBody>
      </p:sp>
      <p:sp>
        <p:nvSpPr>
          <p:cNvPr id="181" name="Google Shape;181;p25"/>
          <p:cNvSpPr txBox="1"/>
          <p:nvPr>
            <p:ph idx="1" type="body"/>
          </p:nvPr>
        </p:nvSpPr>
        <p:spPr>
          <a:xfrm>
            <a:off x="123450" y="2620700"/>
            <a:ext cx="3921600" cy="2522700"/>
          </a:xfrm>
          <a:prstGeom prst="rect">
            <a:avLst/>
          </a:prstGeom>
          <a:noFill/>
          <a:ln>
            <a:noFill/>
          </a:ln>
        </p:spPr>
        <p:txBody>
          <a:bodyPr anchorCtr="0" anchor="t" bIns="91425" lIns="91425" spcFirstLastPara="1" rIns="91425" wrap="square" tIns="91425">
            <a:normAutofit/>
          </a:bodyPr>
          <a:lstStyle/>
          <a:p>
            <a:pPr indent="-355600" lvl="0" marL="457200" rtl="0" algn="l">
              <a:lnSpc>
                <a:spcPct val="95000"/>
              </a:lnSpc>
              <a:spcBef>
                <a:spcPts val="0"/>
              </a:spcBef>
              <a:spcAft>
                <a:spcPts val="0"/>
              </a:spcAft>
              <a:buSzPts val="2000"/>
              <a:buChar char="●"/>
            </a:pPr>
            <a:r>
              <a:rPr lang="en" sz="2000"/>
              <a:t>DL enables function approximation for </a:t>
            </a:r>
            <a:r>
              <a:rPr i="1" lang="en" sz="2000"/>
              <a:t>f</a:t>
            </a:r>
            <a:r>
              <a:rPr lang="en" sz="2000"/>
              <a:t> and is constrained by:</a:t>
            </a:r>
            <a:endParaRPr sz="2000"/>
          </a:p>
          <a:p>
            <a:pPr indent="-355600" lvl="1" marL="914400" rtl="0" algn="l">
              <a:lnSpc>
                <a:spcPct val="95000"/>
              </a:lnSpc>
              <a:spcBef>
                <a:spcPts val="0"/>
              </a:spcBef>
              <a:spcAft>
                <a:spcPts val="0"/>
              </a:spcAft>
              <a:buSzPts val="2000"/>
              <a:buChar char="○"/>
            </a:pPr>
            <a:r>
              <a:rPr lang="en" sz="2000"/>
              <a:t>Data representation ɸ</a:t>
            </a:r>
            <a:endParaRPr sz="2000"/>
          </a:p>
          <a:p>
            <a:pPr indent="-355600" lvl="1" marL="914400" rtl="0" algn="l">
              <a:lnSpc>
                <a:spcPct val="95000"/>
              </a:lnSpc>
              <a:spcBef>
                <a:spcPts val="0"/>
              </a:spcBef>
              <a:spcAft>
                <a:spcPts val="0"/>
              </a:spcAft>
              <a:buSzPts val="2000"/>
              <a:buChar char="○"/>
            </a:pPr>
            <a:r>
              <a:rPr lang="en" sz="2000"/>
              <a:t>Model architecture M</a:t>
            </a:r>
            <a:endParaRPr sz="2000"/>
          </a:p>
          <a:p>
            <a:pPr indent="-355600" lvl="1" marL="914400" rtl="0" algn="l">
              <a:lnSpc>
                <a:spcPct val="95000"/>
              </a:lnSpc>
              <a:spcBef>
                <a:spcPts val="0"/>
              </a:spcBef>
              <a:spcAft>
                <a:spcPts val="0"/>
              </a:spcAft>
              <a:buSzPts val="2000"/>
              <a:buChar char="○"/>
            </a:pPr>
            <a:r>
              <a:rPr lang="en" sz="2000"/>
              <a:t>Loss function L</a:t>
            </a:r>
            <a:endParaRPr sz="2000"/>
          </a:p>
          <a:p>
            <a:pPr indent="-355600" lvl="1" marL="914400" rtl="0" algn="l">
              <a:lnSpc>
                <a:spcPct val="95000"/>
              </a:lnSpc>
              <a:spcBef>
                <a:spcPts val="0"/>
              </a:spcBef>
              <a:spcAft>
                <a:spcPts val="0"/>
              </a:spcAft>
              <a:buSzPts val="2000"/>
              <a:buChar char="○"/>
            </a:pPr>
            <a:r>
              <a:rPr lang="en" sz="2000"/>
              <a:t>Optimization algorithm</a:t>
            </a:r>
            <a:endParaRPr sz="2000"/>
          </a:p>
          <a:p>
            <a:pPr indent="-355600" lvl="1" marL="914400" rtl="0" algn="l">
              <a:lnSpc>
                <a:spcPct val="95000"/>
              </a:lnSpc>
              <a:spcBef>
                <a:spcPts val="0"/>
              </a:spcBef>
              <a:spcAft>
                <a:spcPts val="0"/>
              </a:spcAft>
              <a:buSzPts val="2000"/>
              <a:buChar char="○"/>
            </a:pPr>
            <a:r>
              <a:rPr lang="en" sz="2000"/>
              <a:t>Training data D</a:t>
            </a:r>
            <a:endParaRPr sz="2000"/>
          </a:p>
        </p:txBody>
      </p:sp>
      <p:sp>
        <p:nvSpPr>
          <p:cNvPr id="182" name="Google Shape;182;p25"/>
          <p:cNvSpPr/>
          <p:nvPr/>
        </p:nvSpPr>
        <p:spPr>
          <a:xfrm>
            <a:off x="578775" y="4184450"/>
            <a:ext cx="3333600" cy="8595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0" st="0"/>
                                            </p:txEl>
                                          </p:spTgt>
                                        </p:tgtEl>
                                        <p:attrNameLst>
                                          <p:attrName>style.visibility</p:attrName>
                                        </p:attrNameLst>
                                      </p:cBhvr>
                                      <p:to>
                                        <p:strVal val="visible"/>
                                      </p:to>
                                    </p:set>
                                    <p:animEffect filter="fade" transition="in">
                                      <p:cBhvr>
                                        <p:cTn dur="1000"/>
                                        <p:tgtEl>
                                          <p:spTgt spid="1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1" st="1"/>
                                            </p:txEl>
                                          </p:spTgt>
                                        </p:tgtEl>
                                        <p:attrNameLst>
                                          <p:attrName>style.visibility</p:attrName>
                                        </p:attrNameLst>
                                      </p:cBhvr>
                                      <p:to>
                                        <p:strVal val="visible"/>
                                      </p:to>
                                    </p:set>
                                    <p:animEffect filter="fade" transition="in">
                                      <p:cBhvr>
                                        <p:cTn dur="1000"/>
                                        <p:tgtEl>
                                          <p:spTgt spid="1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2" st="2"/>
                                            </p:txEl>
                                          </p:spTgt>
                                        </p:tgtEl>
                                        <p:attrNameLst>
                                          <p:attrName>style.visibility</p:attrName>
                                        </p:attrNameLst>
                                      </p:cBhvr>
                                      <p:to>
                                        <p:strVal val="visible"/>
                                      </p:to>
                                    </p:set>
                                    <p:animEffect filter="fade" transition="in">
                                      <p:cBhvr>
                                        <p:cTn dur="1000"/>
                                        <p:tgtEl>
                                          <p:spTgt spid="1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3" st="3"/>
                                            </p:txEl>
                                          </p:spTgt>
                                        </p:tgtEl>
                                        <p:attrNameLst>
                                          <p:attrName>style.visibility</p:attrName>
                                        </p:attrNameLst>
                                      </p:cBhvr>
                                      <p:to>
                                        <p:strVal val="visible"/>
                                      </p:to>
                                    </p:set>
                                    <p:animEffect filter="fade" transition="in">
                                      <p:cBhvr>
                                        <p:cTn dur="1000"/>
                                        <p:tgtEl>
                                          <p:spTgt spid="1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4" st="4"/>
                                            </p:txEl>
                                          </p:spTgt>
                                        </p:tgtEl>
                                        <p:attrNameLst>
                                          <p:attrName>style.visibility</p:attrName>
                                        </p:attrNameLst>
                                      </p:cBhvr>
                                      <p:to>
                                        <p:strVal val="visible"/>
                                      </p:to>
                                    </p:set>
                                    <p:animEffect filter="fade" transition="in">
                                      <p:cBhvr>
                                        <p:cTn dur="1000"/>
                                        <p:tgtEl>
                                          <p:spTgt spid="1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5" st="5"/>
                                            </p:txEl>
                                          </p:spTgt>
                                        </p:tgtEl>
                                        <p:attrNameLst>
                                          <p:attrName>style.visibility</p:attrName>
                                        </p:attrNameLst>
                                      </p:cBhvr>
                                      <p:to>
                                        <p:strVal val="visible"/>
                                      </p:to>
                                    </p:set>
                                    <p:animEffect filter="fade" transition="in">
                                      <p:cBhvr>
                                        <p:cTn dur="1000"/>
                                        <p:tgtEl>
                                          <p:spTgt spid="18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Does Data </a:t>
            </a:r>
            <a:r>
              <a:rPr i="1" lang="en"/>
              <a:t>D</a:t>
            </a:r>
            <a:r>
              <a:rPr lang="en"/>
              <a:t> Come From?</a:t>
            </a:r>
            <a:endParaRPr/>
          </a:p>
        </p:txBody>
      </p:sp>
      <p:sp>
        <p:nvSpPr>
          <p:cNvPr id="188" name="Google Shape;188;p26"/>
          <p:cNvSpPr txBox="1"/>
          <p:nvPr>
            <p:ph idx="1" type="body"/>
          </p:nvPr>
        </p:nvSpPr>
        <p:spPr>
          <a:xfrm>
            <a:off x="311700" y="1098050"/>
            <a:ext cx="8520600" cy="4045200"/>
          </a:xfrm>
          <a:prstGeom prst="rect">
            <a:avLst/>
          </a:prstGeom>
        </p:spPr>
        <p:txBody>
          <a:bodyPr anchorCtr="0" anchor="t" bIns="91425" lIns="91425" spcFirstLastPara="1" rIns="91425" wrap="square" tIns="91425">
            <a:normAutofit lnSpcReduction="10000"/>
          </a:bodyPr>
          <a:lstStyle/>
          <a:p>
            <a:pPr indent="-368300" lvl="0" marL="457200" rtl="0" algn="l">
              <a:spcBef>
                <a:spcPts val="0"/>
              </a:spcBef>
              <a:spcAft>
                <a:spcPts val="0"/>
              </a:spcAft>
              <a:buSzPts val="2200"/>
              <a:buChar char="●"/>
            </a:pPr>
            <a:r>
              <a:rPr lang="en"/>
              <a:t>We’ve been assuming access to </a:t>
            </a:r>
            <a:r>
              <a:rPr lang="en"/>
              <a:t>a dataset of </a:t>
            </a:r>
            <a:r>
              <a:rPr i="1" lang="en"/>
              <a:t>(X, Y)</a:t>
            </a:r>
            <a:r>
              <a:rPr lang="en"/>
              <a:t> to calculate the difference between </a:t>
            </a:r>
            <a:r>
              <a:rPr i="1" lang="en"/>
              <a:t>y</a:t>
            </a:r>
            <a:r>
              <a:rPr baseline="-25000" i="1" lang="en"/>
              <a:t>i</a:t>
            </a:r>
            <a:r>
              <a:rPr lang="en"/>
              <a:t> and </a:t>
            </a:r>
            <a:r>
              <a:rPr i="1" lang="en"/>
              <a:t>f(x</a:t>
            </a:r>
            <a:r>
              <a:rPr baseline="-25000" i="1" lang="en"/>
              <a:t>i</a:t>
            </a:r>
            <a:r>
              <a:rPr i="1" lang="en"/>
              <a:t>;</a:t>
            </a:r>
            <a:r>
              <a:rPr i="1" lang="en"/>
              <a:t>θ)</a:t>
            </a:r>
            <a:r>
              <a:rPr lang="en"/>
              <a:t> for (x</a:t>
            </a:r>
            <a:r>
              <a:rPr baseline="-25000" lang="en"/>
              <a:t>i</a:t>
            </a:r>
            <a:r>
              <a:rPr lang="en"/>
              <a:t>,y</a:t>
            </a:r>
            <a:r>
              <a:rPr baseline="-25000" lang="en"/>
              <a:t>i</a:t>
            </a:r>
            <a:r>
              <a:rPr lang="en"/>
              <a:t>)</a:t>
            </a:r>
            <a:r>
              <a:rPr i="1" lang="en"/>
              <a:t>∈(X, Y)</a:t>
            </a:r>
            <a:endParaRPr/>
          </a:p>
          <a:p>
            <a:pPr indent="-368300" lvl="0" marL="457200" rtl="0" algn="l">
              <a:spcBef>
                <a:spcPts val="0"/>
              </a:spcBef>
              <a:spcAft>
                <a:spcPts val="0"/>
              </a:spcAft>
              <a:buSzPts val="2200"/>
              <a:buChar char="●"/>
            </a:pPr>
            <a:r>
              <a:rPr b="1" lang="en"/>
              <a:t>Supervised learning: </a:t>
            </a:r>
            <a:endParaRPr/>
          </a:p>
          <a:p>
            <a:pPr indent="-368300" lvl="1" marL="914400" rtl="0" algn="l">
              <a:spcBef>
                <a:spcPts val="0"/>
              </a:spcBef>
              <a:spcAft>
                <a:spcPts val="0"/>
              </a:spcAft>
              <a:buSzPts val="2200"/>
              <a:buChar char="○"/>
            </a:pPr>
            <a:r>
              <a:rPr lang="en"/>
              <a:t>For all training data </a:t>
            </a:r>
            <a:r>
              <a:rPr i="1" lang="en"/>
              <a:t>x</a:t>
            </a:r>
            <a:r>
              <a:rPr baseline="-25000" i="1" lang="en"/>
              <a:t>i</a:t>
            </a:r>
            <a:r>
              <a:rPr i="1" lang="en"/>
              <a:t> </a:t>
            </a:r>
            <a:r>
              <a:rPr lang="en"/>
              <a:t>we know the correct label </a:t>
            </a:r>
            <a:r>
              <a:rPr i="1" lang="en"/>
              <a:t>y</a:t>
            </a:r>
            <a:r>
              <a:rPr baseline="-25000" i="1" lang="en"/>
              <a:t>i</a:t>
            </a:r>
            <a:r>
              <a:rPr i="1" lang="en"/>
              <a:t> </a:t>
            </a:r>
            <a:endParaRPr i="1"/>
          </a:p>
          <a:p>
            <a:pPr indent="-368300" lvl="0" marL="457200" rtl="0" algn="l">
              <a:spcBef>
                <a:spcPts val="0"/>
              </a:spcBef>
              <a:spcAft>
                <a:spcPts val="0"/>
              </a:spcAft>
              <a:buSzPts val="2200"/>
              <a:buChar char="●"/>
            </a:pPr>
            <a:r>
              <a:rPr b="1" lang="en"/>
              <a:t>Unsupervised learning:</a:t>
            </a:r>
            <a:endParaRPr/>
          </a:p>
          <a:p>
            <a:pPr indent="-368300" lvl="1" marL="914400" rtl="0" algn="l">
              <a:spcBef>
                <a:spcPts val="0"/>
              </a:spcBef>
              <a:spcAft>
                <a:spcPts val="0"/>
              </a:spcAft>
              <a:buSzPts val="2200"/>
              <a:buChar char="○"/>
            </a:pPr>
            <a:r>
              <a:rPr lang="en"/>
              <a:t>For no training data </a:t>
            </a:r>
            <a:r>
              <a:rPr i="1" lang="en"/>
              <a:t>x</a:t>
            </a:r>
            <a:r>
              <a:rPr baseline="-25000" i="1" lang="en"/>
              <a:t>i</a:t>
            </a:r>
            <a:r>
              <a:rPr lang="en"/>
              <a:t> do we have an associated label</a:t>
            </a:r>
            <a:endParaRPr/>
          </a:p>
          <a:p>
            <a:pPr indent="-368300" lvl="0" marL="457200" rtl="0" algn="l">
              <a:spcBef>
                <a:spcPts val="0"/>
              </a:spcBef>
              <a:spcAft>
                <a:spcPts val="0"/>
              </a:spcAft>
              <a:buSzPts val="2200"/>
              <a:buChar char="●"/>
            </a:pPr>
            <a:r>
              <a:rPr b="1" lang="en"/>
              <a:t>Weakly-supervised learning:</a:t>
            </a:r>
            <a:endParaRPr b="1"/>
          </a:p>
          <a:p>
            <a:pPr indent="-368300" lvl="1" marL="914400" rtl="0" algn="l">
              <a:spcBef>
                <a:spcPts val="0"/>
              </a:spcBef>
              <a:spcAft>
                <a:spcPts val="0"/>
              </a:spcAft>
              <a:buSzPts val="2200"/>
              <a:buChar char="○"/>
            </a:pPr>
            <a:r>
              <a:rPr lang="en"/>
              <a:t>For a (usually small) subset of </a:t>
            </a:r>
            <a:r>
              <a:rPr i="1" lang="en"/>
              <a:t>x</a:t>
            </a:r>
            <a:r>
              <a:rPr baseline="-25000" i="1" lang="en"/>
              <a:t>i</a:t>
            </a:r>
            <a:r>
              <a:rPr lang="en"/>
              <a:t> we have label </a:t>
            </a:r>
            <a:r>
              <a:rPr i="1" lang="en"/>
              <a:t>y</a:t>
            </a:r>
            <a:r>
              <a:rPr baseline="-25000" i="1" lang="en"/>
              <a:t>i</a:t>
            </a:r>
            <a:endParaRPr/>
          </a:p>
          <a:p>
            <a:pPr indent="-368300" lvl="0" marL="457200" rtl="0" algn="l">
              <a:spcBef>
                <a:spcPts val="0"/>
              </a:spcBef>
              <a:spcAft>
                <a:spcPts val="0"/>
              </a:spcAft>
              <a:buSzPts val="2200"/>
              <a:buChar char="●"/>
            </a:pPr>
            <a:r>
              <a:rPr b="1" lang="en"/>
              <a:t>Reinforcement learning:</a:t>
            </a:r>
            <a:endParaRPr/>
          </a:p>
          <a:p>
            <a:pPr indent="-368300" lvl="1" marL="914400" rtl="0" algn="l">
              <a:spcBef>
                <a:spcPts val="0"/>
              </a:spcBef>
              <a:spcAft>
                <a:spcPts val="0"/>
              </a:spcAft>
              <a:buSzPts val="2200"/>
              <a:buChar char="○"/>
            </a:pPr>
            <a:r>
              <a:rPr lang="en"/>
              <a:t>In sequential problems, we don’t have labels for individual predictions but get a </a:t>
            </a:r>
            <a:r>
              <a:rPr i="1" lang="en"/>
              <a:t>reward</a:t>
            </a:r>
            <a:r>
              <a:rPr lang="en"/>
              <a:t> for the final sequence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0" st="0"/>
                                            </p:txEl>
                                          </p:spTgt>
                                        </p:tgtEl>
                                        <p:attrNameLst>
                                          <p:attrName>style.visibility</p:attrName>
                                        </p:attrNameLst>
                                      </p:cBhvr>
                                      <p:to>
                                        <p:strVal val="visible"/>
                                      </p:to>
                                    </p:set>
                                    <p:animEffect filter="fade" transition="in">
                                      <p:cBhvr>
                                        <p:cTn dur="1000"/>
                                        <p:tgtEl>
                                          <p:spTgt spid="1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1" st="1"/>
                                            </p:txEl>
                                          </p:spTgt>
                                        </p:tgtEl>
                                        <p:attrNameLst>
                                          <p:attrName>style.visibility</p:attrName>
                                        </p:attrNameLst>
                                      </p:cBhvr>
                                      <p:to>
                                        <p:strVal val="visible"/>
                                      </p:to>
                                    </p:set>
                                    <p:animEffect filter="fade" transition="in">
                                      <p:cBhvr>
                                        <p:cTn dur="1000"/>
                                        <p:tgtEl>
                                          <p:spTgt spid="1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2" st="2"/>
                                            </p:txEl>
                                          </p:spTgt>
                                        </p:tgtEl>
                                        <p:attrNameLst>
                                          <p:attrName>style.visibility</p:attrName>
                                        </p:attrNameLst>
                                      </p:cBhvr>
                                      <p:to>
                                        <p:strVal val="visible"/>
                                      </p:to>
                                    </p:set>
                                    <p:animEffect filter="fade" transition="in">
                                      <p:cBhvr>
                                        <p:cTn dur="1000"/>
                                        <p:tgtEl>
                                          <p:spTgt spid="1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3" st="3"/>
                                            </p:txEl>
                                          </p:spTgt>
                                        </p:tgtEl>
                                        <p:attrNameLst>
                                          <p:attrName>style.visibility</p:attrName>
                                        </p:attrNameLst>
                                      </p:cBhvr>
                                      <p:to>
                                        <p:strVal val="visible"/>
                                      </p:to>
                                    </p:set>
                                    <p:animEffect filter="fade" transition="in">
                                      <p:cBhvr>
                                        <p:cTn dur="1000"/>
                                        <p:tgtEl>
                                          <p:spTgt spid="1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4" st="4"/>
                                            </p:txEl>
                                          </p:spTgt>
                                        </p:tgtEl>
                                        <p:attrNameLst>
                                          <p:attrName>style.visibility</p:attrName>
                                        </p:attrNameLst>
                                      </p:cBhvr>
                                      <p:to>
                                        <p:strVal val="visible"/>
                                      </p:to>
                                    </p:set>
                                    <p:animEffect filter="fade" transition="in">
                                      <p:cBhvr>
                                        <p:cTn dur="1000"/>
                                        <p:tgtEl>
                                          <p:spTgt spid="1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5" st="5"/>
                                            </p:txEl>
                                          </p:spTgt>
                                        </p:tgtEl>
                                        <p:attrNameLst>
                                          <p:attrName>style.visibility</p:attrName>
                                        </p:attrNameLst>
                                      </p:cBhvr>
                                      <p:to>
                                        <p:strVal val="visible"/>
                                      </p:to>
                                    </p:set>
                                    <p:animEffect filter="fade" transition="in">
                                      <p:cBhvr>
                                        <p:cTn dur="1000"/>
                                        <p:tgtEl>
                                          <p:spTgt spid="1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6" st="6"/>
                                            </p:txEl>
                                          </p:spTgt>
                                        </p:tgtEl>
                                        <p:attrNameLst>
                                          <p:attrName>style.visibility</p:attrName>
                                        </p:attrNameLst>
                                      </p:cBhvr>
                                      <p:to>
                                        <p:strVal val="visible"/>
                                      </p:to>
                                    </p:set>
                                    <p:animEffect filter="fade" transition="in">
                                      <p:cBhvr>
                                        <p:cTn dur="1000"/>
                                        <p:tgtEl>
                                          <p:spTgt spid="18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7" st="7"/>
                                            </p:txEl>
                                          </p:spTgt>
                                        </p:tgtEl>
                                        <p:attrNameLst>
                                          <p:attrName>style.visibility</p:attrName>
                                        </p:attrNameLst>
                                      </p:cBhvr>
                                      <p:to>
                                        <p:strVal val="visible"/>
                                      </p:to>
                                    </p:set>
                                    <p:animEffect filter="fade" transition="in">
                                      <p:cBhvr>
                                        <p:cTn dur="1000"/>
                                        <p:tgtEl>
                                          <p:spTgt spid="18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8" st="8"/>
                                            </p:txEl>
                                          </p:spTgt>
                                        </p:tgtEl>
                                        <p:attrNameLst>
                                          <p:attrName>style.visibility</p:attrName>
                                        </p:attrNameLst>
                                      </p:cBhvr>
                                      <p:to>
                                        <p:strVal val="visible"/>
                                      </p:to>
                                    </p:set>
                                    <p:animEffect filter="fade" transition="in">
                                      <p:cBhvr>
                                        <p:cTn dur="1000"/>
                                        <p:tgtEl>
                                          <p:spTgt spid="18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We Measure the Quality of </a:t>
            </a:r>
            <a:r>
              <a:rPr i="1" lang="en"/>
              <a:t>f(</a:t>
            </a:r>
            <a:r>
              <a:rPr b="1" i="1" lang="en"/>
              <a:t>x</a:t>
            </a:r>
            <a:r>
              <a:rPr i="1" lang="en"/>
              <a:t>;θ)</a:t>
            </a:r>
            <a:r>
              <a:rPr lang="en"/>
              <a:t> ?</a:t>
            </a:r>
            <a:endParaRPr/>
          </a:p>
        </p:txBody>
      </p:sp>
      <p:sp>
        <p:nvSpPr>
          <p:cNvPr id="194" name="Google Shape;194;p27"/>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How do we measure the </a:t>
            </a:r>
            <a:r>
              <a:rPr i="1" lang="en"/>
              <a:t>fit</a:t>
            </a:r>
            <a:r>
              <a:rPr lang="en"/>
              <a:t> of candidate parameters?</a:t>
            </a:r>
            <a:endParaRPr/>
          </a:p>
          <a:p>
            <a:pPr indent="-368300" lvl="0" marL="457200" rtl="0" algn="l">
              <a:spcBef>
                <a:spcPts val="0"/>
              </a:spcBef>
              <a:spcAft>
                <a:spcPts val="0"/>
              </a:spcAft>
              <a:buSzPts val="2200"/>
              <a:buChar char="●"/>
            </a:pPr>
            <a:r>
              <a:rPr lang="en"/>
              <a:t>Want to formulate an </a:t>
            </a:r>
            <a:r>
              <a:rPr b="1" lang="en"/>
              <a:t>optimization problem</a:t>
            </a:r>
            <a:r>
              <a:rPr b="1" i="1" lang="en"/>
              <a:t> </a:t>
            </a:r>
            <a:r>
              <a:rPr lang="en"/>
              <a:t>to minimize the distance </a:t>
            </a:r>
            <a:r>
              <a:rPr i="1" lang="en"/>
              <a:t>{f*(</a:t>
            </a:r>
            <a:r>
              <a:rPr b="1" i="1" lang="en"/>
              <a:t>x</a:t>
            </a:r>
            <a:r>
              <a:rPr i="1" lang="en"/>
              <a:t>) - f(</a:t>
            </a:r>
            <a:r>
              <a:rPr b="1" i="1" lang="en"/>
              <a:t>x</a:t>
            </a:r>
            <a:r>
              <a:rPr i="1" lang="en"/>
              <a:t>;θ)}</a:t>
            </a:r>
            <a:r>
              <a:rPr lang="en"/>
              <a:t> across all </a:t>
            </a:r>
            <a:r>
              <a:rPr b="1" i="1" lang="en"/>
              <a:t>x</a:t>
            </a:r>
            <a:r>
              <a:rPr b="1" baseline="-25000" i="1" lang="en"/>
              <a:t>i</a:t>
            </a:r>
            <a:r>
              <a:rPr i="1" lang="en"/>
              <a:t>∈X</a:t>
            </a:r>
            <a:r>
              <a:rPr b="1" lang="en"/>
              <a:t> </a:t>
            </a:r>
            <a:r>
              <a:rPr lang="en"/>
              <a:t>in a dataset of </a:t>
            </a:r>
            <a:r>
              <a:rPr i="1" lang="en"/>
              <a:t>(X, Y)</a:t>
            </a:r>
            <a:r>
              <a:rPr lang="en"/>
              <a:t> pairs</a:t>
            </a:r>
            <a:endParaRPr/>
          </a:p>
          <a:p>
            <a:pPr indent="-368300" lvl="0" marL="457200" rtl="0" algn="l">
              <a:spcBef>
                <a:spcPts val="0"/>
              </a:spcBef>
              <a:spcAft>
                <a:spcPts val="0"/>
              </a:spcAft>
              <a:buSzPts val="2200"/>
              <a:buChar char="●"/>
            </a:pPr>
            <a:r>
              <a:rPr lang="en"/>
              <a:t>We call the function we want to minimize, subject to the available training data, the </a:t>
            </a:r>
            <a:r>
              <a:rPr b="1" lang="en"/>
              <a:t>loss function</a:t>
            </a:r>
            <a:endParaRPr/>
          </a:p>
          <a:p>
            <a:pPr indent="-368300" lvl="0" marL="457200" rtl="0" algn="l">
              <a:spcBef>
                <a:spcPts val="0"/>
              </a:spcBef>
              <a:spcAft>
                <a:spcPts val="0"/>
              </a:spcAft>
              <a:buSzPts val="2200"/>
              <a:buChar char="●"/>
            </a:pPr>
            <a:r>
              <a:rPr lang="en"/>
              <a:t>What are some possible ways to measure such a distance penalty? We want “good” θ to have less loss than “bad” θ</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0" st="0"/>
                                            </p:txEl>
                                          </p:spTgt>
                                        </p:tgtEl>
                                        <p:attrNameLst>
                                          <p:attrName>style.visibility</p:attrName>
                                        </p:attrNameLst>
                                      </p:cBhvr>
                                      <p:to>
                                        <p:strVal val="visible"/>
                                      </p:to>
                                    </p:set>
                                    <p:animEffect filter="fade" transition="in">
                                      <p:cBhvr>
                                        <p:cTn dur="1000"/>
                                        <p:tgtEl>
                                          <p:spTgt spid="1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1" st="1"/>
                                            </p:txEl>
                                          </p:spTgt>
                                        </p:tgtEl>
                                        <p:attrNameLst>
                                          <p:attrName>style.visibility</p:attrName>
                                        </p:attrNameLst>
                                      </p:cBhvr>
                                      <p:to>
                                        <p:strVal val="visible"/>
                                      </p:to>
                                    </p:set>
                                    <p:animEffect filter="fade" transition="in">
                                      <p:cBhvr>
                                        <p:cTn dur="1000"/>
                                        <p:tgtEl>
                                          <p:spTgt spid="1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2" st="2"/>
                                            </p:txEl>
                                          </p:spTgt>
                                        </p:tgtEl>
                                        <p:attrNameLst>
                                          <p:attrName>style.visibility</p:attrName>
                                        </p:attrNameLst>
                                      </p:cBhvr>
                                      <p:to>
                                        <p:strVal val="visible"/>
                                      </p:to>
                                    </p:set>
                                    <p:animEffect filter="fade" transition="in">
                                      <p:cBhvr>
                                        <p:cTn dur="1000"/>
                                        <p:tgtEl>
                                          <p:spTgt spid="1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3" st="3"/>
                                            </p:txEl>
                                          </p:spTgt>
                                        </p:tgtEl>
                                        <p:attrNameLst>
                                          <p:attrName>style.visibility</p:attrName>
                                        </p:attrNameLst>
                                      </p:cBhvr>
                                      <p:to>
                                        <p:strVal val="visible"/>
                                      </p:to>
                                    </p:set>
                                    <p:animEffect filter="fade" transition="in">
                                      <p:cBhvr>
                                        <p:cTn dur="1000"/>
                                        <p:tgtEl>
                                          <p:spTgt spid="19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How Do We Measure the Quality of </a:t>
            </a:r>
            <a:r>
              <a:rPr i="1" lang="en"/>
              <a:t>f(</a:t>
            </a:r>
            <a:r>
              <a:rPr b="1" i="1" lang="en"/>
              <a:t>x</a:t>
            </a:r>
            <a:r>
              <a:rPr i="1" lang="en"/>
              <a:t>;θ)</a:t>
            </a:r>
            <a:r>
              <a:rPr lang="en"/>
              <a:t> ?</a:t>
            </a:r>
            <a:endParaRPr/>
          </a:p>
        </p:txBody>
      </p:sp>
      <p:sp>
        <p:nvSpPr>
          <p:cNvPr id="200" name="Google Shape;200;p28"/>
          <p:cNvSpPr txBox="1"/>
          <p:nvPr>
            <p:ph idx="1" type="body"/>
          </p:nvPr>
        </p:nvSpPr>
        <p:spPr>
          <a:xfrm>
            <a:off x="311700" y="1152475"/>
            <a:ext cx="8520600" cy="9606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We could add a quadratic penalty</a:t>
            </a:r>
            <a:endParaRPr/>
          </a:p>
        </p:txBody>
      </p:sp>
      <p:sp>
        <p:nvSpPr>
          <p:cNvPr id="201" name="Google Shape;201;p28"/>
          <p:cNvSpPr txBox="1"/>
          <p:nvPr>
            <p:ph idx="1" type="body"/>
          </p:nvPr>
        </p:nvSpPr>
        <p:spPr>
          <a:xfrm>
            <a:off x="311700" y="2488500"/>
            <a:ext cx="8520600" cy="26550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This loss function is called </a:t>
            </a:r>
            <a:r>
              <a:rPr b="1" lang="en"/>
              <a:t>L</a:t>
            </a:r>
            <a:r>
              <a:rPr b="1" baseline="-25000" lang="en"/>
              <a:t>2</a:t>
            </a:r>
            <a:r>
              <a:rPr b="1" lang="en"/>
              <a:t> Loss</a:t>
            </a:r>
            <a:endParaRPr/>
          </a:p>
          <a:p>
            <a:pPr indent="-368300" lvl="0" marL="457200" rtl="0" algn="l">
              <a:spcBef>
                <a:spcPts val="0"/>
              </a:spcBef>
              <a:spcAft>
                <a:spcPts val="0"/>
              </a:spcAft>
              <a:buSzPts val="2200"/>
              <a:buChar char="●"/>
            </a:pPr>
            <a:r>
              <a:rPr lang="en"/>
              <a:t>What could go wrong?</a:t>
            </a:r>
            <a:endParaRPr/>
          </a:p>
          <a:p>
            <a:pPr indent="-368300" lvl="1" marL="914400" rtl="0" algn="l">
              <a:spcBef>
                <a:spcPts val="0"/>
              </a:spcBef>
              <a:spcAft>
                <a:spcPts val="0"/>
              </a:spcAft>
              <a:buSzPts val="2200"/>
              <a:buChar char="○"/>
            </a:pPr>
            <a:r>
              <a:rPr lang="en"/>
              <a:t>The model doesn’t have a strong incentive to get </a:t>
            </a:r>
            <a:r>
              <a:rPr i="1" lang="en"/>
              <a:t>f</a:t>
            </a:r>
            <a:r>
              <a:rPr lang="en"/>
              <a:t> “exactly” right; for terms less than 1 the square makes them less severe</a:t>
            </a:r>
            <a:endParaRPr/>
          </a:p>
          <a:p>
            <a:pPr indent="-368300" lvl="1" marL="914400" rtl="0" algn="l">
              <a:spcBef>
                <a:spcPts val="0"/>
              </a:spcBef>
              <a:spcAft>
                <a:spcPts val="0"/>
              </a:spcAft>
              <a:buSzPts val="2200"/>
              <a:buChar char="○"/>
            </a:pPr>
            <a:r>
              <a:rPr lang="en"/>
              <a:t>Not getting </a:t>
            </a:r>
            <a:r>
              <a:rPr i="1" lang="en"/>
              <a:t>f</a:t>
            </a:r>
            <a:r>
              <a:rPr lang="en"/>
              <a:t> exactly right isn’t such a bad thing! </a:t>
            </a:r>
            <a:endParaRPr i="1"/>
          </a:p>
        </p:txBody>
      </p:sp>
      <p:pic>
        <p:nvPicPr>
          <p:cNvPr id="202" name="Google Shape;202;p28"/>
          <p:cNvPicPr preferRelativeResize="0"/>
          <p:nvPr/>
        </p:nvPicPr>
        <p:blipFill rotWithShape="1">
          <a:blip r:embed="rId3">
            <a:alphaModFix/>
          </a:blip>
          <a:srcRect b="0" l="0" r="0" t="0"/>
          <a:stretch/>
        </p:blipFill>
        <p:spPr>
          <a:xfrm>
            <a:off x="2776537" y="1642550"/>
            <a:ext cx="3590925" cy="741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animEffect filter="fade" transition="in">
                                      <p:cBhvr>
                                        <p:cTn dur="1000"/>
                                        <p:tgtEl>
                                          <p:spTgt spid="2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0" st="0"/>
                                            </p:txEl>
                                          </p:spTgt>
                                        </p:tgtEl>
                                        <p:attrNameLst>
                                          <p:attrName>style.visibility</p:attrName>
                                        </p:attrNameLst>
                                      </p:cBhvr>
                                      <p:to>
                                        <p:strVal val="visible"/>
                                      </p:to>
                                    </p:set>
                                    <p:animEffect filter="fade" transition="in">
                                      <p:cBhvr>
                                        <p:cTn dur="1000"/>
                                        <p:tgtEl>
                                          <p:spTgt spid="2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1" st="1"/>
                                            </p:txEl>
                                          </p:spTgt>
                                        </p:tgtEl>
                                        <p:attrNameLst>
                                          <p:attrName>style.visibility</p:attrName>
                                        </p:attrNameLst>
                                      </p:cBhvr>
                                      <p:to>
                                        <p:strVal val="visible"/>
                                      </p:to>
                                    </p:set>
                                    <p:animEffect filter="fade" transition="in">
                                      <p:cBhvr>
                                        <p:cTn dur="1000"/>
                                        <p:tgtEl>
                                          <p:spTgt spid="2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2" st="2"/>
                                            </p:txEl>
                                          </p:spTgt>
                                        </p:tgtEl>
                                        <p:attrNameLst>
                                          <p:attrName>style.visibility</p:attrName>
                                        </p:attrNameLst>
                                      </p:cBhvr>
                                      <p:to>
                                        <p:strVal val="visible"/>
                                      </p:to>
                                    </p:set>
                                    <p:animEffect filter="fade" transition="in">
                                      <p:cBhvr>
                                        <p:cTn dur="1000"/>
                                        <p:tgtEl>
                                          <p:spTgt spid="2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3" st="3"/>
                                            </p:txEl>
                                          </p:spTgt>
                                        </p:tgtEl>
                                        <p:attrNameLst>
                                          <p:attrName>style.visibility</p:attrName>
                                        </p:attrNameLst>
                                      </p:cBhvr>
                                      <p:to>
                                        <p:strVal val="visible"/>
                                      </p:to>
                                    </p:set>
                                    <p:animEffect filter="fade" transition="in">
                                      <p:cBhvr>
                                        <p:cTn dur="1000"/>
                                        <p:tgtEl>
                                          <p:spTgt spid="20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We Find Good Parameters </a:t>
            </a:r>
            <a:r>
              <a:rPr i="1" lang="en"/>
              <a:t>θ </a:t>
            </a:r>
            <a:r>
              <a:rPr lang="en"/>
              <a:t>for </a:t>
            </a:r>
            <a:r>
              <a:rPr i="1" lang="en"/>
              <a:t>f(</a:t>
            </a:r>
            <a:r>
              <a:rPr b="1" i="1" lang="en"/>
              <a:t>x</a:t>
            </a:r>
            <a:r>
              <a:rPr i="1" lang="en"/>
              <a:t>;θ)</a:t>
            </a:r>
            <a:r>
              <a:rPr lang="en"/>
              <a:t> ?</a:t>
            </a:r>
            <a:endParaRPr/>
          </a:p>
        </p:txBody>
      </p:sp>
      <p:sp>
        <p:nvSpPr>
          <p:cNvPr id="208" name="Google Shape;208;p29"/>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f(</a:t>
            </a:r>
            <a:r>
              <a:rPr b="1" lang="en"/>
              <a:t>x</a:t>
            </a:r>
            <a:r>
              <a:rPr lang="en"/>
              <a:t>;θ)=W</a:t>
            </a:r>
            <a:r>
              <a:rPr b="1" lang="en"/>
              <a:t>x</a:t>
            </a:r>
            <a:r>
              <a:rPr lang="en"/>
              <a:t>+b; θ={W,b}</a:t>
            </a:r>
            <a:endParaRPr/>
          </a:p>
          <a:p>
            <a:pPr indent="-368300" lvl="0" marL="457200" rtl="0" algn="l">
              <a:spcBef>
                <a:spcPts val="0"/>
              </a:spcBef>
              <a:spcAft>
                <a:spcPts val="0"/>
              </a:spcAft>
              <a:buSzPts val="2200"/>
              <a:buChar char="●"/>
            </a:pPr>
            <a:r>
              <a:rPr i="1" lang="en"/>
              <a:t>θ</a:t>
            </a:r>
            <a:r>
              <a:rPr baseline="30000" i="1" lang="en"/>
              <a:t>*</a:t>
            </a:r>
            <a:r>
              <a:rPr i="1" lang="en"/>
              <a:t>=min</a:t>
            </a:r>
            <a:r>
              <a:rPr baseline="-25000" i="1" lang="en"/>
              <a:t>θ∈Θ</a:t>
            </a:r>
            <a:r>
              <a:rPr i="1" lang="en"/>
              <a:t>(Σ</a:t>
            </a:r>
            <a:r>
              <a:rPr baseline="-25000" i="1" lang="en"/>
              <a:t>(x,y)∈D</a:t>
            </a:r>
            <a:r>
              <a:rPr i="1" lang="en"/>
              <a:t>L(f(x;θ), y)))</a:t>
            </a:r>
            <a:endParaRPr/>
          </a:p>
          <a:p>
            <a:pPr indent="-368300" lvl="1" marL="914400" rtl="0" algn="l">
              <a:spcBef>
                <a:spcPts val="0"/>
              </a:spcBef>
              <a:spcAft>
                <a:spcPts val="0"/>
              </a:spcAft>
              <a:buSzPts val="2200"/>
              <a:buChar char="○"/>
            </a:pPr>
            <a:r>
              <a:rPr lang="en"/>
              <a:t>For </a:t>
            </a:r>
            <a:r>
              <a:rPr i="1" lang="en"/>
              <a:t>D={(x</a:t>
            </a:r>
            <a:r>
              <a:rPr baseline="-25000" i="1" lang="en"/>
              <a:t>1</a:t>
            </a:r>
            <a:r>
              <a:rPr i="1" lang="en"/>
              <a:t>,y</a:t>
            </a:r>
            <a:r>
              <a:rPr baseline="-25000" i="1" lang="en"/>
              <a:t>1</a:t>
            </a:r>
            <a:r>
              <a:rPr i="1" lang="en"/>
              <a:t>), (x</a:t>
            </a:r>
            <a:r>
              <a:rPr baseline="-25000" i="1" lang="en"/>
              <a:t>2</a:t>
            </a:r>
            <a:r>
              <a:rPr i="1" lang="en"/>
              <a:t>,y</a:t>
            </a:r>
            <a:r>
              <a:rPr baseline="-25000" i="1" lang="en"/>
              <a:t>2</a:t>
            </a:r>
            <a:r>
              <a:rPr i="1" lang="en"/>
              <a:t>), …, (x</a:t>
            </a:r>
            <a:r>
              <a:rPr baseline="-25000" i="1" lang="en"/>
              <a:t>n</a:t>
            </a:r>
            <a:r>
              <a:rPr i="1" lang="en"/>
              <a:t>,y</a:t>
            </a:r>
            <a:r>
              <a:rPr baseline="-25000" i="1" lang="en"/>
              <a:t>n</a:t>
            </a:r>
            <a:r>
              <a:rPr i="1" lang="en"/>
              <a:t>)}</a:t>
            </a:r>
            <a:r>
              <a:rPr lang="en"/>
              <a:t> our </a:t>
            </a:r>
            <a:r>
              <a:rPr i="1" lang="en"/>
              <a:t>training dataset</a:t>
            </a:r>
            <a:endParaRPr i="1"/>
          </a:p>
          <a:p>
            <a:pPr indent="-368300" lvl="0" marL="457200" rtl="0" algn="l">
              <a:spcBef>
                <a:spcPts val="0"/>
              </a:spcBef>
              <a:spcAft>
                <a:spcPts val="0"/>
              </a:spcAft>
              <a:buSzPts val="2200"/>
              <a:buChar char="●"/>
            </a:pPr>
            <a:r>
              <a:rPr lang="en"/>
              <a:t>Three basic classes of approach:</a:t>
            </a:r>
            <a:endParaRPr/>
          </a:p>
          <a:p>
            <a:pPr indent="-368300" lvl="1" marL="914400" rtl="0" algn="l">
              <a:spcBef>
                <a:spcPts val="0"/>
              </a:spcBef>
              <a:spcAft>
                <a:spcPts val="0"/>
              </a:spcAft>
              <a:buSzPts val="2200"/>
              <a:buChar char="○"/>
            </a:pPr>
            <a:r>
              <a:rPr lang="en"/>
              <a:t>Analytical solution</a:t>
            </a:r>
            <a:endParaRPr/>
          </a:p>
          <a:p>
            <a:pPr indent="-368300" lvl="2" marL="1371600" rtl="0" algn="l">
              <a:spcBef>
                <a:spcPts val="0"/>
              </a:spcBef>
              <a:spcAft>
                <a:spcPts val="0"/>
              </a:spcAft>
              <a:buSzPts val="2200"/>
              <a:buChar char="■"/>
            </a:pPr>
            <a:r>
              <a:rPr lang="en"/>
              <a:t>Find where </a:t>
            </a:r>
            <a:r>
              <a:rPr baseline="30000" i="1" lang="en"/>
              <a:t>d</a:t>
            </a:r>
            <a:r>
              <a:rPr i="1" lang="en"/>
              <a:t>/</a:t>
            </a:r>
            <a:r>
              <a:rPr baseline="-25000" i="1" lang="en"/>
              <a:t>dθ </a:t>
            </a:r>
            <a:r>
              <a:rPr i="1" lang="en"/>
              <a:t>(Σ</a:t>
            </a:r>
            <a:r>
              <a:rPr baseline="-25000" i="1" lang="en"/>
              <a:t>(x,y)∈D</a:t>
            </a:r>
            <a:r>
              <a:rPr i="1" lang="en"/>
              <a:t>L(f(x;θ), y))) = 0</a:t>
            </a:r>
            <a:endParaRPr/>
          </a:p>
          <a:p>
            <a:pPr indent="-368300" lvl="1" marL="914400" rtl="0" algn="l">
              <a:spcBef>
                <a:spcPts val="0"/>
              </a:spcBef>
              <a:spcAft>
                <a:spcPts val="0"/>
              </a:spcAft>
              <a:buSzPts val="2200"/>
              <a:buChar char="○"/>
            </a:pPr>
            <a:r>
              <a:rPr lang="en"/>
              <a:t>Heuristic search</a:t>
            </a:r>
            <a:endParaRPr/>
          </a:p>
          <a:p>
            <a:pPr indent="-368300" lvl="2" marL="1371600" rtl="0" algn="l">
              <a:spcBef>
                <a:spcPts val="0"/>
              </a:spcBef>
              <a:spcAft>
                <a:spcPts val="0"/>
              </a:spcAft>
              <a:buSzPts val="2200"/>
              <a:buChar char="■"/>
            </a:pPr>
            <a:r>
              <a:rPr lang="en"/>
              <a:t>Initialize random candidate </a:t>
            </a:r>
            <a:r>
              <a:rPr i="1" lang="en"/>
              <a:t>θ</a:t>
            </a:r>
            <a:r>
              <a:rPr lang="en"/>
              <a:t>’s and check </a:t>
            </a:r>
            <a:r>
              <a:rPr i="1" lang="en"/>
              <a:t>L </a:t>
            </a:r>
            <a:r>
              <a:rPr lang="en"/>
              <a:t>value</a:t>
            </a:r>
            <a:endParaRPr/>
          </a:p>
          <a:p>
            <a:pPr indent="-368300" lvl="1" marL="914400" rtl="0" algn="l">
              <a:spcBef>
                <a:spcPts val="0"/>
              </a:spcBef>
              <a:spcAft>
                <a:spcPts val="0"/>
              </a:spcAft>
              <a:buSzPts val="2200"/>
              <a:buChar char="○"/>
            </a:pPr>
            <a:r>
              <a:rPr lang="en"/>
              <a:t>Numerical approach</a:t>
            </a:r>
            <a:endParaRPr/>
          </a:p>
          <a:p>
            <a:pPr indent="-368300" lvl="2" marL="1371600" rtl="0" algn="l">
              <a:spcBef>
                <a:spcPts val="0"/>
              </a:spcBef>
              <a:spcAft>
                <a:spcPts val="0"/>
              </a:spcAft>
              <a:buSzPts val="2200"/>
              <a:buChar char="■"/>
            </a:pPr>
            <a:r>
              <a:rPr lang="en"/>
              <a:t>Estimate better </a:t>
            </a:r>
            <a:r>
              <a:rPr i="1" lang="en"/>
              <a:t>θ</a:t>
            </a:r>
            <a:r>
              <a:rPr lang="en"/>
              <a:t>’s given current ones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0" st="0"/>
                                            </p:txEl>
                                          </p:spTgt>
                                        </p:tgtEl>
                                        <p:attrNameLst>
                                          <p:attrName>style.visibility</p:attrName>
                                        </p:attrNameLst>
                                      </p:cBhvr>
                                      <p:to>
                                        <p:strVal val="visible"/>
                                      </p:to>
                                    </p:set>
                                    <p:animEffect filter="fade" transition="in">
                                      <p:cBhvr>
                                        <p:cTn dur="1000"/>
                                        <p:tgtEl>
                                          <p:spTgt spid="2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1" st="1"/>
                                            </p:txEl>
                                          </p:spTgt>
                                        </p:tgtEl>
                                        <p:attrNameLst>
                                          <p:attrName>style.visibility</p:attrName>
                                        </p:attrNameLst>
                                      </p:cBhvr>
                                      <p:to>
                                        <p:strVal val="visible"/>
                                      </p:to>
                                    </p:set>
                                    <p:animEffect filter="fade" transition="in">
                                      <p:cBhvr>
                                        <p:cTn dur="1000"/>
                                        <p:tgtEl>
                                          <p:spTgt spid="2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2" st="2"/>
                                            </p:txEl>
                                          </p:spTgt>
                                        </p:tgtEl>
                                        <p:attrNameLst>
                                          <p:attrName>style.visibility</p:attrName>
                                        </p:attrNameLst>
                                      </p:cBhvr>
                                      <p:to>
                                        <p:strVal val="visible"/>
                                      </p:to>
                                    </p:set>
                                    <p:animEffect filter="fade" transition="in">
                                      <p:cBhvr>
                                        <p:cTn dur="1000"/>
                                        <p:tgtEl>
                                          <p:spTgt spid="2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3" st="3"/>
                                            </p:txEl>
                                          </p:spTgt>
                                        </p:tgtEl>
                                        <p:attrNameLst>
                                          <p:attrName>style.visibility</p:attrName>
                                        </p:attrNameLst>
                                      </p:cBhvr>
                                      <p:to>
                                        <p:strVal val="visible"/>
                                      </p:to>
                                    </p:set>
                                    <p:animEffect filter="fade" transition="in">
                                      <p:cBhvr>
                                        <p:cTn dur="1000"/>
                                        <p:tgtEl>
                                          <p:spTgt spid="2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4" st="4"/>
                                            </p:txEl>
                                          </p:spTgt>
                                        </p:tgtEl>
                                        <p:attrNameLst>
                                          <p:attrName>style.visibility</p:attrName>
                                        </p:attrNameLst>
                                      </p:cBhvr>
                                      <p:to>
                                        <p:strVal val="visible"/>
                                      </p:to>
                                    </p:set>
                                    <p:animEffect filter="fade" transition="in">
                                      <p:cBhvr>
                                        <p:cTn dur="1000"/>
                                        <p:tgtEl>
                                          <p:spTgt spid="2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5" st="5"/>
                                            </p:txEl>
                                          </p:spTgt>
                                        </p:tgtEl>
                                        <p:attrNameLst>
                                          <p:attrName>style.visibility</p:attrName>
                                        </p:attrNameLst>
                                      </p:cBhvr>
                                      <p:to>
                                        <p:strVal val="visible"/>
                                      </p:to>
                                    </p:set>
                                    <p:animEffect filter="fade" transition="in">
                                      <p:cBhvr>
                                        <p:cTn dur="1000"/>
                                        <p:tgtEl>
                                          <p:spTgt spid="20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6" st="6"/>
                                            </p:txEl>
                                          </p:spTgt>
                                        </p:tgtEl>
                                        <p:attrNameLst>
                                          <p:attrName>style.visibility</p:attrName>
                                        </p:attrNameLst>
                                      </p:cBhvr>
                                      <p:to>
                                        <p:strVal val="visible"/>
                                      </p:to>
                                    </p:set>
                                    <p:animEffect filter="fade" transition="in">
                                      <p:cBhvr>
                                        <p:cTn dur="1000"/>
                                        <p:tgtEl>
                                          <p:spTgt spid="20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7" st="7"/>
                                            </p:txEl>
                                          </p:spTgt>
                                        </p:tgtEl>
                                        <p:attrNameLst>
                                          <p:attrName>style.visibility</p:attrName>
                                        </p:attrNameLst>
                                      </p:cBhvr>
                                      <p:to>
                                        <p:strVal val="visible"/>
                                      </p:to>
                                    </p:set>
                                    <p:animEffect filter="fade" transition="in">
                                      <p:cBhvr>
                                        <p:cTn dur="1000"/>
                                        <p:tgtEl>
                                          <p:spTgt spid="20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8" st="8"/>
                                            </p:txEl>
                                          </p:spTgt>
                                        </p:tgtEl>
                                        <p:attrNameLst>
                                          <p:attrName>style.visibility</p:attrName>
                                        </p:attrNameLst>
                                      </p:cBhvr>
                                      <p:to>
                                        <p:strVal val="visible"/>
                                      </p:to>
                                    </p:set>
                                    <p:animEffect filter="fade" transition="in">
                                      <p:cBhvr>
                                        <p:cTn dur="1000"/>
                                        <p:tgtEl>
                                          <p:spTgt spid="20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9" st="9"/>
                                            </p:txEl>
                                          </p:spTgt>
                                        </p:tgtEl>
                                        <p:attrNameLst>
                                          <p:attrName>style.visibility</p:attrName>
                                        </p:attrNameLst>
                                      </p:cBhvr>
                                      <p:to>
                                        <p:strVal val="visible"/>
                                      </p:to>
                                    </p:set>
                                    <p:animEffect filter="fade" transition="in">
                                      <p:cBhvr>
                                        <p:cTn dur="1000"/>
                                        <p:tgtEl>
                                          <p:spTgt spid="208">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We Find Good Parameters </a:t>
            </a:r>
            <a:r>
              <a:rPr i="1" lang="en"/>
              <a:t>θ </a:t>
            </a:r>
            <a:r>
              <a:rPr lang="en"/>
              <a:t>for </a:t>
            </a:r>
            <a:r>
              <a:rPr i="1" lang="en"/>
              <a:t>f(</a:t>
            </a:r>
            <a:r>
              <a:rPr b="1" i="1" lang="en"/>
              <a:t>x</a:t>
            </a:r>
            <a:r>
              <a:rPr i="1" lang="en"/>
              <a:t>;θ)</a:t>
            </a:r>
            <a:r>
              <a:rPr lang="en"/>
              <a:t> ?</a:t>
            </a:r>
            <a:endParaRPr/>
          </a:p>
        </p:txBody>
      </p:sp>
      <p:sp>
        <p:nvSpPr>
          <p:cNvPr id="214" name="Google Shape;214;p30"/>
          <p:cNvSpPr txBox="1"/>
          <p:nvPr>
            <p:ph idx="1" type="body"/>
          </p:nvPr>
        </p:nvSpPr>
        <p:spPr>
          <a:xfrm>
            <a:off x="311700" y="1152475"/>
            <a:ext cx="8520600" cy="22185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f(</a:t>
            </a:r>
            <a:r>
              <a:rPr b="1" lang="en"/>
              <a:t>x</a:t>
            </a:r>
            <a:r>
              <a:rPr lang="en"/>
              <a:t>;θ)=W</a:t>
            </a:r>
            <a:r>
              <a:rPr b="1" lang="en"/>
              <a:t>x</a:t>
            </a:r>
            <a:r>
              <a:rPr lang="en"/>
              <a:t>+b; θ={W,b}</a:t>
            </a:r>
            <a:endParaRPr/>
          </a:p>
          <a:p>
            <a:pPr indent="-368300" lvl="0" marL="457200" rtl="0" algn="l">
              <a:spcBef>
                <a:spcPts val="0"/>
              </a:spcBef>
              <a:spcAft>
                <a:spcPts val="0"/>
              </a:spcAft>
              <a:buSzPts val="2200"/>
              <a:buChar char="●"/>
            </a:pPr>
            <a:r>
              <a:rPr i="1" lang="en"/>
              <a:t>θ</a:t>
            </a:r>
            <a:r>
              <a:rPr baseline="30000" i="1" lang="en"/>
              <a:t>*</a:t>
            </a:r>
            <a:r>
              <a:rPr i="1" lang="en"/>
              <a:t>=min</a:t>
            </a:r>
            <a:r>
              <a:rPr baseline="-25000" i="1" lang="en"/>
              <a:t>θ∈Θ</a:t>
            </a:r>
            <a:r>
              <a:rPr i="1" lang="en"/>
              <a:t>(Σ</a:t>
            </a:r>
            <a:r>
              <a:rPr baseline="-25000" i="1" lang="en"/>
              <a:t>(x,y)∈D</a:t>
            </a:r>
            <a:r>
              <a:rPr i="1" lang="en"/>
              <a:t>L(f(x;θ), y)))</a:t>
            </a:r>
            <a:endParaRPr/>
          </a:p>
          <a:p>
            <a:pPr indent="-368300" lvl="1" marL="914400" rtl="0" algn="l">
              <a:spcBef>
                <a:spcPts val="0"/>
              </a:spcBef>
              <a:spcAft>
                <a:spcPts val="0"/>
              </a:spcAft>
              <a:buSzPts val="2200"/>
              <a:buChar char="○"/>
            </a:pPr>
            <a:r>
              <a:rPr lang="en"/>
              <a:t>For </a:t>
            </a:r>
            <a:r>
              <a:rPr i="1" lang="en"/>
              <a:t>D={(x</a:t>
            </a:r>
            <a:r>
              <a:rPr baseline="-25000" i="1" lang="en"/>
              <a:t>1</a:t>
            </a:r>
            <a:r>
              <a:rPr i="1" lang="en"/>
              <a:t>,y</a:t>
            </a:r>
            <a:r>
              <a:rPr baseline="-25000" i="1" lang="en"/>
              <a:t>1</a:t>
            </a:r>
            <a:r>
              <a:rPr i="1" lang="en"/>
              <a:t>), (x</a:t>
            </a:r>
            <a:r>
              <a:rPr baseline="-25000" i="1" lang="en"/>
              <a:t>2</a:t>
            </a:r>
            <a:r>
              <a:rPr i="1" lang="en"/>
              <a:t>,y</a:t>
            </a:r>
            <a:r>
              <a:rPr baseline="-25000" i="1" lang="en"/>
              <a:t>2</a:t>
            </a:r>
            <a:r>
              <a:rPr i="1" lang="en"/>
              <a:t>), …, (x</a:t>
            </a:r>
            <a:r>
              <a:rPr baseline="-25000" i="1" lang="en"/>
              <a:t>n</a:t>
            </a:r>
            <a:r>
              <a:rPr i="1" lang="en"/>
              <a:t>,y</a:t>
            </a:r>
            <a:r>
              <a:rPr baseline="-25000" i="1" lang="en"/>
              <a:t>n</a:t>
            </a:r>
            <a:r>
              <a:rPr i="1" lang="en"/>
              <a:t>)}</a:t>
            </a:r>
            <a:r>
              <a:rPr lang="en"/>
              <a:t> our </a:t>
            </a:r>
            <a:r>
              <a:rPr i="1" lang="en"/>
              <a:t>training dataset</a:t>
            </a:r>
            <a:endParaRPr i="1"/>
          </a:p>
          <a:p>
            <a:pPr indent="-368300" lvl="0" marL="457200" rtl="0" algn="l">
              <a:spcBef>
                <a:spcPts val="0"/>
              </a:spcBef>
              <a:spcAft>
                <a:spcPts val="0"/>
              </a:spcAft>
              <a:buSzPts val="2200"/>
              <a:buChar char="●"/>
            </a:pPr>
            <a:r>
              <a:rPr lang="en"/>
              <a:t>Numerical approach</a:t>
            </a:r>
            <a:endParaRPr/>
          </a:p>
          <a:p>
            <a:pPr indent="-368300" lvl="1" marL="914400" rtl="0" algn="l">
              <a:spcBef>
                <a:spcPts val="0"/>
              </a:spcBef>
              <a:spcAft>
                <a:spcPts val="0"/>
              </a:spcAft>
              <a:buSzPts val="2200"/>
              <a:buChar char="○"/>
            </a:pPr>
            <a:r>
              <a:rPr lang="en"/>
              <a:t>Estimate better </a:t>
            </a:r>
            <a:r>
              <a:rPr i="1" lang="en"/>
              <a:t>θ</a:t>
            </a:r>
            <a:r>
              <a:rPr lang="en"/>
              <a:t>’s given current ones</a:t>
            </a:r>
            <a:endParaRPr/>
          </a:p>
        </p:txBody>
      </p:sp>
      <p:sp>
        <p:nvSpPr>
          <p:cNvPr id="215" name="Google Shape;215;p30"/>
          <p:cNvSpPr txBox="1"/>
          <p:nvPr>
            <p:ph idx="1" type="body"/>
          </p:nvPr>
        </p:nvSpPr>
        <p:spPr>
          <a:xfrm>
            <a:off x="311700" y="3133675"/>
            <a:ext cx="8520600" cy="22185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Best of both worlds: cheap (heuristic) + informed (analytical)</a:t>
            </a:r>
            <a:endParaRPr/>
          </a:p>
          <a:p>
            <a:pPr indent="-368300" lvl="1" marL="914400" rtl="0" algn="l">
              <a:spcBef>
                <a:spcPts val="0"/>
              </a:spcBef>
              <a:spcAft>
                <a:spcPts val="0"/>
              </a:spcAft>
              <a:buSzPts val="2200"/>
              <a:buChar char="○"/>
            </a:pPr>
            <a:r>
              <a:rPr lang="en"/>
              <a:t>Finding where </a:t>
            </a:r>
            <a:r>
              <a:rPr baseline="30000" i="1" lang="en"/>
              <a:t>d</a:t>
            </a:r>
            <a:r>
              <a:rPr i="1" lang="en"/>
              <a:t>/</a:t>
            </a:r>
            <a:r>
              <a:rPr baseline="-25000" i="1" lang="en"/>
              <a:t>dθ </a:t>
            </a:r>
            <a:r>
              <a:rPr i="1" lang="en"/>
              <a:t>(Σ</a:t>
            </a:r>
            <a:r>
              <a:rPr baseline="-25000" i="1" lang="en"/>
              <a:t>(x,y)∈D</a:t>
            </a:r>
            <a:r>
              <a:rPr i="1" lang="en"/>
              <a:t>L(f(x;θ), y))) = 0 </a:t>
            </a:r>
            <a:r>
              <a:rPr lang="en"/>
              <a:t>is hard</a:t>
            </a:r>
            <a:endParaRPr/>
          </a:p>
          <a:p>
            <a:pPr indent="-368300" lvl="1" marL="914400" rtl="0" algn="l">
              <a:spcBef>
                <a:spcPts val="0"/>
              </a:spcBef>
              <a:spcAft>
                <a:spcPts val="0"/>
              </a:spcAft>
              <a:buSzPts val="2200"/>
              <a:buChar char="○"/>
            </a:pPr>
            <a:r>
              <a:rPr lang="en"/>
              <a:t>Finding good </a:t>
            </a:r>
            <a:r>
              <a:rPr i="1" lang="en"/>
              <a:t>θ</a:t>
            </a:r>
            <a:r>
              <a:rPr lang="en"/>
              <a:t> through random/population search is hard</a:t>
            </a:r>
            <a:endParaRPr/>
          </a:p>
          <a:p>
            <a:pPr indent="-368300" lvl="0" marL="457200" rtl="0" algn="l">
              <a:spcBef>
                <a:spcPts val="0"/>
              </a:spcBef>
              <a:spcAft>
                <a:spcPts val="0"/>
              </a:spcAft>
              <a:buSzPts val="2200"/>
              <a:buChar char="●"/>
            </a:pPr>
            <a:r>
              <a:rPr lang="en"/>
              <a:t>Calculating </a:t>
            </a:r>
            <a:r>
              <a:rPr baseline="30000" i="1" lang="en"/>
              <a:t>d</a:t>
            </a:r>
            <a:r>
              <a:rPr i="1" lang="en"/>
              <a:t>/</a:t>
            </a:r>
            <a:r>
              <a:rPr baseline="-25000" i="1" lang="en"/>
              <a:t>dθi </a:t>
            </a:r>
            <a:r>
              <a:rPr i="1" lang="en"/>
              <a:t>(Σ</a:t>
            </a:r>
            <a:r>
              <a:rPr baseline="-25000" i="1" lang="en"/>
              <a:t>(x,y)∈D</a:t>
            </a:r>
            <a:r>
              <a:rPr i="1" lang="en"/>
              <a:t>L(f(x;θ), y)))</a:t>
            </a:r>
            <a:r>
              <a:rPr lang="en"/>
              <a:t> for dimension </a:t>
            </a:r>
            <a:r>
              <a:rPr i="1" lang="en"/>
              <a:t>θ</a:t>
            </a:r>
            <a:r>
              <a:rPr baseline="-25000" i="1" lang="en"/>
              <a:t>i</a:t>
            </a:r>
            <a:r>
              <a:rPr i="1" lang="en"/>
              <a:t> </a:t>
            </a:r>
            <a:r>
              <a:rPr lang="en"/>
              <a:t>is easy…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0" st="0"/>
                                            </p:txEl>
                                          </p:spTgt>
                                        </p:tgtEl>
                                        <p:attrNameLst>
                                          <p:attrName>style.visibility</p:attrName>
                                        </p:attrNameLst>
                                      </p:cBhvr>
                                      <p:to>
                                        <p:strVal val="visible"/>
                                      </p:to>
                                    </p:set>
                                    <p:animEffect filter="fade" transition="in">
                                      <p:cBhvr>
                                        <p:cTn dur="1000"/>
                                        <p:tgtEl>
                                          <p:spTgt spid="2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1" st="1"/>
                                            </p:txEl>
                                          </p:spTgt>
                                        </p:tgtEl>
                                        <p:attrNameLst>
                                          <p:attrName>style.visibility</p:attrName>
                                        </p:attrNameLst>
                                      </p:cBhvr>
                                      <p:to>
                                        <p:strVal val="visible"/>
                                      </p:to>
                                    </p:set>
                                    <p:animEffect filter="fade" transition="in">
                                      <p:cBhvr>
                                        <p:cTn dur="1000"/>
                                        <p:tgtEl>
                                          <p:spTgt spid="2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2" st="2"/>
                                            </p:txEl>
                                          </p:spTgt>
                                        </p:tgtEl>
                                        <p:attrNameLst>
                                          <p:attrName>style.visibility</p:attrName>
                                        </p:attrNameLst>
                                      </p:cBhvr>
                                      <p:to>
                                        <p:strVal val="visible"/>
                                      </p:to>
                                    </p:set>
                                    <p:animEffect filter="fade" transition="in">
                                      <p:cBhvr>
                                        <p:cTn dur="1000"/>
                                        <p:tgtEl>
                                          <p:spTgt spid="2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3" st="3"/>
                                            </p:txEl>
                                          </p:spTgt>
                                        </p:tgtEl>
                                        <p:attrNameLst>
                                          <p:attrName>style.visibility</p:attrName>
                                        </p:attrNameLst>
                                      </p:cBhvr>
                                      <p:to>
                                        <p:strVal val="visible"/>
                                      </p:to>
                                    </p:set>
                                    <p:animEffect filter="fade" transition="in">
                                      <p:cBhvr>
                                        <p:cTn dur="1000"/>
                                        <p:tgtEl>
                                          <p:spTgt spid="21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Gradient Descent</a:t>
            </a:r>
            <a:endParaRPr/>
          </a:p>
        </p:txBody>
      </p:sp>
      <p:pic>
        <p:nvPicPr>
          <p:cNvPr id="221" name="Google Shape;221;p31"/>
          <p:cNvPicPr preferRelativeResize="0"/>
          <p:nvPr/>
        </p:nvPicPr>
        <p:blipFill rotWithShape="1">
          <a:blip r:embed="rId3">
            <a:alphaModFix/>
          </a:blip>
          <a:srcRect b="0" l="0" r="0" t="0"/>
          <a:stretch/>
        </p:blipFill>
        <p:spPr>
          <a:xfrm>
            <a:off x="1067661" y="4376227"/>
            <a:ext cx="3960674" cy="671750"/>
          </a:xfrm>
          <a:prstGeom prst="rect">
            <a:avLst/>
          </a:prstGeom>
          <a:noFill/>
          <a:ln>
            <a:noFill/>
          </a:ln>
        </p:spPr>
      </p:pic>
      <p:pic>
        <p:nvPicPr>
          <p:cNvPr id="222" name="Google Shape;222;p31"/>
          <p:cNvPicPr preferRelativeResize="0"/>
          <p:nvPr/>
        </p:nvPicPr>
        <p:blipFill rotWithShape="1">
          <a:blip r:embed="rId4">
            <a:alphaModFix/>
          </a:blip>
          <a:srcRect b="0" l="69" r="59" t="0"/>
          <a:stretch/>
        </p:blipFill>
        <p:spPr>
          <a:xfrm>
            <a:off x="659208" y="942250"/>
            <a:ext cx="7825552" cy="2150476"/>
          </a:xfrm>
          <a:prstGeom prst="rect">
            <a:avLst/>
          </a:prstGeom>
          <a:noFill/>
          <a:ln>
            <a:noFill/>
          </a:ln>
        </p:spPr>
      </p:pic>
      <p:sp>
        <p:nvSpPr>
          <p:cNvPr id="223" name="Google Shape;223;p31"/>
          <p:cNvSpPr txBox="1"/>
          <p:nvPr/>
        </p:nvSpPr>
        <p:spPr>
          <a:xfrm>
            <a:off x="697200" y="3092725"/>
            <a:ext cx="24744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200">
                <a:solidFill>
                  <a:schemeClr val="dk1"/>
                </a:solidFill>
                <a:latin typeface="Helvetica Neue"/>
                <a:ea typeface="Helvetica Neue"/>
                <a:cs typeface="Helvetica Neue"/>
                <a:sym typeface="Helvetica Neue"/>
              </a:rPr>
              <a:t>L(W) = 1.6688</a:t>
            </a:r>
            <a:endParaRPr/>
          </a:p>
        </p:txBody>
      </p:sp>
      <p:sp>
        <p:nvSpPr>
          <p:cNvPr id="224" name="Google Shape;224;p31"/>
          <p:cNvSpPr txBox="1"/>
          <p:nvPr/>
        </p:nvSpPr>
        <p:spPr>
          <a:xfrm>
            <a:off x="3334800" y="3092725"/>
            <a:ext cx="24744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200">
                <a:solidFill>
                  <a:schemeClr val="dk1"/>
                </a:solidFill>
                <a:latin typeface="Helvetica Neue"/>
                <a:ea typeface="Helvetica Neue"/>
                <a:cs typeface="Helvetica Neue"/>
                <a:sym typeface="Helvetica Neue"/>
              </a:rPr>
              <a:t>L(W+h) = 1.6693</a:t>
            </a:r>
            <a:endParaRPr/>
          </a:p>
        </p:txBody>
      </p:sp>
      <p:sp>
        <p:nvSpPr>
          <p:cNvPr id="225" name="Google Shape;225;p31"/>
          <p:cNvSpPr txBox="1"/>
          <p:nvPr/>
        </p:nvSpPr>
        <p:spPr>
          <a:xfrm>
            <a:off x="5972400" y="3092725"/>
            <a:ext cx="3171600" cy="145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solidFill>
                  <a:schemeClr val="dk1"/>
                </a:solidFill>
                <a:latin typeface="Helvetica Neue"/>
                <a:ea typeface="Helvetica Neue"/>
                <a:cs typeface="Helvetica Neue"/>
                <a:sym typeface="Helvetica Neue"/>
              </a:rPr>
              <a:t>dW</a:t>
            </a:r>
            <a:r>
              <a:rPr baseline="-25000" lang="en" sz="2200">
                <a:solidFill>
                  <a:schemeClr val="dk1"/>
                </a:solidFill>
                <a:latin typeface="Helvetica Neue"/>
                <a:ea typeface="Helvetica Neue"/>
                <a:cs typeface="Helvetica Neue"/>
                <a:sym typeface="Helvetica Neue"/>
              </a:rPr>
              <a:t>1</a:t>
            </a:r>
            <a:r>
              <a:rPr lang="en" sz="2200">
                <a:solidFill>
                  <a:schemeClr val="dk1"/>
                </a:solidFill>
                <a:latin typeface="Helvetica Neue"/>
                <a:ea typeface="Helvetica Neue"/>
                <a:cs typeface="Helvetica Neue"/>
                <a:sym typeface="Helvetica Neue"/>
              </a:rPr>
              <a:t>=(1.6693 - 1.6688)</a:t>
            </a:r>
            <a:br>
              <a:rPr lang="en" sz="2200">
                <a:solidFill>
                  <a:schemeClr val="dk1"/>
                </a:solidFill>
                <a:latin typeface="Helvetica Neue"/>
                <a:ea typeface="Helvetica Neue"/>
                <a:cs typeface="Helvetica Neue"/>
                <a:sym typeface="Helvetica Neue"/>
              </a:rPr>
            </a:br>
            <a:r>
              <a:rPr lang="en" sz="2200">
                <a:solidFill>
                  <a:schemeClr val="dk1"/>
                </a:solidFill>
                <a:latin typeface="Helvetica Neue"/>
                <a:ea typeface="Helvetica Neue"/>
                <a:cs typeface="Helvetica Neue"/>
                <a:sym typeface="Helvetica Neue"/>
              </a:rPr>
              <a:t>         / 0.001</a:t>
            </a:r>
            <a:endParaRPr sz="22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1200"/>
              </a:spcAft>
              <a:buNone/>
            </a:pPr>
            <a:r>
              <a:rPr lang="en" sz="2200">
                <a:solidFill>
                  <a:schemeClr val="dk1"/>
                </a:solidFill>
                <a:latin typeface="Helvetica Neue"/>
                <a:ea typeface="Helvetica Neue"/>
                <a:cs typeface="Helvetica Neue"/>
                <a:sym typeface="Helvetica Neue"/>
              </a:rPr>
              <a:t>       = 0.5</a:t>
            </a:r>
            <a:endParaRPr sz="2200">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CSCI 566 Resources</a:t>
            </a:r>
            <a:endParaRPr/>
          </a:p>
        </p:txBody>
      </p:sp>
      <p:sp>
        <p:nvSpPr>
          <p:cNvPr id="62" name="Google Shape;62;p14"/>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b="1" lang="en"/>
              <a:t>Website: </a:t>
            </a:r>
            <a:r>
              <a:rPr lang="en" u="sng">
                <a:solidFill>
                  <a:schemeClr val="accent5"/>
                </a:solidFill>
                <a:hlinkClick r:id="rId3">
                  <a:extLst>
                    <a:ext uri="{A12FA001-AC4F-418D-AE19-62706E023703}">
                      <ahyp:hlinkClr val="tx"/>
                    </a:ext>
                  </a:extLst>
                </a:hlinkClick>
              </a:rPr>
              <a:t>https://csci566-spring2023.github.io/</a:t>
            </a:r>
            <a:r>
              <a:rPr lang="en"/>
              <a:t> </a:t>
            </a:r>
            <a:r>
              <a:rPr b="1" lang="en"/>
              <a:t>  </a:t>
            </a:r>
            <a:endParaRPr b="1"/>
          </a:p>
          <a:p>
            <a:pPr indent="-368300" lvl="0" marL="457200" rtl="0" algn="l">
              <a:spcBef>
                <a:spcPts val="0"/>
              </a:spcBef>
              <a:spcAft>
                <a:spcPts val="0"/>
              </a:spcAft>
              <a:buSzPts val="2200"/>
              <a:buChar char="●"/>
            </a:pPr>
            <a:r>
              <a:rPr b="1" lang="en"/>
              <a:t>Piazza: </a:t>
            </a:r>
            <a:r>
              <a:rPr lang="en" u="sng">
                <a:solidFill>
                  <a:schemeClr val="accent5"/>
                </a:solidFill>
                <a:hlinkClick r:id="rId4">
                  <a:extLst>
                    <a:ext uri="{A12FA001-AC4F-418D-AE19-62706E023703}">
                      <ahyp:hlinkClr val="tx"/>
                    </a:ext>
                  </a:extLst>
                </a:hlinkClick>
              </a:rPr>
              <a:t>https://piazza.com/usc/spring2023/csci566/info</a:t>
            </a:r>
            <a:r>
              <a:rPr lang="en"/>
              <a:t>  </a:t>
            </a:r>
            <a:endParaRPr b="1"/>
          </a:p>
          <a:p>
            <a:pPr indent="-368300" lvl="0" marL="457200" rtl="0" algn="l">
              <a:spcBef>
                <a:spcPts val="0"/>
              </a:spcBef>
              <a:spcAft>
                <a:spcPts val="0"/>
              </a:spcAft>
              <a:buSzPts val="2200"/>
              <a:buChar char="●"/>
            </a:pPr>
            <a:r>
              <a:rPr b="1" lang="en"/>
              <a:t>GDrive: </a:t>
            </a:r>
            <a:r>
              <a:rPr lang="en" u="sng">
                <a:solidFill>
                  <a:schemeClr val="hlink"/>
                </a:solidFill>
                <a:hlinkClick r:id="rId5"/>
              </a:rPr>
              <a:t>https://drive.google.com/drive/folders/11YcbSZcJUdRSbrNBWiOs_HM2VkxdNKWS?usp=share_link</a:t>
            </a:r>
            <a:r>
              <a:rPr lang="en"/>
              <a:t> </a:t>
            </a:r>
            <a:endParaRPr/>
          </a:p>
          <a:p>
            <a:pPr indent="-368300" lvl="1" marL="914400" rtl="0" algn="l">
              <a:spcBef>
                <a:spcPts val="0"/>
              </a:spcBef>
              <a:spcAft>
                <a:spcPts val="0"/>
              </a:spcAft>
              <a:buSzPts val="2200"/>
              <a:buChar char="○"/>
            </a:pPr>
            <a:r>
              <a:rPr lang="en"/>
              <a:t>Requires</a:t>
            </a:r>
            <a:r>
              <a:rPr lang="en"/>
              <a:t> USC SSO; please don’t request access from your gmail account</a:t>
            </a:r>
            <a:endParaRPr/>
          </a:p>
          <a:p>
            <a:pPr indent="-368300" lvl="0" marL="457200" rtl="0" algn="l">
              <a:spcBef>
                <a:spcPts val="0"/>
              </a:spcBef>
              <a:spcAft>
                <a:spcPts val="0"/>
              </a:spcAft>
              <a:buSzPts val="2200"/>
              <a:buChar char="●"/>
            </a:pPr>
            <a:r>
              <a:rPr b="1" lang="en"/>
              <a:t>Zoom: </a:t>
            </a:r>
            <a:r>
              <a:rPr lang="en" u="sng">
                <a:solidFill>
                  <a:schemeClr val="hlink"/>
                </a:solidFill>
                <a:hlinkClick r:id="rId6"/>
              </a:rPr>
              <a:t>https://usc.zoom.us/j/95538924150?pwd=TTRBM283VCt4WDFkN1hLMmtrKzdGUT09</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xEl>
                                              <p:pRg end="0" st="0"/>
                                            </p:txEl>
                                          </p:spTgt>
                                        </p:tgtEl>
                                        <p:attrNameLst>
                                          <p:attrName>style.visibility</p:attrName>
                                        </p:attrNameLst>
                                      </p:cBhvr>
                                      <p:to>
                                        <p:strVal val="visible"/>
                                      </p:to>
                                    </p:set>
                                    <p:animEffect filter="fade" transition="in">
                                      <p:cBhvr>
                                        <p:cTn dur="1000"/>
                                        <p:tgtEl>
                                          <p:spTgt spid="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xEl>
                                              <p:pRg end="1" st="1"/>
                                            </p:txEl>
                                          </p:spTgt>
                                        </p:tgtEl>
                                        <p:attrNameLst>
                                          <p:attrName>style.visibility</p:attrName>
                                        </p:attrNameLst>
                                      </p:cBhvr>
                                      <p:to>
                                        <p:strVal val="visible"/>
                                      </p:to>
                                    </p:set>
                                    <p:animEffect filter="fade" transition="in">
                                      <p:cBhvr>
                                        <p:cTn dur="1000"/>
                                        <p:tgtEl>
                                          <p:spTgt spid="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xEl>
                                              <p:pRg end="2" st="2"/>
                                            </p:txEl>
                                          </p:spTgt>
                                        </p:tgtEl>
                                        <p:attrNameLst>
                                          <p:attrName>style.visibility</p:attrName>
                                        </p:attrNameLst>
                                      </p:cBhvr>
                                      <p:to>
                                        <p:strVal val="visible"/>
                                      </p:to>
                                    </p:set>
                                    <p:animEffect filter="fade" transition="in">
                                      <p:cBhvr>
                                        <p:cTn dur="1000"/>
                                        <p:tgtEl>
                                          <p:spTgt spid="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xEl>
                                              <p:pRg end="3" st="3"/>
                                            </p:txEl>
                                          </p:spTgt>
                                        </p:tgtEl>
                                        <p:attrNameLst>
                                          <p:attrName>style.visibility</p:attrName>
                                        </p:attrNameLst>
                                      </p:cBhvr>
                                      <p:to>
                                        <p:strVal val="visible"/>
                                      </p:to>
                                    </p:set>
                                    <p:animEffect filter="fade" transition="in">
                                      <p:cBhvr>
                                        <p:cTn dur="1000"/>
                                        <p:tgtEl>
                                          <p:spTgt spid="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xEl>
                                              <p:pRg end="4" st="4"/>
                                            </p:txEl>
                                          </p:spTgt>
                                        </p:tgtEl>
                                        <p:attrNameLst>
                                          <p:attrName>style.visibility</p:attrName>
                                        </p:attrNameLst>
                                      </p:cBhvr>
                                      <p:to>
                                        <p:strVal val="visible"/>
                                      </p:to>
                                    </p:set>
                                    <p:animEffect filter="fade" transition="in">
                                      <p:cBhvr>
                                        <p:cTn dur="1000"/>
                                        <p:tgtEl>
                                          <p:spTgt spid="6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Formulating a Problem for Machine Learning</a:t>
            </a:r>
            <a:endParaRPr/>
          </a:p>
        </p:txBody>
      </p:sp>
      <p:pic>
        <p:nvPicPr>
          <p:cNvPr id="231" name="Google Shape;231;p32"/>
          <p:cNvPicPr preferRelativeResize="0"/>
          <p:nvPr/>
        </p:nvPicPr>
        <p:blipFill rotWithShape="1">
          <a:blip r:embed="rId3">
            <a:alphaModFix/>
          </a:blip>
          <a:srcRect b="53081" l="0" r="0" t="25499"/>
          <a:stretch/>
        </p:blipFill>
        <p:spPr>
          <a:xfrm>
            <a:off x="917050" y="1013650"/>
            <a:ext cx="6858000" cy="762000"/>
          </a:xfrm>
          <a:prstGeom prst="rect">
            <a:avLst/>
          </a:prstGeom>
          <a:noFill/>
          <a:ln>
            <a:noFill/>
          </a:ln>
        </p:spPr>
      </p:pic>
      <p:sp>
        <p:nvSpPr>
          <p:cNvPr id="232" name="Google Shape;232;p32"/>
          <p:cNvSpPr txBox="1"/>
          <p:nvPr>
            <p:ph idx="1" type="body"/>
          </p:nvPr>
        </p:nvSpPr>
        <p:spPr>
          <a:xfrm>
            <a:off x="311825" y="1809750"/>
            <a:ext cx="4260300" cy="1720500"/>
          </a:xfrm>
          <a:prstGeom prst="rect">
            <a:avLst/>
          </a:prstGeom>
        </p:spPr>
        <p:txBody>
          <a:bodyPr anchorCtr="0" anchor="t" bIns="91425" lIns="91425" spcFirstLastPara="1" rIns="91425" wrap="square" tIns="91425">
            <a:normAutofit/>
          </a:bodyPr>
          <a:lstStyle/>
          <a:p>
            <a:pPr indent="-355600" lvl="0" marL="457200" rtl="0" algn="l">
              <a:lnSpc>
                <a:spcPct val="95000"/>
              </a:lnSpc>
              <a:spcBef>
                <a:spcPts val="0"/>
              </a:spcBef>
              <a:spcAft>
                <a:spcPts val="0"/>
              </a:spcAft>
              <a:buSzPts val="2000"/>
              <a:buChar char="●"/>
            </a:pPr>
            <a:r>
              <a:rPr lang="en" sz="2000"/>
              <a:t>Input space </a:t>
            </a:r>
            <a:r>
              <a:rPr i="1" lang="en" sz="2000"/>
              <a:t>X</a:t>
            </a:r>
            <a:r>
              <a:rPr lang="en" sz="2000"/>
              <a:t>?</a:t>
            </a:r>
            <a:endParaRPr sz="2000"/>
          </a:p>
          <a:p>
            <a:pPr indent="-355600" lvl="1" marL="914400" rtl="0" algn="l">
              <a:lnSpc>
                <a:spcPct val="95000"/>
              </a:lnSpc>
              <a:spcBef>
                <a:spcPts val="0"/>
              </a:spcBef>
              <a:spcAft>
                <a:spcPts val="0"/>
              </a:spcAft>
              <a:buSzPts val="2000"/>
              <a:buChar char="○"/>
            </a:pPr>
            <a:r>
              <a:rPr lang="en" sz="2000"/>
              <a:t>Review </a:t>
            </a:r>
            <a:r>
              <a:rPr i="1" lang="en" sz="2000"/>
              <a:t>tokens</a:t>
            </a:r>
            <a:r>
              <a:rPr lang="en" sz="2000"/>
              <a:t> </a:t>
            </a:r>
            <a:r>
              <a:rPr i="1" lang="en" sz="2000"/>
              <a:t>T</a:t>
            </a:r>
            <a:endParaRPr baseline="-25000" i="1" sz="2000"/>
          </a:p>
          <a:p>
            <a:pPr indent="-355600" lvl="1" marL="914400" rtl="0" algn="l">
              <a:lnSpc>
                <a:spcPct val="95000"/>
              </a:lnSpc>
              <a:spcBef>
                <a:spcPts val="0"/>
              </a:spcBef>
              <a:spcAft>
                <a:spcPts val="0"/>
              </a:spcAft>
              <a:buSzPts val="2000"/>
              <a:buChar char="○"/>
            </a:pPr>
            <a:r>
              <a:rPr i="1" lang="en" sz="2000"/>
              <a:t>X=T</a:t>
            </a:r>
            <a:r>
              <a:rPr baseline="30000" i="1" lang="en" sz="2000"/>
              <a:t>N</a:t>
            </a:r>
            <a:r>
              <a:rPr i="1" lang="en" sz="2000"/>
              <a:t> </a:t>
            </a:r>
            <a:r>
              <a:rPr lang="en" sz="2000"/>
              <a:t>for max length </a:t>
            </a:r>
            <a:r>
              <a:rPr i="1" lang="en" sz="2000"/>
              <a:t>N</a:t>
            </a:r>
            <a:endParaRPr sz="2000"/>
          </a:p>
        </p:txBody>
      </p:sp>
      <p:sp>
        <p:nvSpPr>
          <p:cNvPr id="233" name="Google Shape;233;p32"/>
          <p:cNvSpPr txBox="1"/>
          <p:nvPr>
            <p:ph idx="1" type="body"/>
          </p:nvPr>
        </p:nvSpPr>
        <p:spPr>
          <a:xfrm>
            <a:off x="4572000" y="1809750"/>
            <a:ext cx="4260300" cy="1720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Output space </a:t>
            </a:r>
            <a:r>
              <a:rPr i="1" lang="en" sz="2000"/>
              <a:t>Y</a:t>
            </a:r>
            <a:r>
              <a:rPr lang="en" sz="2000"/>
              <a:t>?</a:t>
            </a:r>
            <a:endParaRPr sz="2000"/>
          </a:p>
          <a:p>
            <a:pPr indent="-355600" lvl="1" marL="914400" rtl="0" algn="l">
              <a:spcBef>
                <a:spcPts val="0"/>
              </a:spcBef>
              <a:spcAft>
                <a:spcPts val="0"/>
              </a:spcAft>
              <a:buSzPts val="2000"/>
              <a:buChar char="○"/>
            </a:pPr>
            <a:r>
              <a:rPr lang="en" sz="2000"/>
              <a:t>Possible sentiments </a:t>
            </a:r>
            <a:r>
              <a:rPr i="1" lang="en" sz="2000"/>
              <a:t>S</a:t>
            </a:r>
            <a:endParaRPr i="1" sz="2000"/>
          </a:p>
          <a:p>
            <a:pPr indent="-355600" lvl="1" marL="914400" rtl="0" algn="l">
              <a:spcBef>
                <a:spcPts val="0"/>
              </a:spcBef>
              <a:spcAft>
                <a:spcPts val="0"/>
              </a:spcAft>
              <a:buSzPts val="2000"/>
              <a:buChar char="○"/>
            </a:pPr>
            <a:r>
              <a:rPr i="1" lang="en" sz="2000"/>
              <a:t>Y=S</a:t>
            </a:r>
            <a:endParaRPr sz="2000"/>
          </a:p>
        </p:txBody>
      </p:sp>
      <p:sp>
        <p:nvSpPr>
          <p:cNvPr id="234" name="Google Shape;234;p32"/>
          <p:cNvSpPr txBox="1"/>
          <p:nvPr>
            <p:ph idx="1" type="body"/>
          </p:nvPr>
        </p:nvSpPr>
        <p:spPr>
          <a:xfrm>
            <a:off x="311700" y="2885875"/>
            <a:ext cx="8520600" cy="2029200"/>
          </a:xfrm>
          <a:prstGeom prst="rect">
            <a:avLst/>
          </a:prstGeom>
        </p:spPr>
        <p:txBody>
          <a:bodyPr anchorCtr="0" anchor="t" bIns="91425" lIns="91425" spcFirstLastPara="1" rIns="91425" wrap="square" tIns="91425">
            <a:normAutofit/>
          </a:bodyPr>
          <a:lstStyle/>
          <a:p>
            <a:pPr indent="-355600" lvl="0" marL="457200" rtl="0" algn="l">
              <a:lnSpc>
                <a:spcPct val="95000"/>
              </a:lnSpc>
              <a:spcBef>
                <a:spcPts val="0"/>
              </a:spcBef>
              <a:spcAft>
                <a:spcPts val="0"/>
              </a:spcAft>
              <a:buSzPts val="2000"/>
              <a:buChar char="●"/>
            </a:pPr>
            <a:r>
              <a:rPr lang="en" sz="2000"/>
              <a:t>Linear function: </a:t>
            </a:r>
            <a:r>
              <a:rPr i="1" lang="en" sz="2000"/>
              <a:t>f(</a:t>
            </a:r>
            <a:r>
              <a:rPr b="1" i="1" lang="en" sz="2000"/>
              <a:t>x</a:t>
            </a:r>
            <a:r>
              <a:rPr i="1" lang="en" sz="2000"/>
              <a:t>,θ)=W</a:t>
            </a:r>
            <a:r>
              <a:rPr b="1" i="1" lang="en" sz="2000"/>
              <a:t>x</a:t>
            </a:r>
            <a:r>
              <a:rPr i="1" lang="en" sz="2000"/>
              <a:t>+b</a:t>
            </a:r>
            <a:endParaRPr sz="2000"/>
          </a:p>
          <a:p>
            <a:pPr indent="-355600" lvl="0" marL="457200" rtl="0" algn="l">
              <a:lnSpc>
                <a:spcPct val="95000"/>
              </a:lnSpc>
              <a:spcBef>
                <a:spcPts val="0"/>
              </a:spcBef>
              <a:spcAft>
                <a:spcPts val="0"/>
              </a:spcAft>
              <a:buSzPts val="2000"/>
              <a:buChar char="●"/>
            </a:pPr>
            <a:r>
              <a:rPr lang="en" sz="2000"/>
              <a:t>What loss function could we use for this </a:t>
            </a:r>
            <a:r>
              <a:rPr i="1" lang="en" sz="2000"/>
              <a:t>n</a:t>
            </a:r>
            <a:r>
              <a:rPr lang="en" sz="2000"/>
              <a:t>-ary classification problem?</a:t>
            </a:r>
            <a:endParaRPr sz="2000"/>
          </a:p>
          <a:p>
            <a:pPr indent="-355600" lvl="1" marL="914400" rtl="0" algn="l">
              <a:lnSpc>
                <a:spcPct val="95000"/>
              </a:lnSpc>
              <a:spcBef>
                <a:spcPts val="0"/>
              </a:spcBef>
              <a:spcAft>
                <a:spcPts val="0"/>
              </a:spcAft>
              <a:buSzPts val="2000"/>
              <a:buChar char="○"/>
            </a:pPr>
            <a:r>
              <a:rPr lang="en" sz="2000"/>
              <a:t>Cross entropy</a:t>
            </a:r>
            <a:endParaRPr sz="2000"/>
          </a:p>
          <a:p>
            <a:pPr indent="-355600" lvl="0" marL="457200" rtl="0" algn="l">
              <a:lnSpc>
                <a:spcPct val="95000"/>
              </a:lnSpc>
              <a:spcBef>
                <a:spcPts val="0"/>
              </a:spcBef>
              <a:spcAft>
                <a:spcPts val="0"/>
              </a:spcAft>
              <a:buSzPts val="2000"/>
              <a:buChar char="●"/>
            </a:pPr>
            <a:r>
              <a:rPr lang="en" sz="2000"/>
              <a:t>Non-linear transformation: </a:t>
            </a:r>
            <a:endParaRPr sz="2000"/>
          </a:p>
        </p:txBody>
      </p:sp>
      <p:sp>
        <p:nvSpPr>
          <p:cNvPr id="235" name="Google Shape;235;p32"/>
          <p:cNvSpPr/>
          <p:nvPr/>
        </p:nvSpPr>
        <p:spPr>
          <a:xfrm>
            <a:off x="5857950" y="1366350"/>
            <a:ext cx="1688400" cy="4578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32"/>
          <p:cNvPicPr preferRelativeResize="0"/>
          <p:nvPr/>
        </p:nvPicPr>
        <p:blipFill rotWithShape="1">
          <a:blip r:embed="rId4">
            <a:alphaModFix/>
          </a:blip>
          <a:srcRect b="0" l="0" r="0" t="0"/>
          <a:stretch/>
        </p:blipFill>
        <p:spPr>
          <a:xfrm>
            <a:off x="4839024" y="4230303"/>
            <a:ext cx="3207653" cy="809480"/>
          </a:xfrm>
          <a:prstGeom prst="rect">
            <a:avLst/>
          </a:prstGeom>
          <a:noFill/>
          <a:ln>
            <a:noFill/>
          </a:ln>
        </p:spPr>
      </p:pic>
      <p:pic>
        <p:nvPicPr>
          <p:cNvPr id="237" name="Google Shape;237;p32"/>
          <p:cNvPicPr preferRelativeResize="0"/>
          <p:nvPr/>
        </p:nvPicPr>
        <p:blipFill rotWithShape="1">
          <a:blip r:embed="rId5">
            <a:alphaModFix/>
          </a:blip>
          <a:srcRect b="0" l="0" r="0" t="0"/>
          <a:stretch/>
        </p:blipFill>
        <p:spPr>
          <a:xfrm>
            <a:off x="645426" y="4211028"/>
            <a:ext cx="3872726" cy="767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0" st="0"/>
                                            </p:txEl>
                                          </p:spTgt>
                                        </p:tgtEl>
                                        <p:attrNameLst>
                                          <p:attrName>style.visibility</p:attrName>
                                        </p:attrNameLst>
                                      </p:cBhvr>
                                      <p:to>
                                        <p:strVal val="visible"/>
                                      </p:to>
                                    </p:set>
                                    <p:animEffect filter="fade" transition="in">
                                      <p:cBhvr>
                                        <p:cTn dur="1000"/>
                                        <p:tgtEl>
                                          <p:spTgt spid="2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1" st="1"/>
                                            </p:txEl>
                                          </p:spTgt>
                                        </p:tgtEl>
                                        <p:attrNameLst>
                                          <p:attrName>style.visibility</p:attrName>
                                        </p:attrNameLst>
                                      </p:cBhvr>
                                      <p:to>
                                        <p:strVal val="visible"/>
                                      </p:to>
                                    </p:set>
                                    <p:animEffect filter="fade" transition="in">
                                      <p:cBhvr>
                                        <p:cTn dur="1000"/>
                                        <p:tgtEl>
                                          <p:spTgt spid="2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2" st="2"/>
                                            </p:txEl>
                                          </p:spTgt>
                                        </p:tgtEl>
                                        <p:attrNameLst>
                                          <p:attrName>style.visibility</p:attrName>
                                        </p:attrNameLst>
                                      </p:cBhvr>
                                      <p:to>
                                        <p:strVal val="visible"/>
                                      </p:to>
                                    </p:set>
                                    <p:animEffect filter="fade" transition="in">
                                      <p:cBhvr>
                                        <p:cTn dur="1000"/>
                                        <p:tgtEl>
                                          <p:spTgt spid="2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0" st="0"/>
                                            </p:txEl>
                                          </p:spTgt>
                                        </p:tgtEl>
                                        <p:attrNameLst>
                                          <p:attrName>style.visibility</p:attrName>
                                        </p:attrNameLst>
                                      </p:cBhvr>
                                      <p:to>
                                        <p:strVal val="visible"/>
                                      </p:to>
                                    </p:set>
                                    <p:animEffect filter="fade" transition="in">
                                      <p:cBhvr>
                                        <p:cTn dur="1000"/>
                                        <p:tgtEl>
                                          <p:spTgt spid="2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1" st="1"/>
                                            </p:txEl>
                                          </p:spTgt>
                                        </p:tgtEl>
                                        <p:attrNameLst>
                                          <p:attrName>style.visibility</p:attrName>
                                        </p:attrNameLst>
                                      </p:cBhvr>
                                      <p:to>
                                        <p:strVal val="visible"/>
                                      </p:to>
                                    </p:set>
                                    <p:animEffect filter="fade" transition="in">
                                      <p:cBhvr>
                                        <p:cTn dur="1000"/>
                                        <p:tgtEl>
                                          <p:spTgt spid="2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2" st="2"/>
                                            </p:txEl>
                                          </p:spTgt>
                                        </p:tgtEl>
                                        <p:attrNameLst>
                                          <p:attrName>style.visibility</p:attrName>
                                        </p:attrNameLst>
                                      </p:cBhvr>
                                      <p:to>
                                        <p:strVal val="visible"/>
                                      </p:to>
                                    </p:set>
                                    <p:animEffect filter="fade" transition="in">
                                      <p:cBhvr>
                                        <p:cTn dur="1000"/>
                                        <p:tgtEl>
                                          <p:spTgt spid="2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0" st="0"/>
                                            </p:txEl>
                                          </p:spTgt>
                                        </p:tgtEl>
                                        <p:attrNameLst>
                                          <p:attrName>style.visibility</p:attrName>
                                        </p:attrNameLst>
                                      </p:cBhvr>
                                      <p:to>
                                        <p:strVal val="visible"/>
                                      </p:to>
                                    </p:set>
                                    <p:animEffect filter="fade" transition="in">
                                      <p:cBhvr>
                                        <p:cTn dur="1000"/>
                                        <p:tgtEl>
                                          <p:spTgt spid="2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1" st="1"/>
                                            </p:txEl>
                                          </p:spTgt>
                                        </p:tgtEl>
                                        <p:attrNameLst>
                                          <p:attrName>style.visibility</p:attrName>
                                        </p:attrNameLst>
                                      </p:cBhvr>
                                      <p:to>
                                        <p:strVal val="visible"/>
                                      </p:to>
                                    </p:set>
                                    <p:animEffect filter="fade" transition="in">
                                      <p:cBhvr>
                                        <p:cTn dur="1000"/>
                                        <p:tgtEl>
                                          <p:spTgt spid="2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2" st="2"/>
                                            </p:txEl>
                                          </p:spTgt>
                                        </p:tgtEl>
                                        <p:attrNameLst>
                                          <p:attrName>style.visibility</p:attrName>
                                        </p:attrNameLst>
                                      </p:cBhvr>
                                      <p:to>
                                        <p:strVal val="visible"/>
                                      </p:to>
                                    </p:set>
                                    <p:animEffect filter="fade" transition="in">
                                      <p:cBhvr>
                                        <p:cTn dur="1000"/>
                                        <p:tgtEl>
                                          <p:spTgt spid="2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3" st="3"/>
                                            </p:txEl>
                                          </p:spTgt>
                                        </p:tgtEl>
                                        <p:attrNameLst>
                                          <p:attrName>style.visibility</p:attrName>
                                        </p:attrNameLst>
                                      </p:cBhvr>
                                      <p:to>
                                        <p:strVal val="visible"/>
                                      </p:to>
                                    </p:set>
                                    <p:animEffect filter="fade" transition="in">
                                      <p:cBhvr>
                                        <p:cTn dur="1000"/>
                                        <p:tgtEl>
                                          <p:spTgt spid="2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t>
            </a:r>
            <a:r>
              <a:rPr b="1" lang="en"/>
              <a:t>x</a:t>
            </a:r>
            <a:r>
              <a:rPr lang="en"/>
              <a:t>;θ)=𝝈(W</a:t>
            </a:r>
            <a:r>
              <a:rPr b="1" lang="en"/>
              <a:t>x</a:t>
            </a:r>
            <a:r>
              <a:rPr lang="en"/>
              <a:t>+</a:t>
            </a:r>
            <a:r>
              <a:rPr b="1" lang="en"/>
              <a:t>b</a:t>
            </a:r>
            <a:r>
              <a:rPr lang="en"/>
              <a:t> )</a:t>
            </a:r>
            <a:endParaRPr/>
          </a:p>
        </p:txBody>
      </p:sp>
      <p:grpSp>
        <p:nvGrpSpPr>
          <p:cNvPr id="243" name="Google Shape;243;p33"/>
          <p:cNvGrpSpPr/>
          <p:nvPr/>
        </p:nvGrpSpPr>
        <p:grpSpPr>
          <a:xfrm>
            <a:off x="1246650" y="1296913"/>
            <a:ext cx="776100" cy="3282588"/>
            <a:chOff x="1246650" y="1296913"/>
            <a:chExt cx="776100" cy="3282588"/>
          </a:xfrm>
        </p:grpSpPr>
        <p:sp>
          <p:nvSpPr>
            <p:cNvPr id="244" name="Google Shape;244;p33"/>
            <p:cNvSpPr/>
            <p:nvPr/>
          </p:nvSpPr>
          <p:spPr>
            <a:xfrm>
              <a:off x="1411800" y="1747700"/>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p:nvPr/>
          </p:nvSpPr>
          <p:spPr>
            <a:xfrm>
              <a:off x="1411800" y="2344200"/>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3"/>
            <p:cNvSpPr/>
            <p:nvPr/>
          </p:nvSpPr>
          <p:spPr>
            <a:xfrm>
              <a:off x="1411800" y="2940700"/>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3"/>
            <p:cNvSpPr/>
            <p:nvPr/>
          </p:nvSpPr>
          <p:spPr>
            <a:xfrm>
              <a:off x="1411800" y="3537200"/>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3"/>
            <p:cNvSpPr/>
            <p:nvPr/>
          </p:nvSpPr>
          <p:spPr>
            <a:xfrm>
              <a:off x="1411800" y="4133700"/>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3"/>
            <p:cNvSpPr txBox="1"/>
            <p:nvPr/>
          </p:nvSpPr>
          <p:spPr>
            <a:xfrm>
              <a:off x="1246650" y="1296913"/>
              <a:ext cx="7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ɸ</a:t>
              </a:r>
              <a:r>
                <a:rPr baseline="-25000" lang="en">
                  <a:latin typeface="Helvetica Neue"/>
                  <a:ea typeface="Helvetica Neue"/>
                  <a:cs typeface="Helvetica Neue"/>
                  <a:sym typeface="Helvetica Neue"/>
                </a:rPr>
                <a:t>x</a:t>
              </a:r>
              <a:r>
                <a:rPr lang="en">
                  <a:latin typeface="Helvetica Neue"/>
                  <a:ea typeface="Helvetica Neue"/>
                  <a:cs typeface="Helvetica Neue"/>
                  <a:sym typeface="Helvetica Neue"/>
                </a:rPr>
                <a:t>(x)=</a:t>
              </a:r>
              <a:r>
                <a:rPr b="1" lang="en">
                  <a:latin typeface="Helvetica Neue"/>
                  <a:ea typeface="Helvetica Neue"/>
                  <a:cs typeface="Helvetica Neue"/>
                  <a:sym typeface="Helvetica Neue"/>
                </a:rPr>
                <a:t>x</a:t>
              </a:r>
              <a:endParaRPr b="1">
                <a:latin typeface="Helvetica Neue"/>
                <a:ea typeface="Helvetica Neue"/>
                <a:cs typeface="Helvetica Neue"/>
                <a:sym typeface="Helvetica Neue"/>
              </a:endParaRPr>
            </a:p>
          </p:txBody>
        </p:sp>
      </p:grpSp>
      <p:grpSp>
        <p:nvGrpSpPr>
          <p:cNvPr id="250" name="Google Shape;250;p33"/>
          <p:cNvGrpSpPr/>
          <p:nvPr/>
        </p:nvGrpSpPr>
        <p:grpSpPr>
          <a:xfrm>
            <a:off x="1857600" y="1970500"/>
            <a:ext cx="1430400" cy="2386100"/>
            <a:chOff x="1857600" y="1970500"/>
            <a:chExt cx="1430400" cy="2386100"/>
          </a:xfrm>
        </p:grpSpPr>
        <p:cxnSp>
          <p:nvCxnSpPr>
            <p:cNvPr id="251" name="Google Shape;251;p33"/>
            <p:cNvCxnSpPr>
              <a:stCxn id="244" idx="6"/>
              <a:endCxn id="252" idx="2"/>
            </p:cNvCxnSpPr>
            <p:nvPr/>
          </p:nvCxnSpPr>
          <p:spPr>
            <a:xfrm>
              <a:off x="1857600" y="1970600"/>
              <a:ext cx="1430400" cy="1193100"/>
            </a:xfrm>
            <a:prstGeom prst="straightConnector1">
              <a:avLst/>
            </a:prstGeom>
            <a:noFill/>
            <a:ln cap="flat" cmpd="sng" w="9525">
              <a:solidFill>
                <a:schemeClr val="dk2"/>
              </a:solidFill>
              <a:prstDash val="solid"/>
              <a:round/>
              <a:headEnd len="med" w="med" type="none"/>
              <a:tailEnd len="med" w="med" type="triangle"/>
            </a:ln>
          </p:spPr>
        </p:cxnSp>
        <p:cxnSp>
          <p:nvCxnSpPr>
            <p:cNvPr id="253" name="Google Shape;253;p33"/>
            <p:cNvCxnSpPr>
              <a:stCxn id="245" idx="6"/>
              <a:endCxn id="252" idx="2"/>
            </p:cNvCxnSpPr>
            <p:nvPr/>
          </p:nvCxnSpPr>
          <p:spPr>
            <a:xfrm>
              <a:off x="1857600" y="2567100"/>
              <a:ext cx="1430400" cy="596400"/>
            </a:xfrm>
            <a:prstGeom prst="straightConnector1">
              <a:avLst/>
            </a:prstGeom>
            <a:noFill/>
            <a:ln cap="flat" cmpd="sng" w="9525">
              <a:solidFill>
                <a:schemeClr val="dk2"/>
              </a:solidFill>
              <a:prstDash val="solid"/>
              <a:round/>
              <a:headEnd len="med" w="med" type="none"/>
              <a:tailEnd len="med" w="med" type="triangle"/>
            </a:ln>
          </p:spPr>
        </p:cxnSp>
        <p:cxnSp>
          <p:nvCxnSpPr>
            <p:cNvPr id="254" name="Google Shape;254;p33"/>
            <p:cNvCxnSpPr>
              <a:stCxn id="246" idx="6"/>
              <a:endCxn id="252" idx="2"/>
            </p:cNvCxnSpPr>
            <p:nvPr/>
          </p:nvCxnSpPr>
          <p:spPr>
            <a:xfrm>
              <a:off x="1857600" y="3163600"/>
              <a:ext cx="1430400" cy="0"/>
            </a:xfrm>
            <a:prstGeom prst="straightConnector1">
              <a:avLst/>
            </a:prstGeom>
            <a:noFill/>
            <a:ln cap="flat" cmpd="sng" w="9525">
              <a:solidFill>
                <a:schemeClr val="dk2"/>
              </a:solidFill>
              <a:prstDash val="solid"/>
              <a:round/>
              <a:headEnd len="med" w="med" type="none"/>
              <a:tailEnd len="med" w="med" type="triangle"/>
            </a:ln>
          </p:spPr>
        </p:cxnSp>
        <p:cxnSp>
          <p:nvCxnSpPr>
            <p:cNvPr id="255" name="Google Shape;255;p33"/>
            <p:cNvCxnSpPr>
              <a:stCxn id="247" idx="6"/>
              <a:endCxn id="252" idx="2"/>
            </p:cNvCxnSpPr>
            <p:nvPr/>
          </p:nvCxnSpPr>
          <p:spPr>
            <a:xfrm flipH="1" rot="10800000">
              <a:off x="1857600" y="3163700"/>
              <a:ext cx="1430400" cy="596400"/>
            </a:xfrm>
            <a:prstGeom prst="straightConnector1">
              <a:avLst/>
            </a:prstGeom>
            <a:noFill/>
            <a:ln cap="flat" cmpd="sng" w="9525">
              <a:solidFill>
                <a:schemeClr val="dk2"/>
              </a:solidFill>
              <a:prstDash val="solid"/>
              <a:round/>
              <a:headEnd len="med" w="med" type="none"/>
              <a:tailEnd len="med" w="med" type="triangle"/>
            </a:ln>
          </p:spPr>
        </p:cxnSp>
        <p:cxnSp>
          <p:nvCxnSpPr>
            <p:cNvPr id="256" name="Google Shape;256;p33"/>
            <p:cNvCxnSpPr>
              <a:stCxn id="248" idx="6"/>
              <a:endCxn id="252" idx="2"/>
            </p:cNvCxnSpPr>
            <p:nvPr/>
          </p:nvCxnSpPr>
          <p:spPr>
            <a:xfrm flipH="1" rot="10800000">
              <a:off x="1857600" y="3163500"/>
              <a:ext cx="1430400" cy="1193100"/>
            </a:xfrm>
            <a:prstGeom prst="straightConnector1">
              <a:avLst/>
            </a:prstGeom>
            <a:noFill/>
            <a:ln cap="flat" cmpd="sng" w="9525">
              <a:solidFill>
                <a:schemeClr val="dk2"/>
              </a:solidFill>
              <a:prstDash val="solid"/>
              <a:round/>
              <a:headEnd len="med" w="med" type="none"/>
              <a:tailEnd len="med" w="med" type="triangle"/>
            </a:ln>
          </p:spPr>
        </p:cxnSp>
        <p:cxnSp>
          <p:nvCxnSpPr>
            <p:cNvPr id="257" name="Google Shape;257;p33"/>
            <p:cNvCxnSpPr>
              <a:stCxn id="244" idx="6"/>
              <a:endCxn id="258" idx="2"/>
            </p:cNvCxnSpPr>
            <p:nvPr/>
          </p:nvCxnSpPr>
          <p:spPr>
            <a:xfrm>
              <a:off x="1857600" y="1970600"/>
              <a:ext cx="1430400" cy="596400"/>
            </a:xfrm>
            <a:prstGeom prst="straightConnector1">
              <a:avLst/>
            </a:prstGeom>
            <a:noFill/>
            <a:ln cap="flat" cmpd="sng" w="9525">
              <a:solidFill>
                <a:schemeClr val="dk2"/>
              </a:solidFill>
              <a:prstDash val="solid"/>
              <a:round/>
              <a:headEnd len="med" w="med" type="none"/>
              <a:tailEnd len="med" w="med" type="triangle"/>
            </a:ln>
          </p:spPr>
        </p:cxnSp>
        <p:cxnSp>
          <p:nvCxnSpPr>
            <p:cNvPr id="259" name="Google Shape;259;p33"/>
            <p:cNvCxnSpPr>
              <a:stCxn id="245" idx="6"/>
              <a:endCxn id="258" idx="2"/>
            </p:cNvCxnSpPr>
            <p:nvPr/>
          </p:nvCxnSpPr>
          <p:spPr>
            <a:xfrm>
              <a:off x="1857600" y="2567100"/>
              <a:ext cx="1430400" cy="0"/>
            </a:xfrm>
            <a:prstGeom prst="straightConnector1">
              <a:avLst/>
            </a:prstGeom>
            <a:noFill/>
            <a:ln cap="flat" cmpd="sng" w="9525">
              <a:solidFill>
                <a:schemeClr val="dk2"/>
              </a:solidFill>
              <a:prstDash val="solid"/>
              <a:round/>
              <a:headEnd len="med" w="med" type="none"/>
              <a:tailEnd len="med" w="med" type="triangle"/>
            </a:ln>
          </p:spPr>
        </p:cxnSp>
        <p:cxnSp>
          <p:nvCxnSpPr>
            <p:cNvPr id="260" name="Google Shape;260;p33"/>
            <p:cNvCxnSpPr>
              <a:stCxn id="246" idx="6"/>
              <a:endCxn id="258" idx="2"/>
            </p:cNvCxnSpPr>
            <p:nvPr/>
          </p:nvCxnSpPr>
          <p:spPr>
            <a:xfrm flipH="1" rot="10800000">
              <a:off x="1857600" y="2567200"/>
              <a:ext cx="1430400" cy="596400"/>
            </a:xfrm>
            <a:prstGeom prst="straightConnector1">
              <a:avLst/>
            </a:prstGeom>
            <a:noFill/>
            <a:ln cap="flat" cmpd="sng" w="9525">
              <a:solidFill>
                <a:schemeClr val="dk2"/>
              </a:solidFill>
              <a:prstDash val="solid"/>
              <a:round/>
              <a:headEnd len="med" w="med" type="none"/>
              <a:tailEnd len="med" w="med" type="triangle"/>
            </a:ln>
          </p:spPr>
        </p:cxnSp>
        <p:cxnSp>
          <p:nvCxnSpPr>
            <p:cNvPr id="261" name="Google Shape;261;p33"/>
            <p:cNvCxnSpPr>
              <a:stCxn id="247" idx="6"/>
              <a:endCxn id="258" idx="2"/>
            </p:cNvCxnSpPr>
            <p:nvPr/>
          </p:nvCxnSpPr>
          <p:spPr>
            <a:xfrm flipH="1" rot="10800000">
              <a:off x="1857600" y="2567000"/>
              <a:ext cx="1430400" cy="1193100"/>
            </a:xfrm>
            <a:prstGeom prst="straightConnector1">
              <a:avLst/>
            </a:prstGeom>
            <a:noFill/>
            <a:ln cap="flat" cmpd="sng" w="9525">
              <a:solidFill>
                <a:schemeClr val="dk2"/>
              </a:solidFill>
              <a:prstDash val="solid"/>
              <a:round/>
              <a:headEnd len="med" w="med" type="none"/>
              <a:tailEnd len="med" w="med" type="triangle"/>
            </a:ln>
          </p:spPr>
        </p:cxnSp>
        <p:cxnSp>
          <p:nvCxnSpPr>
            <p:cNvPr id="262" name="Google Shape;262;p33"/>
            <p:cNvCxnSpPr>
              <a:stCxn id="248" idx="6"/>
              <a:endCxn id="258" idx="2"/>
            </p:cNvCxnSpPr>
            <p:nvPr/>
          </p:nvCxnSpPr>
          <p:spPr>
            <a:xfrm flipH="1" rot="10800000">
              <a:off x="1857600" y="2567100"/>
              <a:ext cx="1430400" cy="1789500"/>
            </a:xfrm>
            <a:prstGeom prst="straightConnector1">
              <a:avLst/>
            </a:prstGeom>
            <a:noFill/>
            <a:ln cap="flat" cmpd="sng" w="9525">
              <a:solidFill>
                <a:schemeClr val="dk2"/>
              </a:solidFill>
              <a:prstDash val="solid"/>
              <a:round/>
              <a:headEnd len="med" w="med" type="none"/>
              <a:tailEnd len="med" w="med" type="triangle"/>
            </a:ln>
          </p:spPr>
        </p:cxnSp>
        <p:cxnSp>
          <p:nvCxnSpPr>
            <p:cNvPr id="263" name="Google Shape;263;p33"/>
            <p:cNvCxnSpPr>
              <a:stCxn id="244" idx="6"/>
              <a:endCxn id="264" idx="2"/>
            </p:cNvCxnSpPr>
            <p:nvPr/>
          </p:nvCxnSpPr>
          <p:spPr>
            <a:xfrm>
              <a:off x="1857600" y="1970600"/>
              <a:ext cx="1430400" cy="0"/>
            </a:xfrm>
            <a:prstGeom prst="straightConnector1">
              <a:avLst/>
            </a:prstGeom>
            <a:noFill/>
            <a:ln cap="flat" cmpd="sng" w="9525">
              <a:solidFill>
                <a:schemeClr val="dk2"/>
              </a:solidFill>
              <a:prstDash val="solid"/>
              <a:round/>
              <a:headEnd len="med" w="med" type="none"/>
              <a:tailEnd len="med" w="med" type="triangle"/>
            </a:ln>
          </p:spPr>
        </p:cxnSp>
        <p:cxnSp>
          <p:nvCxnSpPr>
            <p:cNvPr id="265" name="Google Shape;265;p33"/>
            <p:cNvCxnSpPr>
              <a:stCxn id="245" idx="6"/>
              <a:endCxn id="264" idx="2"/>
            </p:cNvCxnSpPr>
            <p:nvPr/>
          </p:nvCxnSpPr>
          <p:spPr>
            <a:xfrm flipH="1" rot="10800000">
              <a:off x="1857600" y="1970700"/>
              <a:ext cx="1430400" cy="596400"/>
            </a:xfrm>
            <a:prstGeom prst="straightConnector1">
              <a:avLst/>
            </a:prstGeom>
            <a:noFill/>
            <a:ln cap="flat" cmpd="sng" w="9525">
              <a:solidFill>
                <a:schemeClr val="dk2"/>
              </a:solidFill>
              <a:prstDash val="solid"/>
              <a:round/>
              <a:headEnd len="med" w="med" type="none"/>
              <a:tailEnd len="med" w="med" type="triangle"/>
            </a:ln>
          </p:spPr>
        </p:cxnSp>
        <p:cxnSp>
          <p:nvCxnSpPr>
            <p:cNvPr id="266" name="Google Shape;266;p33"/>
            <p:cNvCxnSpPr>
              <a:stCxn id="246" idx="6"/>
              <a:endCxn id="264" idx="2"/>
            </p:cNvCxnSpPr>
            <p:nvPr/>
          </p:nvCxnSpPr>
          <p:spPr>
            <a:xfrm flipH="1" rot="10800000">
              <a:off x="1857600" y="1970500"/>
              <a:ext cx="1430400" cy="1193100"/>
            </a:xfrm>
            <a:prstGeom prst="straightConnector1">
              <a:avLst/>
            </a:prstGeom>
            <a:noFill/>
            <a:ln cap="flat" cmpd="sng" w="9525">
              <a:solidFill>
                <a:schemeClr val="dk2"/>
              </a:solidFill>
              <a:prstDash val="solid"/>
              <a:round/>
              <a:headEnd len="med" w="med" type="none"/>
              <a:tailEnd len="med" w="med" type="triangle"/>
            </a:ln>
          </p:spPr>
        </p:cxnSp>
        <p:cxnSp>
          <p:nvCxnSpPr>
            <p:cNvPr id="267" name="Google Shape;267;p33"/>
            <p:cNvCxnSpPr>
              <a:stCxn id="247" idx="6"/>
              <a:endCxn id="264" idx="2"/>
            </p:cNvCxnSpPr>
            <p:nvPr/>
          </p:nvCxnSpPr>
          <p:spPr>
            <a:xfrm flipH="1" rot="10800000">
              <a:off x="1857600" y="1970600"/>
              <a:ext cx="1430400" cy="1789500"/>
            </a:xfrm>
            <a:prstGeom prst="straightConnector1">
              <a:avLst/>
            </a:prstGeom>
            <a:noFill/>
            <a:ln cap="flat" cmpd="sng" w="9525">
              <a:solidFill>
                <a:schemeClr val="dk2"/>
              </a:solidFill>
              <a:prstDash val="solid"/>
              <a:round/>
              <a:headEnd len="med" w="med" type="none"/>
              <a:tailEnd len="med" w="med" type="triangle"/>
            </a:ln>
          </p:spPr>
        </p:cxnSp>
        <p:cxnSp>
          <p:nvCxnSpPr>
            <p:cNvPr id="268" name="Google Shape;268;p33"/>
            <p:cNvCxnSpPr>
              <a:stCxn id="248" idx="6"/>
              <a:endCxn id="264" idx="2"/>
            </p:cNvCxnSpPr>
            <p:nvPr/>
          </p:nvCxnSpPr>
          <p:spPr>
            <a:xfrm flipH="1" rot="10800000">
              <a:off x="1857600" y="1970700"/>
              <a:ext cx="1430400" cy="2385900"/>
            </a:xfrm>
            <a:prstGeom prst="straightConnector1">
              <a:avLst/>
            </a:prstGeom>
            <a:noFill/>
            <a:ln cap="flat" cmpd="sng" w="9525">
              <a:solidFill>
                <a:schemeClr val="dk2"/>
              </a:solidFill>
              <a:prstDash val="solid"/>
              <a:round/>
              <a:headEnd len="med" w="med" type="none"/>
              <a:tailEnd len="med" w="med" type="triangle"/>
            </a:ln>
          </p:spPr>
        </p:cxnSp>
      </p:grpSp>
      <p:grpSp>
        <p:nvGrpSpPr>
          <p:cNvPr id="269" name="Google Shape;269;p33"/>
          <p:cNvGrpSpPr/>
          <p:nvPr/>
        </p:nvGrpSpPr>
        <p:grpSpPr>
          <a:xfrm>
            <a:off x="3110370" y="1296913"/>
            <a:ext cx="776100" cy="2089588"/>
            <a:chOff x="3110370" y="1296913"/>
            <a:chExt cx="776100" cy="2089588"/>
          </a:xfrm>
        </p:grpSpPr>
        <p:sp>
          <p:nvSpPr>
            <p:cNvPr id="264" name="Google Shape;264;p33"/>
            <p:cNvSpPr/>
            <p:nvPr/>
          </p:nvSpPr>
          <p:spPr>
            <a:xfrm>
              <a:off x="3288050" y="1747700"/>
              <a:ext cx="445800" cy="4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p:nvPr/>
          </p:nvSpPr>
          <p:spPr>
            <a:xfrm>
              <a:off x="3288050" y="2344200"/>
              <a:ext cx="445800" cy="4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p:nvPr/>
          </p:nvSpPr>
          <p:spPr>
            <a:xfrm>
              <a:off x="3288050" y="2940700"/>
              <a:ext cx="445800" cy="4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3"/>
            <p:cNvSpPr txBox="1"/>
            <p:nvPr/>
          </p:nvSpPr>
          <p:spPr>
            <a:xfrm>
              <a:off x="3110370" y="1296913"/>
              <a:ext cx="7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1" lang="en">
                  <a:latin typeface="Helvetica Neue"/>
                  <a:ea typeface="Helvetica Neue"/>
                  <a:cs typeface="Helvetica Neue"/>
                  <a:sym typeface="Helvetica Neue"/>
                </a:rPr>
                <a:t>x</a:t>
              </a:r>
              <a:endParaRPr b="1">
                <a:latin typeface="Helvetica Neue"/>
                <a:ea typeface="Helvetica Neue"/>
                <a:cs typeface="Helvetica Neue"/>
                <a:sym typeface="Helvetica Neue"/>
              </a:endParaRPr>
            </a:p>
          </p:txBody>
        </p:sp>
      </p:grpSp>
      <p:grpSp>
        <p:nvGrpSpPr>
          <p:cNvPr id="271" name="Google Shape;271;p33"/>
          <p:cNvGrpSpPr/>
          <p:nvPr/>
        </p:nvGrpSpPr>
        <p:grpSpPr>
          <a:xfrm>
            <a:off x="4135545" y="1296913"/>
            <a:ext cx="776100" cy="3626663"/>
            <a:chOff x="4135545" y="1296913"/>
            <a:chExt cx="776100" cy="3626663"/>
          </a:xfrm>
        </p:grpSpPr>
        <p:sp>
          <p:nvSpPr>
            <p:cNvPr id="272" name="Google Shape;272;p33"/>
            <p:cNvSpPr/>
            <p:nvPr/>
          </p:nvSpPr>
          <p:spPr>
            <a:xfrm>
              <a:off x="4342325" y="328477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3"/>
            <p:cNvSpPr/>
            <p:nvPr/>
          </p:nvSpPr>
          <p:spPr>
            <a:xfrm>
              <a:off x="4342325" y="388127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3"/>
            <p:cNvSpPr/>
            <p:nvPr/>
          </p:nvSpPr>
          <p:spPr>
            <a:xfrm>
              <a:off x="4342325" y="447777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3"/>
            <p:cNvSpPr txBox="1"/>
            <p:nvPr/>
          </p:nvSpPr>
          <p:spPr>
            <a:xfrm>
              <a:off x="4135545" y="1296913"/>
              <a:ext cx="7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Helvetica Neue"/>
                  <a:ea typeface="Helvetica Neue"/>
                  <a:cs typeface="Helvetica Neue"/>
                  <a:sym typeface="Helvetica Neue"/>
                </a:rPr>
                <a:t>b</a:t>
              </a:r>
              <a:endParaRPr b="1">
                <a:latin typeface="Helvetica Neue"/>
                <a:ea typeface="Helvetica Neue"/>
                <a:cs typeface="Helvetica Neue"/>
                <a:sym typeface="Helvetica Neue"/>
              </a:endParaRPr>
            </a:p>
          </p:txBody>
        </p:sp>
      </p:grpSp>
      <p:grpSp>
        <p:nvGrpSpPr>
          <p:cNvPr id="276" name="Google Shape;276;p33"/>
          <p:cNvGrpSpPr/>
          <p:nvPr/>
        </p:nvGrpSpPr>
        <p:grpSpPr>
          <a:xfrm>
            <a:off x="3733850" y="1296913"/>
            <a:ext cx="2374945" cy="3403763"/>
            <a:chOff x="3733850" y="1296913"/>
            <a:chExt cx="2374945" cy="3403763"/>
          </a:xfrm>
        </p:grpSpPr>
        <p:sp>
          <p:nvSpPr>
            <p:cNvPr id="277" name="Google Shape;277;p33"/>
            <p:cNvSpPr/>
            <p:nvPr/>
          </p:nvSpPr>
          <p:spPr>
            <a:xfrm>
              <a:off x="5497850" y="1747700"/>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3"/>
            <p:cNvSpPr/>
            <p:nvPr/>
          </p:nvSpPr>
          <p:spPr>
            <a:xfrm>
              <a:off x="5497850" y="2344200"/>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3"/>
            <p:cNvSpPr/>
            <p:nvPr/>
          </p:nvSpPr>
          <p:spPr>
            <a:xfrm>
              <a:off x="5497850" y="2940700"/>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txBox="1"/>
            <p:nvPr/>
          </p:nvSpPr>
          <p:spPr>
            <a:xfrm>
              <a:off x="5332695" y="1296913"/>
              <a:ext cx="7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1" lang="en">
                  <a:latin typeface="Helvetica Neue"/>
                  <a:ea typeface="Helvetica Neue"/>
                  <a:cs typeface="Helvetica Neue"/>
                  <a:sym typeface="Helvetica Neue"/>
                </a:rPr>
                <a:t>x+b</a:t>
              </a:r>
              <a:endParaRPr b="1">
                <a:latin typeface="Helvetica Neue"/>
                <a:ea typeface="Helvetica Neue"/>
                <a:cs typeface="Helvetica Neue"/>
                <a:sym typeface="Helvetica Neue"/>
              </a:endParaRPr>
            </a:p>
          </p:txBody>
        </p:sp>
        <p:cxnSp>
          <p:nvCxnSpPr>
            <p:cNvPr id="281" name="Google Shape;281;p33"/>
            <p:cNvCxnSpPr>
              <a:stCxn id="264" idx="6"/>
              <a:endCxn id="277" idx="2"/>
            </p:cNvCxnSpPr>
            <p:nvPr/>
          </p:nvCxnSpPr>
          <p:spPr>
            <a:xfrm>
              <a:off x="3733850" y="1970600"/>
              <a:ext cx="1764000" cy="0"/>
            </a:xfrm>
            <a:prstGeom prst="straightConnector1">
              <a:avLst/>
            </a:prstGeom>
            <a:noFill/>
            <a:ln cap="flat" cmpd="sng" w="9525">
              <a:solidFill>
                <a:schemeClr val="dk2"/>
              </a:solidFill>
              <a:prstDash val="solid"/>
              <a:round/>
              <a:headEnd len="med" w="med" type="none"/>
              <a:tailEnd len="med" w="med" type="triangle"/>
            </a:ln>
          </p:spPr>
        </p:cxnSp>
        <p:cxnSp>
          <p:nvCxnSpPr>
            <p:cNvPr id="282" name="Google Shape;282;p33"/>
            <p:cNvCxnSpPr>
              <a:stCxn id="258" idx="6"/>
              <a:endCxn id="278" idx="2"/>
            </p:cNvCxnSpPr>
            <p:nvPr/>
          </p:nvCxnSpPr>
          <p:spPr>
            <a:xfrm>
              <a:off x="3733850" y="2567100"/>
              <a:ext cx="1764000" cy="0"/>
            </a:xfrm>
            <a:prstGeom prst="straightConnector1">
              <a:avLst/>
            </a:prstGeom>
            <a:noFill/>
            <a:ln cap="flat" cmpd="sng" w="9525">
              <a:solidFill>
                <a:schemeClr val="dk2"/>
              </a:solidFill>
              <a:prstDash val="solid"/>
              <a:round/>
              <a:headEnd len="med" w="med" type="none"/>
              <a:tailEnd len="med" w="med" type="triangle"/>
            </a:ln>
          </p:spPr>
        </p:cxnSp>
        <p:cxnSp>
          <p:nvCxnSpPr>
            <p:cNvPr id="283" name="Google Shape;283;p33"/>
            <p:cNvCxnSpPr>
              <a:stCxn id="252" idx="6"/>
              <a:endCxn id="279" idx="2"/>
            </p:cNvCxnSpPr>
            <p:nvPr/>
          </p:nvCxnSpPr>
          <p:spPr>
            <a:xfrm>
              <a:off x="3733850" y="3163600"/>
              <a:ext cx="1764000" cy="0"/>
            </a:xfrm>
            <a:prstGeom prst="straightConnector1">
              <a:avLst/>
            </a:prstGeom>
            <a:noFill/>
            <a:ln cap="flat" cmpd="sng" w="9525">
              <a:solidFill>
                <a:schemeClr val="dk2"/>
              </a:solidFill>
              <a:prstDash val="solid"/>
              <a:round/>
              <a:headEnd len="med" w="med" type="none"/>
              <a:tailEnd len="med" w="med" type="triangle"/>
            </a:ln>
          </p:spPr>
        </p:cxnSp>
        <p:cxnSp>
          <p:nvCxnSpPr>
            <p:cNvPr id="284" name="Google Shape;284;p33"/>
            <p:cNvCxnSpPr>
              <a:stCxn id="272" idx="6"/>
              <a:endCxn id="277" idx="2"/>
            </p:cNvCxnSpPr>
            <p:nvPr/>
          </p:nvCxnSpPr>
          <p:spPr>
            <a:xfrm flipH="1" rot="10800000">
              <a:off x="4788125" y="1970475"/>
              <a:ext cx="709800" cy="1537200"/>
            </a:xfrm>
            <a:prstGeom prst="straightConnector1">
              <a:avLst/>
            </a:prstGeom>
            <a:noFill/>
            <a:ln cap="flat" cmpd="sng" w="9525">
              <a:solidFill>
                <a:schemeClr val="dk2"/>
              </a:solidFill>
              <a:prstDash val="solid"/>
              <a:round/>
              <a:headEnd len="med" w="med" type="none"/>
              <a:tailEnd len="med" w="med" type="triangle"/>
            </a:ln>
          </p:spPr>
        </p:cxnSp>
        <p:cxnSp>
          <p:nvCxnSpPr>
            <p:cNvPr id="285" name="Google Shape;285;p33"/>
            <p:cNvCxnSpPr>
              <a:stCxn id="273" idx="6"/>
              <a:endCxn id="278" idx="2"/>
            </p:cNvCxnSpPr>
            <p:nvPr/>
          </p:nvCxnSpPr>
          <p:spPr>
            <a:xfrm flipH="1" rot="10800000">
              <a:off x="4788125" y="2566975"/>
              <a:ext cx="709800" cy="1537200"/>
            </a:xfrm>
            <a:prstGeom prst="straightConnector1">
              <a:avLst/>
            </a:prstGeom>
            <a:noFill/>
            <a:ln cap="flat" cmpd="sng" w="9525">
              <a:solidFill>
                <a:schemeClr val="dk2"/>
              </a:solidFill>
              <a:prstDash val="solid"/>
              <a:round/>
              <a:headEnd len="med" w="med" type="none"/>
              <a:tailEnd len="med" w="med" type="triangle"/>
            </a:ln>
          </p:spPr>
        </p:cxnSp>
        <p:cxnSp>
          <p:nvCxnSpPr>
            <p:cNvPr id="286" name="Google Shape;286;p33"/>
            <p:cNvCxnSpPr>
              <a:stCxn id="274" idx="6"/>
              <a:endCxn id="279" idx="2"/>
            </p:cNvCxnSpPr>
            <p:nvPr/>
          </p:nvCxnSpPr>
          <p:spPr>
            <a:xfrm flipH="1" rot="10800000">
              <a:off x="4788125" y="3163475"/>
              <a:ext cx="709800" cy="1537200"/>
            </a:xfrm>
            <a:prstGeom prst="straightConnector1">
              <a:avLst/>
            </a:prstGeom>
            <a:noFill/>
            <a:ln cap="flat" cmpd="sng" w="9525">
              <a:solidFill>
                <a:schemeClr val="dk2"/>
              </a:solidFill>
              <a:prstDash val="solid"/>
              <a:round/>
              <a:headEnd len="med" w="med" type="none"/>
              <a:tailEnd len="med" w="med" type="triangle"/>
            </a:ln>
          </p:spPr>
        </p:cxnSp>
      </p:grpSp>
      <p:grpSp>
        <p:nvGrpSpPr>
          <p:cNvPr id="287" name="Google Shape;287;p33"/>
          <p:cNvGrpSpPr/>
          <p:nvPr/>
        </p:nvGrpSpPr>
        <p:grpSpPr>
          <a:xfrm>
            <a:off x="5943650" y="1294000"/>
            <a:ext cx="1372651" cy="2092500"/>
            <a:chOff x="5943650" y="1294000"/>
            <a:chExt cx="1372651" cy="2092500"/>
          </a:xfrm>
        </p:grpSpPr>
        <p:sp>
          <p:nvSpPr>
            <p:cNvPr id="288" name="Google Shape;288;p33"/>
            <p:cNvSpPr/>
            <p:nvPr/>
          </p:nvSpPr>
          <p:spPr>
            <a:xfrm>
              <a:off x="6640850" y="1747700"/>
              <a:ext cx="445800" cy="4458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3"/>
            <p:cNvSpPr/>
            <p:nvPr/>
          </p:nvSpPr>
          <p:spPr>
            <a:xfrm>
              <a:off x="6640850" y="2344200"/>
              <a:ext cx="445800" cy="4458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3"/>
            <p:cNvSpPr/>
            <p:nvPr/>
          </p:nvSpPr>
          <p:spPr>
            <a:xfrm>
              <a:off x="6640850" y="2940700"/>
              <a:ext cx="445800" cy="4458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 name="Google Shape;291;p33"/>
            <p:cNvCxnSpPr>
              <a:stCxn id="277" idx="6"/>
            </p:cNvCxnSpPr>
            <p:nvPr/>
          </p:nvCxnSpPr>
          <p:spPr>
            <a:xfrm>
              <a:off x="5943650" y="1970600"/>
              <a:ext cx="697200" cy="0"/>
            </a:xfrm>
            <a:prstGeom prst="straightConnector1">
              <a:avLst/>
            </a:prstGeom>
            <a:noFill/>
            <a:ln cap="flat" cmpd="sng" w="9525">
              <a:solidFill>
                <a:schemeClr val="dk2"/>
              </a:solidFill>
              <a:prstDash val="solid"/>
              <a:round/>
              <a:headEnd len="med" w="med" type="none"/>
              <a:tailEnd len="med" w="med" type="triangle"/>
            </a:ln>
          </p:spPr>
        </p:cxnSp>
        <p:cxnSp>
          <p:nvCxnSpPr>
            <p:cNvPr id="292" name="Google Shape;292;p33"/>
            <p:cNvCxnSpPr>
              <a:stCxn id="278" idx="6"/>
            </p:cNvCxnSpPr>
            <p:nvPr/>
          </p:nvCxnSpPr>
          <p:spPr>
            <a:xfrm>
              <a:off x="5943650" y="2567100"/>
              <a:ext cx="697200" cy="0"/>
            </a:xfrm>
            <a:prstGeom prst="straightConnector1">
              <a:avLst/>
            </a:prstGeom>
            <a:noFill/>
            <a:ln cap="flat" cmpd="sng" w="9525">
              <a:solidFill>
                <a:schemeClr val="dk2"/>
              </a:solidFill>
              <a:prstDash val="solid"/>
              <a:round/>
              <a:headEnd len="med" w="med" type="none"/>
              <a:tailEnd len="med" w="med" type="triangle"/>
            </a:ln>
          </p:spPr>
        </p:cxnSp>
        <p:cxnSp>
          <p:nvCxnSpPr>
            <p:cNvPr id="293" name="Google Shape;293;p33"/>
            <p:cNvCxnSpPr>
              <a:stCxn id="279" idx="6"/>
            </p:cNvCxnSpPr>
            <p:nvPr/>
          </p:nvCxnSpPr>
          <p:spPr>
            <a:xfrm>
              <a:off x="5943650" y="3163600"/>
              <a:ext cx="697200" cy="0"/>
            </a:xfrm>
            <a:prstGeom prst="straightConnector1">
              <a:avLst/>
            </a:prstGeom>
            <a:noFill/>
            <a:ln cap="flat" cmpd="sng" w="9525">
              <a:solidFill>
                <a:schemeClr val="dk2"/>
              </a:solidFill>
              <a:prstDash val="solid"/>
              <a:round/>
              <a:headEnd len="med" w="med" type="none"/>
              <a:tailEnd len="med" w="med" type="triangle"/>
            </a:ln>
          </p:spPr>
        </p:cxnSp>
        <p:cxnSp>
          <p:nvCxnSpPr>
            <p:cNvPr id="294" name="Google Shape;294;p33"/>
            <p:cNvCxnSpPr>
              <a:stCxn id="277" idx="6"/>
              <a:endCxn id="289" idx="2"/>
            </p:cNvCxnSpPr>
            <p:nvPr/>
          </p:nvCxnSpPr>
          <p:spPr>
            <a:xfrm>
              <a:off x="5943650" y="1970600"/>
              <a:ext cx="697200" cy="596400"/>
            </a:xfrm>
            <a:prstGeom prst="straightConnector1">
              <a:avLst/>
            </a:prstGeom>
            <a:noFill/>
            <a:ln cap="flat" cmpd="sng" w="9525">
              <a:solidFill>
                <a:schemeClr val="dk2"/>
              </a:solidFill>
              <a:prstDash val="solid"/>
              <a:round/>
              <a:headEnd len="med" w="med" type="none"/>
              <a:tailEnd len="med" w="med" type="triangle"/>
            </a:ln>
          </p:spPr>
        </p:cxnSp>
        <p:cxnSp>
          <p:nvCxnSpPr>
            <p:cNvPr id="295" name="Google Shape;295;p33"/>
            <p:cNvCxnSpPr>
              <a:stCxn id="278" idx="6"/>
              <a:endCxn id="290" idx="2"/>
            </p:cNvCxnSpPr>
            <p:nvPr/>
          </p:nvCxnSpPr>
          <p:spPr>
            <a:xfrm>
              <a:off x="5943650" y="2567100"/>
              <a:ext cx="697200" cy="596400"/>
            </a:xfrm>
            <a:prstGeom prst="straightConnector1">
              <a:avLst/>
            </a:prstGeom>
            <a:noFill/>
            <a:ln cap="flat" cmpd="sng" w="9525">
              <a:solidFill>
                <a:schemeClr val="dk2"/>
              </a:solidFill>
              <a:prstDash val="solid"/>
              <a:round/>
              <a:headEnd len="med" w="med" type="none"/>
              <a:tailEnd len="med" w="med" type="triangle"/>
            </a:ln>
          </p:spPr>
        </p:cxnSp>
        <p:cxnSp>
          <p:nvCxnSpPr>
            <p:cNvPr id="296" name="Google Shape;296;p33"/>
            <p:cNvCxnSpPr>
              <a:stCxn id="279" idx="6"/>
              <a:endCxn id="289" idx="2"/>
            </p:cNvCxnSpPr>
            <p:nvPr/>
          </p:nvCxnSpPr>
          <p:spPr>
            <a:xfrm flipH="1" rot="10800000">
              <a:off x="5943650" y="2567200"/>
              <a:ext cx="697200" cy="596400"/>
            </a:xfrm>
            <a:prstGeom prst="straightConnector1">
              <a:avLst/>
            </a:prstGeom>
            <a:noFill/>
            <a:ln cap="flat" cmpd="sng" w="9525">
              <a:solidFill>
                <a:schemeClr val="dk2"/>
              </a:solidFill>
              <a:prstDash val="solid"/>
              <a:round/>
              <a:headEnd len="med" w="med" type="none"/>
              <a:tailEnd len="med" w="med" type="triangle"/>
            </a:ln>
          </p:spPr>
        </p:cxnSp>
        <p:cxnSp>
          <p:nvCxnSpPr>
            <p:cNvPr id="297" name="Google Shape;297;p33"/>
            <p:cNvCxnSpPr>
              <a:stCxn id="277" idx="6"/>
              <a:endCxn id="290" idx="2"/>
            </p:cNvCxnSpPr>
            <p:nvPr/>
          </p:nvCxnSpPr>
          <p:spPr>
            <a:xfrm>
              <a:off x="5943650" y="1970600"/>
              <a:ext cx="697200" cy="1193100"/>
            </a:xfrm>
            <a:prstGeom prst="straightConnector1">
              <a:avLst/>
            </a:prstGeom>
            <a:noFill/>
            <a:ln cap="flat" cmpd="sng" w="9525">
              <a:solidFill>
                <a:schemeClr val="dk2"/>
              </a:solidFill>
              <a:prstDash val="solid"/>
              <a:round/>
              <a:headEnd len="med" w="med" type="none"/>
              <a:tailEnd len="med" w="med" type="triangle"/>
            </a:ln>
          </p:spPr>
        </p:cxnSp>
        <p:cxnSp>
          <p:nvCxnSpPr>
            <p:cNvPr id="298" name="Google Shape;298;p33"/>
            <p:cNvCxnSpPr>
              <a:stCxn id="278" idx="6"/>
              <a:endCxn id="288" idx="2"/>
            </p:cNvCxnSpPr>
            <p:nvPr/>
          </p:nvCxnSpPr>
          <p:spPr>
            <a:xfrm flipH="1" rot="10800000">
              <a:off x="5943650" y="1970700"/>
              <a:ext cx="697200" cy="596400"/>
            </a:xfrm>
            <a:prstGeom prst="straightConnector1">
              <a:avLst/>
            </a:prstGeom>
            <a:noFill/>
            <a:ln cap="flat" cmpd="sng" w="9525">
              <a:solidFill>
                <a:schemeClr val="dk2"/>
              </a:solidFill>
              <a:prstDash val="solid"/>
              <a:round/>
              <a:headEnd len="med" w="med" type="none"/>
              <a:tailEnd len="med" w="med" type="triangle"/>
            </a:ln>
          </p:spPr>
        </p:cxnSp>
        <p:cxnSp>
          <p:nvCxnSpPr>
            <p:cNvPr id="299" name="Google Shape;299;p33"/>
            <p:cNvCxnSpPr>
              <a:stCxn id="279" idx="6"/>
              <a:endCxn id="288" idx="2"/>
            </p:cNvCxnSpPr>
            <p:nvPr/>
          </p:nvCxnSpPr>
          <p:spPr>
            <a:xfrm flipH="1" rot="10800000">
              <a:off x="5943650" y="1970500"/>
              <a:ext cx="697200" cy="1193100"/>
            </a:xfrm>
            <a:prstGeom prst="straightConnector1">
              <a:avLst/>
            </a:prstGeom>
            <a:noFill/>
            <a:ln cap="flat" cmpd="sng" w="9525">
              <a:solidFill>
                <a:schemeClr val="dk2"/>
              </a:solidFill>
              <a:prstDash val="solid"/>
              <a:round/>
              <a:headEnd len="med" w="med" type="none"/>
              <a:tailEnd len="med" w="med" type="triangle"/>
            </a:ln>
          </p:spPr>
        </p:cxnSp>
        <p:sp>
          <p:nvSpPr>
            <p:cNvPr id="300" name="Google Shape;300;p33"/>
            <p:cNvSpPr txBox="1"/>
            <p:nvPr/>
          </p:nvSpPr>
          <p:spPr>
            <a:xfrm>
              <a:off x="6411201" y="1294000"/>
              <a:ext cx="90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𝝈(</a:t>
              </a:r>
              <a:r>
                <a:rPr lang="en">
                  <a:latin typeface="Helvetica Neue"/>
                  <a:ea typeface="Helvetica Neue"/>
                  <a:cs typeface="Helvetica Neue"/>
                  <a:sym typeface="Helvetica Neue"/>
                </a:rPr>
                <a:t>W</a:t>
              </a:r>
              <a:r>
                <a:rPr b="1" lang="en">
                  <a:latin typeface="Helvetica Neue"/>
                  <a:ea typeface="Helvetica Neue"/>
                  <a:cs typeface="Helvetica Neue"/>
                  <a:sym typeface="Helvetica Neue"/>
                </a:rPr>
                <a:t>x</a:t>
              </a:r>
              <a:r>
                <a:rPr lang="en">
                  <a:latin typeface="Helvetica Neue"/>
                  <a:ea typeface="Helvetica Neue"/>
                  <a:cs typeface="Helvetica Neue"/>
                  <a:sym typeface="Helvetica Neue"/>
                </a:rPr>
                <a:t>+</a:t>
              </a:r>
              <a:r>
                <a:rPr b="1" lang="en">
                  <a:latin typeface="Helvetica Neue"/>
                  <a:ea typeface="Helvetica Neue"/>
                  <a:cs typeface="Helvetica Neue"/>
                  <a:sym typeface="Helvetica Neue"/>
                </a:rPr>
                <a:t>b</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sp>
        <p:nvSpPr>
          <p:cNvPr id="301" name="Google Shape;301;p33"/>
          <p:cNvSpPr/>
          <p:nvPr/>
        </p:nvSpPr>
        <p:spPr>
          <a:xfrm>
            <a:off x="2485050" y="3730650"/>
            <a:ext cx="1374900" cy="1251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Helvetica Neue"/>
                <a:ea typeface="Helvetica Neue"/>
                <a:cs typeface="Helvetica Neue"/>
                <a:sym typeface="Helvetica Neue"/>
              </a:rPr>
              <a:t>Each output </a:t>
            </a:r>
            <a:r>
              <a:rPr i="1" lang="en" sz="1300">
                <a:latin typeface="Helvetica Neue"/>
                <a:ea typeface="Helvetica Neue"/>
                <a:cs typeface="Helvetica Neue"/>
                <a:sym typeface="Helvetica Neue"/>
              </a:rPr>
              <a:t>i</a:t>
            </a:r>
            <a:r>
              <a:rPr lang="en" sz="1300">
                <a:latin typeface="Helvetica Neue"/>
                <a:ea typeface="Helvetica Neue"/>
                <a:cs typeface="Helvetica Neue"/>
                <a:sym typeface="Helvetica Neue"/>
              </a:rPr>
              <a:t> is a weighted combination of inputs.</a:t>
            </a:r>
            <a:endParaRPr sz="1300">
              <a:latin typeface="Helvetica Neue"/>
              <a:ea typeface="Helvetica Neue"/>
              <a:cs typeface="Helvetica Neue"/>
              <a:sym typeface="Helvetica Neue"/>
            </a:endParaRPr>
          </a:p>
        </p:txBody>
      </p:sp>
      <p:sp>
        <p:nvSpPr>
          <p:cNvPr id="302" name="Google Shape;302;p33"/>
          <p:cNvSpPr/>
          <p:nvPr/>
        </p:nvSpPr>
        <p:spPr>
          <a:xfrm>
            <a:off x="4648200" y="3730650"/>
            <a:ext cx="1213500" cy="1251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Helvetica Neue"/>
                <a:ea typeface="Helvetica Neue"/>
                <a:cs typeface="Helvetica Neue"/>
                <a:sym typeface="Helvetica Neue"/>
              </a:rPr>
              <a:t>Each output </a:t>
            </a:r>
            <a:r>
              <a:rPr i="1" lang="en" sz="1300">
                <a:latin typeface="Helvetica Neue"/>
                <a:ea typeface="Helvetica Neue"/>
                <a:cs typeface="Helvetica Neue"/>
                <a:sym typeface="Helvetica Neue"/>
              </a:rPr>
              <a:t>i</a:t>
            </a:r>
            <a:r>
              <a:rPr lang="en" sz="1300">
                <a:latin typeface="Helvetica Neue"/>
                <a:ea typeface="Helvetica Neue"/>
                <a:cs typeface="Helvetica Neue"/>
                <a:sym typeface="Helvetica Neue"/>
              </a:rPr>
              <a:t> is the sum of W</a:t>
            </a:r>
            <a:r>
              <a:rPr b="1" lang="en" sz="1300">
                <a:latin typeface="Helvetica Neue"/>
                <a:ea typeface="Helvetica Neue"/>
                <a:cs typeface="Helvetica Neue"/>
                <a:sym typeface="Helvetica Neue"/>
              </a:rPr>
              <a:t>x</a:t>
            </a:r>
            <a:r>
              <a:rPr lang="en" sz="1300">
                <a:latin typeface="Helvetica Neue"/>
                <a:ea typeface="Helvetica Neue"/>
                <a:cs typeface="Helvetica Neue"/>
                <a:sym typeface="Helvetica Neue"/>
              </a:rPr>
              <a:t> and bias </a:t>
            </a:r>
            <a:r>
              <a:rPr b="1" lang="en" sz="1300">
                <a:latin typeface="Helvetica Neue"/>
                <a:ea typeface="Helvetica Neue"/>
                <a:cs typeface="Helvetica Neue"/>
                <a:sym typeface="Helvetica Neue"/>
              </a:rPr>
              <a:t>b</a:t>
            </a:r>
            <a:r>
              <a:rPr lang="en" sz="1300">
                <a:latin typeface="Helvetica Neue"/>
                <a:ea typeface="Helvetica Neue"/>
                <a:cs typeface="Helvetica Neue"/>
                <a:sym typeface="Helvetica Neue"/>
              </a:rPr>
              <a:t> of len </a:t>
            </a:r>
            <a:r>
              <a:rPr i="1" lang="en" sz="1300">
                <a:latin typeface="Helvetica Neue"/>
                <a:ea typeface="Helvetica Neue"/>
                <a:cs typeface="Helvetica Neue"/>
                <a:sym typeface="Helvetica Neue"/>
              </a:rPr>
              <a:t>i</a:t>
            </a:r>
            <a:endParaRPr sz="1300">
              <a:latin typeface="Helvetica Neue"/>
              <a:ea typeface="Helvetica Neue"/>
              <a:cs typeface="Helvetica Neue"/>
              <a:sym typeface="Helvetica Neue"/>
            </a:endParaRPr>
          </a:p>
        </p:txBody>
      </p:sp>
      <p:sp>
        <p:nvSpPr>
          <p:cNvPr id="303" name="Google Shape;303;p33"/>
          <p:cNvSpPr/>
          <p:nvPr/>
        </p:nvSpPr>
        <p:spPr>
          <a:xfrm>
            <a:off x="6096000" y="3730650"/>
            <a:ext cx="1813200" cy="1251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Helvetica Neue"/>
                <a:ea typeface="Helvetica Neue"/>
                <a:cs typeface="Helvetica Neue"/>
                <a:sym typeface="Helvetica Neue"/>
              </a:rPr>
              <a:t>Each output </a:t>
            </a:r>
            <a:r>
              <a:rPr i="1" lang="en" sz="1300">
                <a:latin typeface="Helvetica Neue"/>
                <a:ea typeface="Helvetica Neue"/>
                <a:cs typeface="Helvetica Neue"/>
                <a:sym typeface="Helvetica Neue"/>
              </a:rPr>
              <a:t>i</a:t>
            </a:r>
            <a:r>
              <a:rPr lang="en" sz="1300">
                <a:latin typeface="Helvetica Neue"/>
                <a:ea typeface="Helvetica Neue"/>
                <a:cs typeface="Helvetica Neue"/>
                <a:sym typeface="Helvetica Neue"/>
              </a:rPr>
              <a:t> is exp(v) over sum of all exp(v); forms probability distribution</a:t>
            </a:r>
            <a:endParaRPr sz="13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Does Deep Learning Come In?</a:t>
            </a:r>
            <a:endParaRPr/>
          </a:p>
        </p:txBody>
      </p:sp>
      <p:sp>
        <p:nvSpPr>
          <p:cNvPr id="309" name="Google Shape;309;p34"/>
          <p:cNvSpPr txBox="1"/>
          <p:nvPr>
            <p:ph idx="1" type="body"/>
          </p:nvPr>
        </p:nvSpPr>
        <p:spPr>
          <a:xfrm>
            <a:off x="311700" y="1253375"/>
            <a:ext cx="8520600" cy="2127000"/>
          </a:xfrm>
          <a:prstGeom prst="rect">
            <a:avLst/>
          </a:prstGeom>
        </p:spPr>
        <p:txBody>
          <a:bodyPr anchorCtr="0" anchor="t" bIns="91425" lIns="91425" spcFirstLastPara="1" rIns="91425" wrap="square" tIns="91425">
            <a:normAutofit/>
          </a:bodyPr>
          <a:lstStyle/>
          <a:p>
            <a:pPr indent="-355600" lvl="0" marL="457200" rtl="0" algn="l">
              <a:lnSpc>
                <a:spcPct val="95000"/>
              </a:lnSpc>
              <a:spcBef>
                <a:spcPts val="0"/>
              </a:spcBef>
              <a:spcAft>
                <a:spcPts val="0"/>
              </a:spcAft>
              <a:buSzPts val="2000"/>
              <a:buChar char="●"/>
            </a:pPr>
            <a:r>
              <a:rPr lang="en" sz="2000"/>
              <a:t>Linear function: </a:t>
            </a:r>
            <a:r>
              <a:rPr i="1" lang="en" sz="2000"/>
              <a:t>f(</a:t>
            </a:r>
            <a:r>
              <a:rPr b="1" i="1" lang="en" sz="2000"/>
              <a:t>x</a:t>
            </a:r>
            <a:r>
              <a:rPr i="1" lang="en" sz="2000"/>
              <a:t>,θ)=W</a:t>
            </a:r>
            <a:r>
              <a:rPr b="1" i="1" lang="en" sz="2000"/>
              <a:t>x</a:t>
            </a:r>
            <a:r>
              <a:rPr i="1" lang="en" sz="2000"/>
              <a:t>+b</a:t>
            </a:r>
            <a:endParaRPr sz="2000"/>
          </a:p>
          <a:p>
            <a:pPr indent="-355600" lvl="0" marL="457200" rtl="0" algn="l">
              <a:lnSpc>
                <a:spcPct val="95000"/>
              </a:lnSpc>
              <a:spcBef>
                <a:spcPts val="0"/>
              </a:spcBef>
              <a:spcAft>
                <a:spcPts val="0"/>
              </a:spcAft>
              <a:buSzPts val="2000"/>
              <a:buChar char="●"/>
            </a:pPr>
            <a:r>
              <a:rPr lang="en" sz="2000"/>
              <a:t>What loss function could we use for this </a:t>
            </a:r>
            <a:r>
              <a:rPr i="1" lang="en" sz="2000"/>
              <a:t>n</a:t>
            </a:r>
            <a:r>
              <a:rPr lang="en" sz="2000"/>
              <a:t>-ary classification problem?</a:t>
            </a:r>
            <a:endParaRPr sz="2000"/>
          </a:p>
          <a:p>
            <a:pPr indent="-355600" lvl="1" marL="914400" rtl="0" algn="l">
              <a:lnSpc>
                <a:spcPct val="95000"/>
              </a:lnSpc>
              <a:spcBef>
                <a:spcPts val="0"/>
              </a:spcBef>
              <a:spcAft>
                <a:spcPts val="0"/>
              </a:spcAft>
              <a:buSzPts val="2000"/>
              <a:buChar char="○"/>
            </a:pPr>
            <a:r>
              <a:rPr lang="en" sz="2000"/>
              <a:t>Cross entropy</a:t>
            </a:r>
            <a:endParaRPr sz="2000"/>
          </a:p>
          <a:p>
            <a:pPr indent="-355600" lvl="0" marL="457200" rtl="0" algn="l">
              <a:lnSpc>
                <a:spcPct val="95000"/>
              </a:lnSpc>
              <a:spcBef>
                <a:spcPts val="0"/>
              </a:spcBef>
              <a:spcAft>
                <a:spcPts val="0"/>
              </a:spcAft>
              <a:buSzPts val="2000"/>
              <a:buChar char="●"/>
            </a:pPr>
            <a:r>
              <a:rPr lang="en" sz="2000"/>
              <a:t>Non-linear transformation: </a:t>
            </a:r>
            <a:endParaRPr sz="2000"/>
          </a:p>
        </p:txBody>
      </p:sp>
      <p:pic>
        <p:nvPicPr>
          <p:cNvPr id="310" name="Google Shape;310;p34"/>
          <p:cNvPicPr preferRelativeResize="0"/>
          <p:nvPr/>
        </p:nvPicPr>
        <p:blipFill rotWithShape="1">
          <a:blip r:embed="rId3">
            <a:alphaModFix/>
          </a:blip>
          <a:srcRect b="0" l="0" r="0" t="0"/>
          <a:stretch/>
        </p:blipFill>
        <p:spPr>
          <a:xfrm>
            <a:off x="4839024" y="2525417"/>
            <a:ext cx="3207653" cy="809480"/>
          </a:xfrm>
          <a:prstGeom prst="rect">
            <a:avLst/>
          </a:prstGeom>
          <a:noFill/>
          <a:ln>
            <a:noFill/>
          </a:ln>
        </p:spPr>
      </p:pic>
      <p:pic>
        <p:nvPicPr>
          <p:cNvPr id="311" name="Google Shape;311;p34"/>
          <p:cNvPicPr preferRelativeResize="0"/>
          <p:nvPr/>
        </p:nvPicPr>
        <p:blipFill rotWithShape="1">
          <a:blip r:embed="rId4">
            <a:alphaModFix/>
          </a:blip>
          <a:srcRect b="0" l="0" r="0" t="0"/>
          <a:stretch/>
        </p:blipFill>
        <p:spPr>
          <a:xfrm>
            <a:off x="645426" y="2506142"/>
            <a:ext cx="3872726" cy="767525"/>
          </a:xfrm>
          <a:prstGeom prst="rect">
            <a:avLst/>
          </a:prstGeom>
          <a:noFill/>
          <a:ln>
            <a:noFill/>
          </a:ln>
        </p:spPr>
      </p:pic>
      <p:sp>
        <p:nvSpPr>
          <p:cNvPr id="312" name="Google Shape;312;p34"/>
          <p:cNvSpPr txBox="1"/>
          <p:nvPr>
            <p:ph idx="1" type="body"/>
          </p:nvPr>
        </p:nvSpPr>
        <p:spPr>
          <a:xfrm>
            <a:off x="311700" y="3234575"/>
            <a:ext cx="8520600" cy="1908900"/>
          </a:xfrm>
          <a:prstGeom prst="rect">
            <a:avLst/>
          </a:prstGeom>
        </p:spPr>
        <p:txBody>
          <a:bodyPr anchorCtr="0" anchor="t" bIns="91425" lIns="91425" spcFirstLastPara="1" rIns="91425" wrap="square" tIns="91425">
            <a:normAutofit/>
          </a:bodyPr>
          <a:lstStyle/>
          <a:p>
            <a:pPr indent="-355600" lvl="0" marL="457200" rtl="0" algn="l">
              <a:lnSpc>
                <a:spcPct val="95000"/>
              </a:lnSpc>
              <a:spcBef>
                <a:spcPts val="0"/>
              </a:spcBef>
              <a:spcAft>
                <a:spcPts val="0"/>
              </a:spcAft>
              <a:buSzPts val="2000"/>
              <a:buChar char="●"/>
            </a:pPr>
            <a:r>
              <a:rPr lang="en" sz="2000"/>
              <a:t>Our function can only capture the degree to which each dimension of the input, </a:t>
            </a:r>
            <a:r>
              <a:rPr b="1" i="1" lang="en" sz="2000"/>
              <a:t>x</a:t>
            </a:r>
            <a:r>
              <a:rPr b="1" baseline="-25000" i="1" lang="en" sz="2000"/>
              <a:t>i</a:t>
            </a:r>
            <a:r>
              <a:rPr lang="en" sz="2000"/>
              <a:t>, contributes to the </a:t>
            </a:r>
            <a:r>
              <a:rPr lang="en" sz="2000"/>
              <a:t>likelihood</a:t>
            </a:r>
            <a:r>
              <a:rPr lang="en" sz="2000"/>
              <a:t> of each class </a:t>
            </a:r>
            <a:r>
              <a:rPr b="1" i="1" lang="en" sz="2000"/>
              <a:t>y</a:t>
            </a:r>
            <a:r>
              <a:rPr b="1" baseline="-25000" i="1" lang="en" sz="2000"/>
              <a:t>j</a:t>
            </a:r>
            <a:endParaRPr sz="2000"/>
          </a:p>
          <a:p>
            <a:pPr indent="-355600" lvl="1" marL="914400" rtl="0" algn="l">
              <a:lnSpc>
                <a:spcPct val="95000"/>
              </a:lnSpc>
              <a:spcBef>
                <a:spcPts val="0"/>
              </a:spcBef>
              <a:spcAft>
                <a:spcPts val="0"/>
              </a:spcAft>
              <a:buSzPts val="2000"/>
              <a:buChar char="○"/>
            </a:pPr>
            <a:r>
              <a:rPr lang="en" sz="2000"/>
              <a:t>“... brought out the ice cold food.”</a:t>
            </a:r>
            <a:endParaRPr sz="2000"/>
          </a:p>
          <a:p>
            <a:pPr indent="-355600" lvl="1" marL="914400" rtl="0" algn="l">
              <a:lnSpc>
                <a:spcPct val="95000"/>
              </a:lnSpc>
              <a:spcBef>
                <a:spcPts val="0"/>
              </a:spcBef>
              <a:spcAft>
                <a:spcPts val="0"/>
              </a:spcAft>
              <a:buSzPts val="2000"/>
              <a:buChar char="○"/>
            </a:pPr>
            <a:r>
              <a:rPr lang="en" sz="2000"/>
              <a:t>“... brought out the ice cold gazpacho.”</a:t>
            </a:r>
            <a:endParaRPr sz="2000"/>
          </a:p>
          <a:p>
            <a:pPr indent="-355600" lvl="1" marL="914400" rtl="0" algn="l">
              <a:lnSpc>
                <a:spcPct val="95000"/>
              </a:lnSpc>
              <a:spcBef>
                <a:spcPts val="0"/>
              </a:spcBef>
              <a:spcAft>
                <a:spcPts val="0"/>
              </a:spcAft>
              <a:buSzPts val="2000"/>
              <a:buChar char="○"/>
            </a:pPr>
            <a:r>
              <a:rPr lang="en" sz="2000"/>
              <a:t>“... Amazing service all around. Yeah right!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0" st="0"/>
                                            </p:txEl>
                                          </p:spTgt>
                                        </p:tgtEl>
                                        <p:attrNameLst>
                                          <p:attrName>style.visibility</p:attrName>
                                        </p:attrNameLst>
                                      </p:cBhvr>
                                      <p:to>
                                        <p:strVal val="visible"/>
                                      </p:to>
                                    </p:set>
                                    <p:animEffect filter="fade" transition="in">
                                      <p:cBhvr>
                                        <p:cTn dur="1000"/>
                                        <p:tgtEl>
                                          <p:spTgt spid="3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1" st="1"/>
                                            </p:txEl>
                                          </p:spTgt>
                                        </p:tgtEl>
                                        <p:attrNameLst>
                                          <p:attrName>style.visibility</p:attrName>
                                        </p:attrNameLst>
                                      </p:cBhvr>
                                      <p:to>
                                        <p:strVal val="visible"/>
                                      </p:to>
                                    </p:set>
                                    <p:animEffect filter="fade" transition="in">
                                      <p:cBhvr>
                                        <p:cTn dur="1000"/>
                                        <p:tgtEl>
                                          <p:spTgt spid="3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2" st="2"/>
                                            </p:txEl>
                                          </p:spTgt>
                                        </p:tgtEl>
                                        <p:attrNameLst>
                                          <p:attrName>style.visibility</p:attrName>
                                        </p:attrNameLst>
                                      </p:cBhvr>
                                      <p:to>
                                        <p:strVal val="visible"/>
                                      </p:to>
                                    </p:set>
                                    <p:animEffect filter="fade" transition="in">
                                      <p:cBhvr>
                                        <p:cTn dur="1000"/>
                                        <p:tgtEl>
                                          <p:spTgt spid="3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3" st="3"/>
                                            </p:txEl>
                                          </p:spTgt>
                                        </p:tgtEl>
                                        <p:attrNameLst>
                                          <p:attrName>style.visibility</p:attrName>
                                        </p:attrNameLst>
                                      </p:cBhvr>
                                      <p:to>
                                        <p:strVal val="visible"/>
                                      </p:to>
                                    </p:set>
                                    <p:animEffect filter="fade" transition="in">
                                      <p:cBhvr>
                                        <p:cTn dur="1000"/>
                                        <p:tgtEl>
                                          <p:spTgt spid="31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Does Deep Learning Come In?</a:t>
            </a:r>
            <a:endParaRPr/>
          </a:p>
        </p:txBody>
      </p:sp>
      <p:sp>
        <p:nvSpPr>
          <p:cNvPr id="318" name="Google Shape;318;p35"/>
          <p:cNvSpPr txBox="1"/>
          <p:nvPr>
            <p:ph idx="1" type="body"/>
          </p:nvPr>
        </p:nvSpPr>
        <p:spPr>
          <a:xfrm>
            <a:off x="311700" y="1253375"/>
            <a:ext cx="8520600" cy="3722100"/>
          </a:xfrm>
          <a:prstGeom prst="rect">
            <a:avLst/>
          </a:prstGeom>
        </p:spPr>
        <p:txBody>
          <a:bodyPr anchorCtr="0" anchor="t" bIns="91425" lIns="91425" spcFirstLastPara="1" rIns="91425" wrap="square" tIns="91425">
            <a:normAutofit/>
          </a:bodyPr>
          <a:lstStyle/>
          <a:p>
            <a:pPr indent="-355600" lvl="0" marL="457200" rtl="0" algn="l">
              <a:lnSpc>
                <a:spcPct val="95000"/>
              </a:lnSpc>
              <a:spcBef>
                <a:spcPts val="0"/>
              </a:spcBef>
              <a:spcAft>
                <a:spcPts val="0"/>
              </a:spcAft>
              <a:buSzPts val="2000"/>
              <a:buChar char="●"/>
            </a:pPr>
            <a:r>
              <a:rPr lang="en" sz="2000"/>
              <a:t>f(</a:t>
            </a:r>
            <a:r>
              <a:rPr b="1" lang="en" sz="2000"/>
              <a:t>x</a:t>
            </a:r>
            <a:r>
              <a:rPr lang="en" sz="2000"/>
              <a:t>,θ)=𝝈(W</a:t>
            </a:r>
            <a:r>
              <a:rPr b="1" lang="en" sz="2000"/>
              <a:t>x</a:t>
            </a:r>
            <a:r>
              <a:rPr lang="en" sz="2000"/>
              <a:t>+b)</a:t>
            </a:r>
            <a:endParaRPr sz="2000"/>
          </a:p>
          <a:p>
            <a:pPr indent="-355600" lvl="1" marL="914400" rtl="0" algn="l">
              <a:lnSpc>
                <a:spcPct val="95000"/>
              </a:lnSpc>
              <a:spcBef>
                <a:spcPts val="0"/>
              </a:spcBef>
              <a:spcAft>
                <a:spcPts val="0"/>
              </a:spcAft>
              <a:buSzPts val="2000"/>
              <a:buChar char="○"/>
            </a:pPr>
            <a:r>
              <a:rPr lang="en" sz="2000"/>
              <a:t>Linear function with non-linear, sigmoid </a:t>
            </a:r>
            <a:r>
              <a:rPr i="1" lang="en" sz="2000"/>
              <a:t>activation</a:t>
            </a:r>
            <a:endParaRPr sz="2000"/>
          </a:p>
          <a:p>
            <a:pPr indent="-355600" lvl="0" marL="457200" rtl="0" algn="l">
              <a:lnSpc>
                <a:spcPct val="95000"/>
              </a:lnSpc>
              <a:spcBef>
                <a:spcPts val="0"/>
              </a:spcBef>
              <a:spcAft>
                <a:spcPts val="0"/>
              </a:spcAft>
              <a:buSzPts val="2000"/>
              <a:buChar char="●"/>
            </a:pPr>
            <a:r>
              <a:rPr lang="en" sz="2000"/>
              <a:t>If we need to make decisions considering interplay between multiple </a:t>
            </a:r>
            <a:r>
              <a:rPr b="1" i="1" lang="en" sz="2000"/>
              <a:t>x</a:t>
            </a:r>
            <a:r>
              <a:rPr b="1" baseline="-25000" i="1" lang="en" sz="2000"/>
              <a:t>i</a:t>
            </a:r>
            <a:r>
              <a:rPr baseline="-25000" lang="en" sz="2000"/>
              <a:t> </a:t>
            </a:r>
            <a:r>
              <a:rPr lang="en" sz="2000"/>
              <a:t>input features, what can we change in our function?</a:t>
            </a:r>
            <a:endParaRPr sz="2000"/>
          </a:p>
          <a:p>
            <a:pPr indent="-355600" lvl="0" marL="457200" rtl="0" algn="l">
              <a:lnSpc>
                <a:spcPct val="95000"/>
              </a:lnSpc>
              <a:spcBef>
                <a:spcPts val="0"/>
              </a:spcBef>
              <a:spcAft>
                <a:spcPts val="0"/>
              </a:spcAft>
              <a:buSzPts val="2000"/>
              <a:buChar char="●"/>
            </a:pPr>
            <a:r>
              <a:rPr lang="en" sz="2000"/>
              <a:t>f(</a:t>
            </a:r>
            <a:r>
              <a:rPr b="1" lang="en" sz="2000"/>
              <a:t>x</a:t>
            </a:r>
            <a:r>
              <a:rPr lang="en" sz="2000"/>
              <a:t>,θ)=𝝈(W</a:t>
            </a:r>
            <a:r>
              <a:rPr baseline="-25000" lang="en" sz="2000"/>
              <a:t>2</a:t>
            </a:r>
            <a:r>
              <a:rPr lang="en" sz="2000"/>
              <a:t>(𝝈(W</a:t>
            </a:r>
            <a:r>
              <a:rPr baseline="-25000" lang="en" sz="2000"/>
              <a:t>1</a:t>
            </a:r>
            <a:r>
              <a:rPr b="1" lang="en" sz="2000"/>
              <a:t>x</a:t>
            </a:r>
            <a:r>
              <a:rPr lang="en" sz="2000"/>
              <a:t>+b</a:t>
            </a:r>
            <a:r>
              <a:rPr baseline="-25000" lang="en" sz="2000"/>
              <a:t>1</a:t>
            </a:r>
            <a:r>
              <a:rPr lang="en" sz="2000"/>
              <a:t>))+b</a:t>
            </a:r>
            <a:r>
              <a:rPr baseline="-25000" lang="en" sz="2000"/>
              <a:t>2</a:t>
            </a:r>
            <a:r>
              <a:rPr lang="en" sz="2000"/>
              <a:t>)</a:t>
            </a:r>
            <a:endParaRPr sz="2000"/>
          </a:p>
          <a:p>
            <a:pPr indent="-355600" lvl="1" marL="914400" rtl="0" algn="l">
              <a:lnSpc>
                <a:spcPct val="95000"/>
              </a:lnSpc>
              <a:spcBef>
                <a:spcPts val="0"/>
              </a:spcBef>
              <a:spcAft>
                <a:spcPts val="0"/>
              </a:spcAft>
              <a:buSzPts val="2000"/>
              <a:buChar char="○"/>
            </a:pPr>
            <a:r>
              <a:rPr lang="en" sz="2000"/>
              <a:t>First layer </a:t>
            </a:r>
            <a:r>
              <a:rPr i="1" lang="en" sz="2000"/>
              <a:t>latent variables</a:t>
            </a:r>
            <a:r>
              <a:rPr lang="en" sz="2000"/>
              <a:t> </a:t>
            </a:r>
            <a:r>
              <a:rPr i="1" lang="en" sz="2000">
                <a:solidFill>
                  <a:srgbClr val="0000FF"/>
                </a:solidFill>
              </a:rPr>
              <a:t>𝝈(W</a:t>
            </a:r>
            <a:r>
              <a:rPr baseline="-25000" i="1" lang="en" sz="2000">
                <a:solidFill>
                  <a:srgbClr val="0000FF"/>
                </a:solidFill>
              </a:rPr>
              <a:t>1</a:t>
            </a:r>
            <a:r>
              <a:rPr b="1" i="1" lang="en" sz="2000">
                <a:solidFill>
                  <a:srgbClr val="0000FF"/>
                </a:solidFill>
              </a:rPr>
              <a:t>x</a:t>
            </a:r>
            <a:r>
              <a:rPr i="1" lang="en" sz="2000">
                <a:solidFill>
                  <a:srgbClr val="0000FF"/>
                </a:solidFill>
              </a:rPr>
              <a:t>+b</a:t>
            </a:r>
            <a:r>
              <a:rPr baseline="-25000" i="1" lang="en" sz="2000">
                <a:solidFill>
                  <a:srgbClr val="0000FF"/>
                </a:solidFill>
              </a:rPr>
              <a:t>1</a:t>
            </a:r>
            <a:r>
              <a:rPr i="1" lang="en" sz="2000">
                <a:solidFill>
                  <a:srgbClr val="0000FF"/>
                </a:solidFill>
              </a:rPr>
              <a:t>))</a:t>
            </a:r>
            <a:r>
              <a:rPr lang="en" sz="2000">
                <a:solidFill>
                  <a:srgbClr val="0000FF"/>
                </a:solidFill>
              </a:rPr>
              <a:t> </a:t>
            </a:r>
            <a:r>
              <a:rPr lang="en" sz="2000"/>
              <a:t>are each activated by linear combination of values of </a:t>
            </a:r>
            <a:r>
              <a:rPr b="1" i="1" lang="en" sz="2000"/>
              <a:t>x</a:t>
            </a:r>
            <a:r>
              <a:rPr b="1" baseline="-25000" i="1" lang="en" sz="2000"/>
              <a:t>i</a:t>
            </a:r>
            <a:r>
              <a:rPr i="1" lang="en" sz="2000"/>
              <a:t> </a:t>
            </a:r>
            <a:r>
              <a:rPr lang="en" sz="2000"/>
              <a:t>input variables</a:t>
            </a:r>
            <a:endParaRPr sz="2000"/>
          </a:p>
          <a:p>
            <a:pPr indent="-355600" lvl="1" marL="914400" rtl="0" algn="l">
              <a:lnSpc>
                <a:spcPct val="95000"/>
              </a:lnSpc>
              <a:spcBef>
                <a:spcPts val="0"/>
              </a:spcBef>
              <a:spcAft>
                <a:spcPts val="0"/>
              </a:spcAft>
              <a:buSzPts val="2000"/>
              <a:buChar char="○"/>
            </a:pPr>
            <a:r>
              <a:rPr lang="en" sz="2000"/>
              <a:t>Now </a:t>
            </a:r>
            <a:r>
              <a:rPr i="1" lang="en" sz="2000"/>
              <a:t>W</a:t>
            </a:r>
            <a:r>
              <a:rPr baseline="-25000" i="1" lang="en" sz="2000"/>
              <a:t>2</a:t>
            </a:r>
            <a:r>
              <a:rPr i="1" lang="en" sz="2000"/>
              <a:t>,b</a:t>
            </a:r>
            <a:r>
              <a:rPr baseline="-25000" i="1" lang="en" sz="2000"/>
              <a:t>2</a:t>
            </a:r>
            <a:r>
              <a:rPr lang="en" sz="2000"/>
              <a:t> can mix signals from the first </a:t>
            </a:r>
            <a:r>
              <a:rPr i="1" lang="en" sz="2000"/>
              <a:t>layer</a:t>
            </a:r>
            <a:r>
              <a:rPr lang="en" sz="2000"/>
              <a:t>; the final outputs </a:t>
            </a:r>
            <a:r>
              <a:rPr i="1" lang="en" sz="2000">
                <a:solidFill>
                  <a:srgbClr val="0000FF"/>
                </a:solidFill>
              </a:rPr>
              <a:t>𝝈(W</a:t>
            </a:r>
            <a:r>
              <a:rPr baseline="-25000" i="1" lang="en" sz="2000">
                <a:solidFill>
                  <a:srgbClr val="0000FF"/>
                </a:solidFill>
              </a:rPr>
              <a:t>2</a:t>
            </a:r>
            <a:r>
              <a:rPr i="1" lang="en" sz="2000">
                <a:solidFill>
                  <a:srgbClr val="0000FF"/>
                </a:solidFill>
              </a:rPr>
              <a:t>(𝝈(W</a:t>
            </a:r>
            <a:r>
              <a:rPr baseline="-25000" i="1" lang="en" sz="2000">
                <a:solidFill>
                  <a:srgbClr val="0000FF"/>
                </a:solidFill>
              </a:rPr>
              <a:t>1</a:t>
            </a:r>
            <a:r>
              <a:rPr b="1" i="1" lang="en" sz="2000">
                <a:solidFill>
                  <a:srgbClr val="0000FF"/>
                </a:solidFill>
              </a:rPr>
              <a:t>x</a:t>
            </a:r>
            <a:r>
              <a:rPr i="1" lang="en" sz="2000">
                <a:solidFill>
                  <a:srgbClr val="0000FF"/>
                </a:solidFill>
              </a:rPr>
              <a:t>+b</a:t>
            </a:r>
            <a:r>
              <a:rPr baseline="-25000" i="1" lang="en" sz="2000">
                <a:solidFill>
                  <a:srgbClr val="0000FF"/>
                </a:solidFill>
              </a:rPr>
              <a:t>1</a:t>
            </a:r>
            <a:r>
              <a:rPr i="1" lang="en" sz="2000">
                <a:solidFill>
                  <a:srgbClr val="0000FF"/>
                </a:solidFill>
              </a:rPr>
              <a:t>))+b</a:t>
            </a:r>
            <a:r>
              <a:rPr baseline="-25000" i="1" lang="en" sz="2000">
                <a:solidFill>
                  <a:srgbClr val="0000FF"/>
                </a:solidFill>
              </a:rPr>
              <a:t>2</a:t>
            </a:r>
            <a:r>
              <a:rPr i="1" lang="en" sz="2000">
                <a:solidFill>
                  <a:srgbClr val="0000FF"/>
                </a:solidFill>
              </a:rPr>
              <a:t>) </a:t>
            </a:r>
            <a:r>
              <a:rPr lang="en" sz="2000">
                <a:solidFill>
                  <a:srgbClr val="0000FF"/>
                </a:solidFill>
              </a:rPr>
              <a:t>are each activated by linear combinations of the latent variables from layer one</a:t>
            </a:r>
            <a:endParaRPr sz="2000">
              <a:solidFill>
                <a:srgbClr val="0000FF"/>
              </a:solidFill>
            </a:endParaRPr>
          </a:p>
          <a:p>
            <a:pPr indent="-355600" lvl="1" marL="914400" rtl="0" algn="l">
              <a:lnSpc>
                <a:spcPct val="95000"/>
              </a:lnSpc>
              <a:spcBef>
                <a:spcPts val="0"/>
              </a:spcBef>
              <a:spcAft>
                <a:spcPts val="0"/>
              </a:spcAft>
              <a:buClr>
                <a:srgbClr val="0000FF"/>
              </a:buClr>
              <a:buSzPts val="2000"/>
              <a:buChar char="○"/>
            </a:pPr>
            <a:r>
              <a:rPr lang="en" sz="2000">
                <a:solidFill>
                  <a:srgbClr val="0000FF"/>
                </a:solidFill>
              </a:rPr>
              <a:t>So our class logits can now consider combinations of input words like “</a:t>
            </a:r>
            <a:r>
              <a:rPr b="1" lang="en" sz="2000">
                <a:solidFill>
                  <a:srgbClr val="0000FF"/>
                </a:solidFill>
              </a:rPr>
              <a:t>cold</a:t>
            </a:r>
            <a:r>
              <a:rPr lang="en" sz="2000">
                <a:solidFill>
                  <a:srgbClr val="0000FF"/>
                </a:solidFill>
              </a:rPr>
              <a:t> </a:t>
            </a:r>
            <a:r>
              <a:rPr b="1" lang="en" sz="2000">
                <a:solidFill>
                  <a:srgbClr val="0000FF"/>
                </a:solidFill>
              </a:rPr>
              <a:t>gazpacho</a:t>
            </a:r>
            <a:r>
              <a:rPr lang="en" sz="2000">
                <a:solidFill>
                  <a:srgbClr val="0000FF"/>
                </a:solidFill>
              </a:rPr>
              <a:t>” and “</a:t>
            </a:r>
            <a:r>
              <a:rPr b="1" lang="en" sz="2000">
                <a:solidFill>
                  <a:srgbClr val="0000FF"/>
                </a:solidFill>
              </a:rPr>
              <a:t>Amazing</a:t>
            </a:r>
            <a:r>
              <a:rPr lang="en" sz="2000">
                <a:solidFill>
                  <a:srgbClr val="0000FF"/>
                </a:solidFill>
              </a:rPr>
              <a:t> … </a:t>
            </a:r>
            <a:r>
              <a:rPr b="1" lang="en" sz="2000">
                <a:solidFill>
                  <a:srgbClr val="0000FF"/>
                </a:solidFill>
              </a:rPr>
              <a:t>Yeah right</a:t>
            </a:r>
            <a:r>
              <a:rPr lang="en" sz="2000">
                <a:solidFill>
                  <a:srgbClr val="0000FF"/>
                </a:solidFill>
              </a:rPr>
              <a:t>!”</a:t>
            </a:r>
            <a:endParaRPr sz="2000">
              <a:solidFill>
                <a:srgbClr val="0000FF"/>
              </a:solidFill>
            </a:endParaRPr>
          </a:p>
        </p:txBody>
      </p:sp>
      <p:sp>
        <p:nvSpPr>
          <p:cNvPr id="319" name="Google Shape;319;p35"/>
          <p:cNvSpPr/>
          <p:nvPr/>
        </p:nvSpPr>
        <p:spPr>
          <a:xfrm rot="-366948">
            <a:off x="3989210" y="1126677"/>
            <a:ext cx="4195679" cy="1466950"/>
          </a:xfrm>
          <a:prstGeom prst="rect">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Quick terminology note, these basic transformations are called </a:t>
            </a:r>
            <a:r>
              <a:rPr i="1" lang="en" sz="2400">
                <a:latin typeface="Helvetica Neue"/>
                <a:ea typeface="Helvetica Neue"/>
                <a:cs typeface="Helvetica Neue"/>
                <a:sym typeface="Helvetica Neue"/>
              </a:rPr>
              <a:t>perceptron layers</a:t>
            </a:r>
            <a:r>
              <a:rPr lang="en" sz="2400">
                <a:latin typeface="Helvetica Neue"/>
                <a:ea typeface="Helvetica Neue"/>
                <a:cs typeface="Helvetica Neue"/>
                <a:sym typeface="Helvetica Neue"/>
              </a:rPr>
              <a:t> / </a:t>
            </a:r>
            <a:r>
              <a:rPr i="1" lang="en" sz="2400">
                <a:latin typeface="Helvetica Neue"/>
                <a:ea typeface="Helvetica Neue"/>
                <a:cs typeface="Helvetica Neue"/>
                <a:sym typeface="Helvetica Neue"/>
              </a:rPr>
              <a:t>fully-connected layers</a:t>
            </a:r>
            <a:endParaRPr i="1" sz="24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0" st="0"/>
                                            </p:txEl>
                                          </p:spTgt>
                                        </p:tgtEl>
                                        <p:attrNameLst>
                                          <p:attrName>style.visibility</p:attrName>
                                        </p:attrNameLst>
                                      </p:cBhvr>
                                      <p:to>
                                        <p:strVal val="visible"/>
                                      </p:to>
                                    </p:set>
                                    <p:animEffect filter="fade" transition="in">
                                      <p:cBhvr>
                                        <p:cTn dur="1000"/>
                                        <p:tgtEl>
                                          <p:spTgt spid="3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 st="1"/>
                                            </p:txEl>
                                          </p:spTgt>
                                        </p:tgtEl>
                                        <p:attrNameLst>
                                          <p:attrName>style.visibility</p:attrName>
                                        </p:attrNameLst>
                                      </p:cBhvr>
                                      <p:to>
                                        <p:strVal val="visible"/>
                                      </p:to>
                                    </p:set>
                                    <p:animEffect filter="fade" transition="in">
                                      <p:cBhvr>
                                        <p:cTn dur="1000"/>
                                        <p:tgtEl>
                                          <p:spTgt spid="3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2" st="2"/>
                                            </p:txEl>
                                          </p:spTgt>
                                        </p:tgtEl>
                                        <p:attrNameLst>
                                          <p:attrName>style.visibility</p:attrName>
                                        </p:attrNameLst>
                                      </p:cBhvr>
                                      <p:to>
                                        <p:strVal val="visible"/>
                                      </p:to>
                                    </p:set>
                                    <p:animEffect filter="fade" transition="in">
                                      <p:cBhvr>
                                        <p:cTn dur="1000"/>
                                        <p:tgtEl>
                                          <p:spTgt spid="3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3" st="3"/>
                                            </p:txEl>
                                          </p:spTgt>
                                        </p:tgtEl>
                                        <p:attrNameLst>
                                          <p:attrName>style.visibility</p:attrName>
                                        </p:attrNameLst>
                                      </p:cBhvr>
                                      <p:to>
                                        <p:strVal val="visible"/>
                                      </p:to>
                                    </p:set>
                                    <p:animEffect filter="fade" transition="in">
                                      <p:cBhvr>
                                        <p:cTn dur="1000"/>
                                        <p:tgtEl>
                                          <p:spTgt spid="3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4" st="4"/>
                                            </p:txEl>
                                          </p:spTgt>
                                        </p:tgtEl>
                                        <p:attrNameLst>
                                          <p:attrName>style.visibility</p:attrName>
                                        </p:attrNameLst>
                                      </p:cBhvr>
                                      <p:to>
                                        <p:strVal val="visible"/>
                                      </p:to>
                                    </p:set>
                                    <p:animEffect filter="fade" transition="in">
                                      <p:cBhvr>
                                        <p:cTn dur="1000"/>
                                        <p:tgtEl>
                                          <p:spTgt spid="3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5" st="5"/>
                                            </p:txEl>
                                          </p:spTgt>
                                        </p:tgtEl>
                                        <p:attrNameLst>
                                          <p:attrName>style.visibility</p:attrName>
                                        </p:attrNameLst>
                                      </p:cBhvr>
                                      <p:to>
                                        <p:strVal val="visible"/>
                                      </p:to>
                                    </p:set>
                                    <p:animEffect filter="fade" transition="in">
                                      <p:cBhvr>
                                        <p:cTn dur="1000"/>
                                        <p:tgtEl>
                                          <p:spTgt spid="31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6" st="6"/>
                                            </p:txEl>
                                          </p:spTgt>
                                        </p:tgtEl>
                                        <p:attrNameLst>
                                          <p:attrName>style.visibility</p:attrName>
                                        </p:attrNameLst>
                                      </p:cBhvr>
                                      <p:to>
                                        <p:strVal val="visible"/>
                                      </p:to>
                                    </p:set>
                                    <p:animEffect filter="fade" transition="in">
                                      <p:cBhvr>
                                        <p:cTn dur="1000"/>
                                        <p:tgtEl>
                                          <p:spTgt spid="31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500"/>
              <a:t>f(</a:t>
            </a:r>
            <a:r>
              <a:rPr b="1" lang="en" sz="2500"/>
              <a:t>x</a:t>
            </a:r>
            <a:r>
              <a:rPr lang="en" sz="2500"/>
              <a:t>,θ)=𝝈(W</a:t>
            </a:r>
            <a:r>
              <a:rPr baseline="-25000" lang="en" sz="2500"/>
              <a:t>2</a:t>
            </a:r>
            <a:r>
              <a:rPr lang="en" sz="2500"/>
              <a:t>(𝝈(W</a:t>
            </a:r>
            <a:r>
              <a:rPr baseline="-25000" lang="en" sz="2500"/>
              <a:t>1</a:t>
            </a:r>
            <a:r>
              <a:rPr b="1" lang="en" sz="2500"/>
              <a:t>x</a:t>
            </a:r>
            <a:r>
              <a:rPr lang="en" sz="2500"/>
              <a:t>+</a:t>
            </a:r>
            <a:r>
              <a:rPr b="1" lang="en" sz="2500"/>
              <a:t>b</a:t>
            </a:r>
            <a:r>
              <a:rPr b="1" baseline="-25000" lang="en" sz="2500"/>
              <a:t>1</a:t>
            </a:r>
            <a:r>
              <a:rPr lang="en" sz="2500"/>
              <a:t>))+</a:t>
            </a:r>
            <a:r>
              <a:rPr b="1" lang="en" sz="2500"/>
              <a:t>b</a:t>
            </a:r>
            <a:r>
              <a:rPr b="1" baseline="-25000" lang="en" sz="2500"/>
              <a:t>2</a:t>
            </a:r>
            <a:r>
              <a:rPr lang="en" sz="2500"/>
              <a:t>)</a:t>
            </a:r>
            <a:endParaRPr sz="2500"/>
          </a:p>
        </p:txBody>
      </p:sp>
      <p:grpSp>
        <p:nvGrpSpPr>
          <p:cNvPr id="325" name="Google Shape;325;p36"/>
          <p:cNvGrpSpPr/>
          <p:nvPr/>
        </p:nvGrpSpPr>
        <p:grpSpPr>
          <a:xfrm>
            <a:off x="103650" y="1144513"/>
            <a:ext cx="776100" cy="3206388"/>
            <a:chOff x="103650" y="1144513"/>
            <a:chExt cx="776100" cy="3206388"/>
          </a:xfrm>
        </p:grpSpPr>
        <p:sp>
          <p:nvSpPr>
            <p:cNvPr id="326" name="Google Shape;326;p36"/>
            <p:cNvSpPr/>
            <p:nvPr/>
          </p:nvSpPr>
          <p:spPr>
            <a:xfrm>
              <a:off x="268800" y="1519100"/>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6"/>
            <p:cNvSpPr/>
            <p:nvPr/>
          </p:nvSpPr>
          <p:spPr>
            <a:xfrm>
              <a:off x="268800" y="2115600"/>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6"/>
            <p:cNvSpPr/>
            <p:nvPr/>
          </p:nvSpPr>
          <p:spPr>
            <a:xfrm>
              <a:off x="268800" y="2712100"/>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6"/>
            <p:cNvSpPr/>
            <p:nvPr/>
          </p:nvSpPr>
          <p:spPr>
            <a:xfrm>
              <a:off x="268800" y="3308600"/>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6"/>
            <p:cNvSpPr/>
            <p:nvPr/>
          </p:nvSpPr>
          <p:spPr>
            <a:xfrm>
              <a:off x="268800" y="3905100"/>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6"/>
            <p:cNvSpPr txBox="1"/>
            <p:nvPr/>
          </p:nvSpPr>
          <p:spPr>
            <a:xfrm>
              <a:off x="103650" y="1144513"/>
              <a:ext cx="7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ɸ</a:t>
              </a:r>
              <a:r>
                <a:rPr baseline="-25000" lang="en">
                  <a:latin typeface="Helvetica Neue"/>
                  <a:ea typeface="Helvetica Neue"/>
                  <a:cs typeface="Helvetica Neue"/>
                  <a:sym typeface="Helvetica Neue"/>
                </a:rPr>
                <a:t>x</a:t>
              </a:r>
              <a:r>
                <a:rPr lang="en">
                  <a:latin typeface="Helvetica Neue"/>
                  <a:ea typeface="Helvetica Neue"/>
                  <a:cs typeface="Helvetica Neue"/>
                  <a:sym typeface="Helvetica Neue"/>
                </a:rPr>
                <a:t>(x)=</a:t>
              </a:r>
              <a:r>
                <a:rPr b="1" lang="en">
                  <a:latin typeface="Helvetica Neue"/>
                  <a:ea typeface="Helvetica Neue"/>
                  <a:cs typeface="Helvetica Neue"/>
                  <a:sym typeface="Helvetica Neue"/>
                </a:rPr>
                <a:t>x</a:t>
              </a:r>
              <a:endParaRPr b="1">
                <a:latin typeface="Helvetica Neue"/>
                <a:ea typeface="Helvetica Neue"/>
                <a:cs typeface="Helvetica Neue"/>
                <a:sym typeface="Helvetica Neue"/>
              </a:endParaRPr>
            </a:p>
          </p:txBody>
        </p:sp>
      </p:grpSp>
      <p:grpSp>
        <p:nvGrpSpPr>
          <p:cNvPr id="332" name="Google Shape;332;p36"/>
          <p:cNvGrpSpPr/>
          <p:nvPr/>
        </p:nvGrpSpPr>
        <p:grpSpPr>
          <a:xfrm>
            <a:off x="714600" y="1144513"/>
            <a:ext cx="1343070" cy="2983488"/>
            <a:chOff x="714600" y="1144513"/>
            <a:chExt cx="1343070" cy="2983488"/>
          </a:xfrm>
        </p:grpSpPr>
        <p:sp>
          <p:nvSpPr>
            <p:cNvPr id="333" name="Google Shape;333;p36"/>
            <p:cNvSpPr/>
            <p:nvPr/>
          </p:nvSpPr>
          <p:spPr>
            <a:xfrm>
              <a:off x="1459250" y="1519100"/>
              <a:ext cx="445800" cy="4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
            <p:cNvSpPr/>
            <p:nvPr/>
          </p:nvSpPr>
          <p:spPr>
            <a:xfrm>
              <a:off x="1459250" y="2115600"/>
              <a:ext cx="445800" cy="4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6"/>
            <p:cNvSpPr/>
            <p:nvPr/>
          </p:nvSpPr>
          <p:spPr>
            <a:xfrm>
              <a:off x="1459250" y="2712100"/>
              <a:ext cx="445800" cy="4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6" name="Google Shape;336;p36"/>
            <p:cNvCxnSpPr>
              <a:stCxn id="326" idx="6"/>
              <a:endCxn id="335" idx="2"/>
            </p:cNvCxnSpPr>
            <p:nvPr/>
          </p:nvCxnSpPr>
          <p:spPr>
            <a:xfrm>
              <a:off x="714600" y="1742000"/>
              <a:ext cx="744600" cy="1193100"/>
            </a:xfrm>
            <a:prstGeom prst="straightConnector1">
              <a:avLst/>
            </a:prstGeom>
            <a:noFill/>
            <a:ln cap="flat" cmpd="sng" w="9525">
              <a:solidFill>
                <a:schemeClr val="dk2"/>
              </a:solidFill>
              <a:prstDash val="solid"/>
              <a:round/>
              <a:headEnd len="med" w="med" type="none"/>
              <a:tailEnd len="med" w="med" type="triangle"/>
            </a:ln>
          </p:spPr>
        </p:cxnSp>
        <p:cxnSp>
          <p:nvCxnSpPr>
            <p:cNvPr id="337" name="Google Shape;337;p36"/>
            <p:cNvCxnSpPr>
              <a:stCxn id="327" idx="6"/>
              <a:endCxn id="335" idx="2"/>
            </p:cNvCxnSpPr>
            <p:nvPr/>
          </p:nvCxnSpPr>
          <p:spPr>
            <a:xfrm>
              <a:off x="714600" y="2338500"/>
              <a:ext cx="744600" cy="596400"/>
            </a:xfrm>
            <a:prstGeom prst="straightConnector1">
              <a:avLst/>
            </a:prstGeom>
            <a:noFill/>
            <a:ln cap="flat" cmpd="sng" w="9525">
              <a:solidFill>
                <a:schemeClr val="dk2"/>
              </a:solidFill>
              <a:prstDash val="solid"/>
              <a:round/>
              <a:headEnd len="med" w="med" type="none"/>
              <a:tailEnd len="med" w="med" type="triangle"/>
            </a:ln>
          </p:spPr>
        </p:cxnSp>
        <p:cxnSp>
          <p:nvCxnSpPr>
            <p:cNvPr id="338" name="Google Shape;338;p36"/>
            <p:cNvCxnSpPr>
              <a:stCxn id="328" idx="6"/>
              <a:endCxn id="335" idx="2"/>
            </p:cNvCxnSpPr>
            <p:nvPr/>
          </p:nvCxnSpPr>
          <p:spPr>
            <a:xfrm>
              <a:off x="714600" y="2935000"/>
              <a:ext cx="744600" cy="0"/>
            </a:xfrm>
            <a:prstGeom prst="straightConnector1">
              <a:avLst/>
            </a:prstGeom>
            <a:noFill/>
            <a:ln cap="flat" cmpd="sng" w="9525">
              <a:solidFill>
                <a:schemeClr val="dk2"/>
              </a:solidFill>
              <a:prstDash val="solid"/>
              <a:round/>
              <a:headEnd len="med" w="med" type="none"/>
              <a:tailEnd len="med" w="med" type="triangle"/>
            </a:ln>
          </p:spPr>
        </p:cxnSp>
        <p:cxnSp>
          <p:nvCxnSpPr>
            <p:cNvPr id="339" name="Google Shape;339;p36"/>
            <p:cNvCxnSpPr>
              <a:stCxn id="329" idx="6"/>
              <a:endCxn id="335" idx="2"/>
            </p:cNvCxnSpPr>
            <p:nvPr/>
          </p:nvCxnSpPr>
          <p:spPr>
            <a:xfrm flipH="1" rot="10800000">
              <a:off x="714600" y="2935100"/>
              <a:ext cx="744600" cy="596400"/>
            </a:xfrm>
            <a:prstGeom prst="straightConnector1">
              <a:avLst/>
            </a:prstGeom>
            <a:noFill/>
            <a:ln cap="flat" cmpd="sng" w="9525">
              <a:solidFill>
                <a:schemeClr val="dk2"/>
              </a:solidFill>
              <a:prstDash val="solid"/>
              <a:round/>
              <a:headEnd len="med" w="med" type="none"/>
              <a:tailEnd len="med" w="med" type="triangle"/>
            </a:ln>
          </p:spPr>
        </p:cxnSp>
        <p:cxnSp>
          <p:nvCxnSpPr>
            <p:cNvPr id="340" name="Google Shape;340;p36"/>
            <p:cNvCxnSpPr>
              <a:stCxn id="330" idx="6"/>
              <a:endCxn id="335" idx="2"/>
            </p:cNvCxnSpPr>
            <p:nvPr/>
          </p:nvCxnSpPr>
          <p:spPr>
            <a:xfrm flipH="1" rot="10800000">
              <a:off x="714600" y="2934900"/>
              <a:ext cx="744600" cy="1193100"/>
            </a:xfrm>
            <a:prstGeom prst="straightConnector1">
              <a:avLst/>
            </a:prstGeom>
            <a:noFill/>
            <a:ln cap="flat" cmpd="sng" w="9525">
              <a:solidFill>
                <a:schemeClr val="dk2"/>
              </a:solidFill>
              <a:prstDash val="solid"/>
              <a:round/>
              <a:headEnd len="med" w="med" type="none"/>
              <a:tailEnd len="med" w="med" type="triangle"/>
            </a:ln>
          </p:spPr>
        </p:cxnSp>
        <p:cxnSp>
          <p:nvCxnSpPr>
            <p:cNvPr id="341" name="Google Shape;341;p36"/>
            <p:cNvCxnSpPr>
              <a:stCxn id="326" idx="6"/>
              <a:endCxn id="334" idx="2"/>
            </p:cNvCxnSpPr>
            <p:nvPr/>
          </p:nvCxnSpPr>
          <p:spPr>
            <a:xfrm>
              <a:off x="714600" y="1742000"/>
              <a:ext cx="744600" cy="596400"/>
            </a:xfrm>
            <a:prstGeom prst="straightConnector1">
              <a:avLst/>
            </a:prstGeom>
            <a:noFill/>
            <a:ln cap="flat" cmpd="sng" w="9525">
              <a:solidFill>
                <a:schemeClr val="dk2"/>
              </a:solidFill>
              <a:prstDash val="solid"/>
              <a:round/>
              <a:headEnd len="med" w="med" type="none"/>
              <a:tailEnd len="med" w="med" type="triangle"/>
            </a:ln>
          </p:spPr>
        </p:cxnSp>
        <p:cxnSp>
          <p:nvCxnSpPr>
            <p:cNvPr id="342" name="Google Shape;342;p36"/>
            <p:cNvCxnSpPr>
              <a:stCxn id="327" idx="6"/>
              <a:endCxn id="334" idx="2"/>
            </p:cNvCxnSpPr>
            <p:nvPr/>
          </p:nvCxnSpPr>
          <p:spPr>
            <a:xfrm>
              <a:off x="714600" y="2338500"/>
              <a:ext cx="744600" cy="0"/>
            </a:xfrm>
            <a:prstGeom prst="straightConnector1">
              <a:avLst/>
            </a:prstGeom>
            <a:noFill/>
            <a:ln cap="flat" cmpd="sng" w="9525">
              <a:solidFill>
                <a:schemeClr val="dk2"/>
              </a:solidFill>
              <a:prstDash val="solid"/>
              <a:round/>
              <a:headEnd len="med" w="med" type="none"/>
              <a:tailEnd len="med" w="med" type="triangle"/>
            </a:ln>
          </p:spPr>
        </p:cxnSp>
        <p:cxnSp>
          <p:nvCxnSpPr>
            <p:cNvPr id="343" name="Google Shape;343;p36"/>
            <p:cNvCxnSpPr>
              <a:stCxn id="328" idx="6"/>
              <a:endCxn id="334" idx="2"/>
            </p:cNvCxnSpPr>
            <p:nvPr/>
          </p:nvCxnSpPr>
          <p:spPr>
            <a:xfrm flipH="1" rot="10800000">
              <a:off x="714600" y="2338600"/>
              <a:ext cx="744600" cy="596400"/>
            </a:xfrm>
            <a:prstGeom prst="straightConnector1">
              <a:avLst/>
            </a:prstGeom>
            <a:noFill/>
            <a:ln cap="flat" cmpd="sng" w="9525">
              <a:solidFill>
                <a:schemeClr val="dk2"/>
              </a:solidFill>
              <a:prstDash val="solid"/>
              <a:round/>
              <a:headEnd len="med" w="med" type="none"/>
              <a:tailEnd len="med" w="med" type="triangle"/>
            </a:ln>
          </p:spPr>
        </p:cxnSp>
        <p:cxnSp>
          <p:nvCxnSpPr>
            <p:cNvPr id="344" name="Google Shape;344;p36"/>
            <p:cNvCxnSpPr>
              <a:stCxn id="329" idx="6"/>
              <a:endCxn id="334" idx="2"/>
            </p:cNvCxnSpPr>
            <p:nvPr/>
          </p:nvCxnSpPr>
          <p:spPr>
            <a:xfrm flipH="1" rot="10800000">
              <a:off x="714600" y="2338400"/>
              <a:ext cx="744600" cy="1193100"/>
            </a:xfrm>
            <a:prstGeom prst="straightConnector1">
              <a:avLst/>
            </a:prstGeom>
            <a:noFill/>
            <a:ln cap="flat" cmpd="sng" w="9525">
              <a:solidFill>
                <a:schemeClr val="dk2"/>
              </a:solidFill>
              <a:prstDash val="solid"/>
              <a:round/>
              <a:headEnd len="med" w="med" type="none"/>
              <a:tailEnd len="med" w="med" type="triangle"/>
            </a:ln>
          </p:spPr>
        </p:cxnSp>
        <p:cxnSp>
          <p:nvCxnSpPr>
            <p:cNvPr id="345" name="Google Shape;345;p36"/>
            <p:cNvCxnSpPr>
              <a:stCxn id="330" idx="6"/>
              <a:endCxn id="334" idx="2"/>
            </p:cNvCxnSpPr>
            <p:nvPr/>
          </p:nvCxnSpPr>
          <p:spPr>
            <a:xfrm flipH="1" rot="10800000">
              <a:off x="714600" y="2338500"/>
              <a:ext cx="744600" cy="1789500"/>
            </a:xfrm>
            <a:prstGeom prst="straightConnector1">
              <a:avLst/>
            </a:prstGeom>
            <a:noFill/>
            <a:ln cap="flat" cmpd="sng" w="9525">
              <a:solidFill>
                <a:schemeClr val="dk2"/>
              </a:solidFill>
              <a:prstDash val="solid"/>
              <a:round/>
              <a:headEnd len="med" w="med" type="none"/>
              <a:tailEnd len="med" w="med" type="triangle"/>
            </a:ln>
          </p:spPr>
        </p:cxnSp>
        <p:cxnSp>
          <p:nvCxnSpPr>
            <p:cNvPr id="346" name="Google Shape;346;p36"/>
            <p:cNvCxnSpPr>
              <a:stCxn id="326" idx="6"/>
              <a:endCxn id="333" idx="2"/>
            </p:cNvCxnSpPr>
            <p:nvPr/>
          </p:nvCxnSpPr>
          <p:spPr>
            <a:xfrm>
              <a:off x="714600" y="1742000"/>
              <a:ext cx="744600" cy="0"/>
            </a:xfrm>
            <a:prstGeom prst="straightConnector1">
              <a:avLst/>
            </a:prstGeom>
            <a:noFill/>
            <a:ln cap="flat" cmpd="sng" w="9525">
              <a:solidFill>
                <a:schemeClr val="dk2"/>
              </a:solidFill>
              <a:prstDash val="solid"/>
              <a:round/>
              <a:headEnd len="med" w="med" type="none"/>
              <a:tailEnd len="med" w="med" type="triangle"/>
            </a:ln>
          </p:spPr>
        </p:cxnSp>
        <p:cxnSp>
          <p:nvCxnSpPr>
            <p:cNvPr id="347" name="Google Shape;347;p36"/>
            <p:cNvCxnSpPr>
              <a:stCxn id="327" idx="6"/>
              <a:endCxn id="333" idx="2"/>
            </p:cNvCxnSpPr>
            <p:nvPr/>
          </p:nvCxnSpPr>
          <p:spPr>
            <a:xfrm flipH="1" rot="10800000">
              <a:off x="714600" y="1742100"/>
              <a:ext cx="744600" cy="596400"/>
            </a:xfrm>
            <a:prstGeom prst="straightConnector1">
              <a:avLst/>
            </a:prstGeom>
            <a:noFill/>
            <a:ln cap="flat" cmpd="sng" w="9525">
              <a:solidFill>
                <a:schemeClr val="dk2"/>
              </a:solidFill>
              <a:prstDash val="solid"/>
              <a:round/>
              <a:headEnd len="med" w="med" type="none"/>
              <a:tailEnd len="med" w="med" type="triangle"/>
            </a:ln>
          </p:spPr>
        </p:cxnSp>
        <p:cxnSp>
          <p:nvCxnSpPr>
            <p:cNvPr id="348" name="Google Shape;348;p36"/>
            <p:cNvCxnSpPr>
              <a:stCxn id="328" idx="6"/>
              <a:endCxn id="333" idx="2"/>
            </p:cNvCxnSpPr>
            <p:nvPr/>
          </p:nvCxnSpPr>
          <p:spPr>
            <a:xfrm flipH="1" rot="10800000">
              <a:off x="714600" y="1741900"/>
              <a:ext cx="744600" cy="1193100"/>
            </a:xfrm>
            <a:prstGeom prst="straightConnector1">
              <a:avLst/>
            </a:prstGeom>
            <a:noFill/>
            <a:ln cap="flat" cmpd="sng" w="9525">
              <a:solidFill>
                <a:schemeClr val="dk2"/>
              </a:solidFill>
              <a:prstDash val="solid"/>
              <a:round/>
              <a:headEnd len="med" w="med" type="none"/>
              <a:tailEnd len="med" w="med" type="triangle"/>
            </a:ln>
          </p:spPr>
        </p:cxnSp>
        <p:cxnSp>
          <p:nvCxnSpPr>
            <p:cNvPr id="349" name="Google Shape;349;p36"/>
            <p:cNvCxnSpPr>
              <a:stCxn id="329" idx="6"/>
              <a:endCxn id="333" idx="2"/>
            </p:cNvCxnSpPr>
            <p:nvPr/>
          </p:nvCxnSpPr>
          <p:spPr>
            <a:xfrm flipH="1" rot="10800000">
              <a:off x="714600" y="1742000"/>
              <a:ext cx="744600" cy="1789500"/>
            </a:xfrm>
            <a:prstGeom prst="straightConnector1">
              <a:avLst/>
            </a:prstGeom>
            <a:noFill/>
            <a:ln cap="flat" cmpd="sng" w="9525">
              <a:solidFill>
                <a:schemeClr val="dk2"/>
              </a:solidFill>
              <a:prstDash val="solid"/>
              <a:round/>
              <a:headEnd len="med" w="med" type="none"/>
              <a:tailEnd len="med" w="med" type="triangle"/>
            </a:ln>
          </p:spPr>
        </p:cxnSp>
        <p:cxnSp>
          <p:nvCxnSpPr>
            <p:cNvPr id="350" name="Google Shape;350;p36"/>
            <p:cNvCxnSpPr>
              <a:stCxn id="330" idx="6"/>
              <a:endCxn id="333" idx="2"/>
            </p:cNvCxnSpPr>
            <p:nvPr/>
          </p:nvCxnSpPr>
          <p:spPr>
            <a:xfrm flipH="1" rot="10800000">
              <a:off x="714600" y="1742100"/>
              <a:ext cx="744600" cy="2385900"/>
            </a:xfrm>
            <a:prstGeom prst="straightConnector1">
              <a:avLst/>
            </a:prstGeom>
            <a:noFill/>
            <a:ln cap="flat" cmpd="sng" w="9525">
              <a:solidFill>
                <a:schemeClr val="dk2"/>
              </a:solidFill>
              <a:prstDash val="solid"/>
              <a:round/>
              <a:headEnd len="med" w="med" type="none"/>
              <a:tailEnd len="med" w="med" type="triangle"/>
            </a:ln>
          </p:spPr>
        </p:cxnSp>
        <p:sp>
          <p:nvSpPr>
            <p:cNvPr id="351" name="Google Shape;351;p36"/>
            <p:cNvSpPr txBox="1"/>
            <p:nvPr/>
          </p:nvSpPr>
          <p:spPr>
            <a:xfrm>
              <a:off x="1281570" y="1144513"/>
              <a:ext cx="7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1</a:t>
              </a:r>
              <a:r>
                <a:rPr b="1" lang="en">
                  <a:latin typeface="Helvetica Neue"/>
                  <a:ea typeface="Helvetica Neue"/>
                  <a:cs typeface="Helvetica Neue"/>
                  <a:sym typeface="Helvetica Neue"/>
                </a:rPr>
                <a:t>x</a:t>
              </a:r>
              <a:endParaRPr b="1">
                <a:latin typeface="Helvetica Neue"/>
                <a:ea typeface="Helvetica Neue"/>
                <a:cs typeface="Helvetica Neue"/>
                <a:sym typeface="Helvetica Neue"/>
              </a:endParaRPr>
            </a:p>
          </p:txBody>
        </p:sp>
      </p:grpSp>
      <p:grpSp>
        <p:nvGrpSpPr>
          <p:cNvPr id="352" name="Google Shape;352;p36"/>
          <p:cNvGrpSpPr/>
          <p:nvPr/>
        </p:nvGrpSpPr>
        <p:grpSpPr>
          <a:xfrm>
            <a:off x="1281570" y="1147450"/>
            <a:ext cx="1991530" cy="3952350"/>
            <a:chOff x="1281570" y="1147450"/>
            <a:chExt cx="1991530" cy="3952350"/>
          </a:xfrm>
        </p:grpSpPr>
        <p:sp>
          <p:nvSpPr>
            <p:cNvPr id="353" name="Google Shape;353;p36"/>
            <p:cNvSpPr/>
            <p:nvPr/>
          </p:nvSpPr>
          <p:spPr>
            <a:xfrm>
              <a:off x="1446725" y="3461000"/>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6"/>
            <p:cNvSpPr/>
            <p:nvPr/>
          </p:nvSpPr>
          <p:spPr>
            <a:xfrm>
              <a:off x="1446725" y="4057500"/>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6"/>
            <p:cNvSpPr/>
            <p:nvPr/>
          </p:nvSpPr>
          <p:spPr>
            <a:xfrm>
              <a:off x="1446725" y="4654000"/>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6"/>
            <p:cNvSpPr/>
            <p:nvPr/>
          </p:nvSpPr>
          <p:spPr>
            <a:xfrm>
              <a:off x="2624650" y="15220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
            <p:cNvSpPr/>
            <p:nvPr/>
          </p:nvSpPr>
          <p:spPr>
            <a:xfrm>
              <a:off x="2624650" y="21185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6"/>
            <p:cNvSpPr/>
            <p:nvPr/>
          </p:nvSpPr>
          <p:spPr>
            <a:xfrm>
              <a:off x="2624650" y="27150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6"/>
            <p:cNvSpPr txBox="1"/>
            <p:nvPr/>
          </p:nvSpPr>
          <p:spPr>
            <a:xfrm>
              <a:off x="1281570" y="3104982"/>
              <a:ext cx="7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Helvetica Neue"/>
                  <a:ea typeface="Helvetica Neue"/>
                  <a:cs typeface="Helvetica Neue"/>
                  <a:sym typeface="Helvetica Neue"/>
                </a:rPr>
                <a:t>b</a:t>
              </a:r>
              <a:r>
                <a:rPr b="1" baseline="-25000" lang="en">
                  <a:latin typeface="Helvetica Neue"/>
                  <a:ea typeface="Helvetica Neue"/>
                  <a:cs typeface="Helvetica Neue"/>
                  <a:sym typeface="Helvetica Neue"/>
                </a:rPr>
                <a:t>1</a:t>
              </a:r>
              <a:endParaRPr b="1" baseline="-25000">
                <a:latin typeface="Helvetica Neue"/>
                <a:ea typeface="Helvetica Neue"/>
                <a:cs typeface="Helvetica Neue"/>
                <a:sym typeface="Helvetica Neue"/>
              </a:endParaRPr>
            </a:p>
          </p:txBody>
        </p:sp>
        <p:sp>
          <p:nvSpPr>
            <p:cNvPr id="360" name="Google Shape;360;p36"/>
            <p:cNvSpPr txBox="1"/>
            <p:nvPr/>
          </p:nvSpPr>
          <p:spPr>
            <a:xfrm>
              <a:off x="2459500" y="1147450"/>
              <a:ext cx="81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1</a:t>
              </a:r>
              <a:r>
                <a:rPr b="1" lang="en">
                  <a:latin typeface="Helvetica Neue"/>
                  <a:ea typeface="Helvetica Neue"/>
                  <a:cs typeface="Helvetica Neue"/>
                  <a:sym typeface="Helvetica Neue"/>
                </a:rPr>
                <a:t>x</a:t>
              </a:r>
              <a:r>
                <a:rPr lang="en">
                  <a:latin typeface="Helvetica Neue"/>
                  <a:ea typeface="Helvetica Neue"/>
                  <a:cs typeface="Helvetica Neue"/>
                  <a:sym typeface="Helvetica Neue"/>
                </a:rPr>
                <a:t>+</a:t>
              </a:r>
              <a:r>
                <a:rPr b="1" lang="en">
                  <a:latin typeface="Helvetica Neue"/>
                  <a:ea typeface="Helvetica Neue"/>
                  <a:cs typeface="Helvetica Neue"/>
                  <a:sym typeface="Helvetica Neue"/>
                </a:rPr>
                <a:t>b</a:t>
              </a:r>
              <a:r>
                <a:rPr b="1" baseline="-25000" lang="en">
                  <a:latin typeface="Helvetica Neue"/>
                  <a:ea typeface="Helvetica Neue"/>
                  <a:cs typeface="Helvetica Neue"/>
                  <a:sym typeface="Helvetica Neue"/>
                </a:rPr>
                <a:t>1</a:t>
              </a:r>
              <a:endParaRPr b="1" baseline="-25000">
                <a:latin typeface="Helvetica Neue"/>
                <a:ea typeface="Helvetica Neue"/>
                <a:cs typeface="Helvetica Neue"/>
                <a:sym typeface="Helvetica Neue"/>
              </a:endParaRPr>
            </a:p>
          </p:txBody>
        </p:sp>
        <p:cxnSp>
          <p:nvCxnSpPr>
            <p:cNvPr id="361" name="Google Shape;361;p36"/>
            <p:cNvCxnSpPr>
              <a:stCxn id="333" idx="6"/>
              <a:endCxn id="356" idx="2"/>
            </p:cNvCxnSpPr>
            <p:nvPr/>
          </p:nvCxnSpPr>
          <p:spPr>
            <a:xfrm>
              <a:off x="1905050" y="1742000"/>
              <a:ext cx="719700" cy="3000"/>
            </a:xfrm>
            <a:prstGeom prst="straightConnector1">
              <a:avLst/>
            </a:prstGeom>
            <a:noFill/>
            <a:ln cap="flat" cmpd="sng" w="9525">
              <a:solidFill>
                <a:schemeClr val="dk2"/>
              </a:solidFill>
              <a:prstDash val="solid"/>
              <a:round/>
              <a:headEnd len="med" w="med" type="none"/>
              <a:tailEnd len="med" w="med" type="triangle"/>
            </a:ln>
          </p:spPr>
        </p:cxnSp>
        <p:cxnSp>
          <p:nvCxnSpPr>
            <p:cNvPr id="362" name="Google Shape;362;p36"/>
            <p:cNvCxnSpPr>
              <a:stCxn id="334" idx="6"/>
              <a:endCxn id="357" idx="2"/>
            </p:cNvCxnSpPr>
            <p:nvPr/>
          </p:nvCxnSpPr>
          <p:spPr>
            <a:xfrm>
              <a:off x="1905050" y="2338500"/>
              <a:ext cx="719700" cy="3000"/>
            </a:xfrm>
            <a:prstGeom prst="straightConnector1">
              <a:avLst/>
            </a:prstGeom>
            <a:noFill/>
            <a:ln cap="flat" cmpd="sng" w="9525">
              <a:solidFill>
                <a:schemeClr val="dk2"/>
              </a:solidFill>
              <a:prstDash val="solid"/>
              <a:round/>
              <a:headEnd len="med" w="med" type="none"/>
              <a:tailEnd len="med" w="med" type="triangle"/>
            </a:ln>
          </p:spPr>
        </p:cxnSp>
        <p:cxnSp>
          <p:nvCxnSpPr>
            <p:cNvPr id="363" name="Google Shape;363;p36"/>
            <p:cNvCxnSpPr>
              <a:stCxn id="335" idx="6"/>
              <a:endCxn id="358" idx="2"/>
            </p:cNvCxnSpPr>
            <p:nvPr/>
          </p:nvCxnSpPr>
          <p:spPr>
            <a:xfrm>
              <a:off x="1905050" y="2935000"/>
              <a:ext cx="719700" cy="3000"/>
            </a:xfrm>
            <a:prstGeom prst="straightConnector1">
              <a:avLst/>
            </a:prstGeom>
            <a:noFill/>
            <a:ln cap="flat" cmpd="sng" w="9525">
              <a:solidFill>
                <a:schemeClr val="dk2"/>
              </a:solidFill>
              <a:prstDash val="solid"/>
              <a:round/>
              <a:headEnd len="med" w="med" type="none"/>
              <a:tailEnd len="med" w="med" type="triangle"/>
            </a:ln>
          </p:spPr>
        </p:cxnSp>
        <p:cxnSp>
          <p:nvCxnSpPr>
            <p:cNvPr id="364" name="Google Shape;364;p36"/>
            <p:cNvCxnSpPr>
              <a:stCxn id="353" idx="6"/>
              <a:endCxn id="356" idx="2"/>
            </p:cNvCxnSpPr>
            <p:nvPr/>
          </p:nvCxnSpPr>
          <p:spPr>
            <a:xfrm flipH="1" rot="10800000">
              <a:off x="1892525" y="1745000"/>
              <a:ext cx="732000" cy="1938900"/>
            </a:xfrm>
            <a:prstGeom prst="straightConnector1">
              <a:avLst/>
            </a:prstGeom>
            <a:noFill/>
            <a:ln cap="flat" cmpd="sng" w="9525">
              <a:solidFill>
                <a:schemeClr val="dk2"/>
              </a:solidFill>
              <a:prstDash val="solid"/>
              <a:round/>
              <a:headEnd len="med" w="med" type="none"/>
              <a:tailEnd len="med" w="med" type="triangle"/>
            </a:ln>
          </p:spPr>
        </p:cxnSp>
        <p:cxnSp>
          <p:nvCxnSpPr>
            <p:cNvPr id="365" name="Google Shape;365;p36"/>
            <p:cNvCxnSpPr>
              <a:stCxn id="354" idx="6"/>
              <a:endCxn id="357" idx="2"/>
            </p:cNvCxnSpPr>
            <p:nvPr/>
          </p:nvCxnSpPr>
          <p:spPr>
            <a:xfrm flipH="1" rot="10800000">
              <a:off x="1892525" y="2341500"/>
              <a:ext cx="732000" cy="1938900"/>
            </a:xfrm>
            <a:prstGeom prst="straightConnector1">
              <a:avLst/>
            </a:prstGeom>
            <a:noFill/>
            <a:ln cap="flat" cmpd="sng" w="9525">
              <a:solidFill>
                <a:schemeClr val="dk2"/>
              </a:solidFill>
              <a:prstDash val="solid"/>
              <a:round/>
              <a:headEnd len="med" w="med" type="none"/>
              <a:tailEnd len="med" w="med" type="triangle"/>
            </a:ln>
          </p:spPr>
        </p:cxnSp>
        <p:cxnSp>
          <p:nvCxnSpPr>
            <p:cNvPr id="366" name="Google Shape;366;p36"/>
            <p:cNvCxnSpPr>
              <a:stCxn id="355" idx="6"/>
              <a:endCxn id="358" idx="2"/>
            </p:cNvCxnSpPr>
            <p:nvPr/>
          </p:nvCxnSpPr>
          <p:spPr>
            <a:xfrm flipH="1" rot="10800000">
              <a:off x="1892525" y="2938000"/>
              <a:ext cx="732000" cy="1938900"/>
            </a:xfrm>
            <a:prstGeom prst="straightConnector1">
              <a:avLst/>
            </a:prstGeom>
            <a:noFill/>
            <a:ln cap="flat" cmpd="sng" w="9525">
              <a:solidFill>
                <a:schemeClr val="dk2"/>
              </a:solidFill>
              <a:prstDash val="solid"/>
              <a:round/>
              <a:headEnd len="med" w="med" type="none"/>
              <a:tailEnd len="med" w="med" type="triangle"/>
            </a:ln>
          </p:spPr>
        </p:cxnSp>
      </p:grpSp>
      <p:grpSp>
        <p:nvGrpSpPr>
          <p:cNvPr id="367" name="Google Shape;367;p36"/>
          <p:cNvGrpSpPr/>
          <p:nvPr/>
        </p:nvGrpSpPr>
        <p:grpSpPr>
          <a:xfrm>
            <a:off x="3070450" y="1139194"/>
            <a:ext cx="1544795" cy="2024556"/>
            <a:chOff x="3070450" y="1139194"/>
            <a:chExt cx="1544795" cy="2024556"/>
          </a:xfrm>
        </p:grpSpPr>
        <p:sp>
          <p:nvSpPr>
            <p:cNvPr id="368" name="Google Shape;368;p36"/>
            <p:cNvSpPr/>
            <p:nvPr/>
          </p:nvSpPr>
          <p:spPr>
            <a:xfrm>
              <a:off x="3904575" y="1524950"/>
              <a:ext cx="445800" cy="4458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a:off x="3904575" y="2121450"/>
              <a:ext cx="445800" cy="4458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p:nvPr/>
          </p:nvSpPr>
          <p:spPr>
            <a:xfrm>
              <a:off x="3904575" y="2717950"/>
              <a:ext cx="445800" cy="4458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 name="Google Shape;371;p36"/>
            <p:cNvCxnSpPr>
              <a:stCxn id="356" idx="6"/>
              <a:endCxn id="368" idx="2"/>
            </p:cNvCxnSpPr>
            <p:nvPr/>
          </p:nvCxnSpPr>
          <p:spPr>
            <a:xfrm>
              <a:off x="3070450" y="1744925"/>
              <a:ext cx="834000" cy="3000"/>
            </a:xfrm>
            <a:prstGeom prst="straightConnector1">
              <a:avLst/>
            </a:prstGeom>
            <a:noFill/>
            <a:ln cap="flat" cmpd="sng" w="9525">
              <a:solidFill>
                <a:schemeClr val="dk2"/>
              </a:solidFill>
              <a:prstDash val="solid"/>
              <a:round/>
              <a:headEnd len="med" w="med" type="none"/>
              <a:tailEnd len="med" w="med" type="triangle"/>
            </a:ln>
          </p:spPr>
        </p:cxnSp>
        <p:cxnSp>
          <p:nvCxnSpPr>
            <p:cNvPr id="372" name="Google Shape;372;p36"/>
            <p:cNvCxnSpPr>
              <a:stCxn id="357" idx="6"/>
              <a:endCxn id="369" idx="2"/>
            </p:cNvCxnSpPr>
            <p:nvPr/>
          </p:nvCxnSpPr>
          <p:spPr>
            <a:xfrm>
              <a:off x="3070450" y="2341425"/>
              <a:ext cx="834000" cy="3000"/>
            </a:xfrm>
            <a:prstGeom prst="straightConnector1">
              <a:avLst/>
            </a:prstGeom>
            <a:noFill/>
            <a:ln cap="flat" cmpd="sng" w="9525">
              <a:solidFill>
                <a:schemeClr val="dk2"/>
              </a:solidFill>
              <a:prstDash val="solid"/>
              <a:round/>
              <a:headEnd len="med" w="med" type="none"/>
              <a:tailEnd len="med" w="med" type="triangle"/>
            </a:ln>
          </p:spPr>
        </p:cxnSp>
        <p:cxnSp>
          <p:nvCxnSpPr>
            <p:cNvPr id="373" name="Google Shape;373;p36"/>
            <p:cNvCxnSpPr>
              <a:stCxn id="358" idx="6"/>
              <a:endCxn id="370" idx="2"/>
            </p:cNvCxnSpPr>
            <p:nvPr/>
          </p:nvCxnSpPr>
          <p:spPr>
            <a:xfrm>
              <a:off x="3070450" y="2937925"/>
              <a:ext cx="834000" cy="3000"/>
            </a:xfrm>
            <a:prstGeom prst="straightConnector1">
              <a:avLst/>
            </a:prstGeom>
            <a:noFill/>
            <a:ln cap="flat" cmpd="sng" w="9525">
              <a:solidFill>
                <a:schemeClr val="dk2"/>
              </a:solidFill>
              <a:prstDash val="solid"/>
              <a:round/>
              <a:headEnd len="med" w="med" type="none"/>
              <a:tailEnd len="med" w="med" type="triangle"/>
            </a:ln>
          </p:spPr>
        </p:cxnSp>
        <p:cxnSp>
          <p:nvCxnSpPr>
            <p:cNvPr id="374" name="Google Shape;374;p36"/>
            <p:cNvCxnSpPr>
              <a:stCxn id="356" idx="6"/>
              <a:endCxn id="369" idx="2"/>
            </p:cNvCxnSpPr>
            <p:nvPr/>
          </p:nvCxnSpPr>
          <p:spPr>
            <a:xfrm>
              <a:off x="3070450" y="1744925"/>
              <a:ext cx="834000" cy="599400"/>
            </a:xfrm>
            <a:prstGeom prst="straightConnector1">
              <a:avLst/>
            </a:prstGeom>
            <a:noFill/>
            <a:ln cap="flat" cmpd="sng" w="9525">
              <a:solidFill>
                <a:schemeClr val="dk2"/>
              </a:solidFill>
              <a:prstDash val="solid"/>
              <a:round/>
              <a:headEnd len="med" w="med" type="none"/>
              <a:tailEnd len="med" w="med" type="triangle"/>
            </a:ln>
          </p:spPr>
        </p:cxnSp>
        <p:cxnSp>
          <p:nvCxnSpPr>
            <p:cNvPr id="375" name="Google Shape;375;p36"/>
            <p:cNvCxnSpPr>
              <a:stCxn id="357" idx="6"/>
              <a:endCxn id="370" idx="2"/>
            </p:cNvCxnSpPr>
            <p:nvPr/>
          </p:nvCxnSpPr>
          <p:spPr>
            <a:xfrm>
              <a:off x="3070450" y="2341425"/>
              <a:ext cx="834000" cy="599400"/>
            </a:xfrm>
            <a:prstGeom prst="straightConnector1">
              <a:avLst/>
            </a:prstGeom>
            <a:noFill/>
            <a:ln cap="flat" cmpd="sng" w="9525">
              <a:solidFill>
                <a:schemeClr val="dk2"/>
              </a:solidFill>
              <a:prstDash val="solid"/>
              <a:round/>
              <a:headEnd len="med" w="med" type="none"/>
              <a:tailEnd len="med" w="med" type="triangle"/>
            </a:ln>
          </p:spPr>
        </p:cxnSp>
        <p:cxnSp>
          <p:nvCxnSpPr>
            <p:cNvPr id="376" name="Google Shape;376;p36"/>
            <p:cNvCxnSpPr>
              <a:stCxn id="358" idx="6"/>
              <a:endCxn id="369" idx="2"/>
            </p:cNvCxnSpPr>
            <p:nvPr/>
          </p:nvCxnSpPr>
          <p:spPr>
            <a:xfrm flipH="1" rot="10800000">
              <a:off x="3070450" y="2344225"/>
              <a:ext cx="834000" cy="593700"/>
            </a:xfrm>
            <a:prstGeom prst="straightConnector1">
              <a:avLst/>
            </a:prstGeom>
            <a:noFill/>
            <a:ln cap="flat" cmpd="sng" w="9525">
              <a:solidFill>
                <a:schemeClr val="dk2"/>
              </a:solidFill>
              <a:prstDash val="solid"/>
              <a:round/>
              <a:headEnd len="med" w="med" type="none"/>
              <a:tailEnd len="med" w="med" type="triangle"/>
            </a:ln>
          </p:spPr>
        </p:cxnSp>
        <p:cxnSp>
          <p:nvCxnSpPr>
            <p:cNvPr id="377" name="Google Shape;377;p36"/>
            <p:cNvCxnSpPr>
              <a:stCxn id="356" idx="6"/>
              <a:endCxn id="370" idx="2"/>
            </p:cNvCxnSpPr>
            <p:nvPr/>
          </p:nvCxnSpPr>
          <p:spPr>
            <a:xfrm>
              <a:off x="3070450" y="1744925"/>
              <a:ext cx="834000" cy="1195800"/>
            </a:xfrm>
            <a:prstGeom prst="straightConnector1">
              <a:avLst/>
            </a:prstGeom>
            <a:noFill/>
            <a:ln cap="flat" cmpd="sng" w="9525">
              <a:solidFill>
                <a:schemeClr val="dk2"/>
              </a:solidFill>
              <a:prstDash val="solid"/>
              <a:round/>
              <a:headEnd len="med" w="med" type="none"/>
              <a:tailEnd len="med" w="med" type="triangle"/>
            </a:ln>
          </p:spPr>
        </p:cxnSp>
        <p:cxnSp>
          <p:nvCxnSpPr>
            <p:cNvPr id="378" name="Google Shape;378;p36"/>
            <p:cNvCxnSpPr>
              <a:stCxn id="357" idx="6"/>
              <a:endCxn id="368" idx="2"/>
            </p:cNvCxnSpPr>
            <p:nvPr/>
          </p:nvCxnSpPr>
          <p:spPr>
            <a:xfrm flipH="1" rot="10800000">
              <a:off x="3070450" y="1747725"/>
              <a:ext cx="834000" cy="593700"/>
            </a:xfrm>
            <a:prstGeom prst="straightConnector1">
              <a:avLst/>
            </a:prstGeom>
            <a:noFill/>
            <a:ln cap="flat" cmpd="sng" w="9525">
              <a:solidFill>
                <a:schemeClr val="dk2"/>
              </a:solidFill>
              <a:prstDash val="solid"/>
              <a:round/>
              <a:headEnd len="med" w="med" type="none"/>
              <a:tailEnd len="med" w="med" type="triangle"/>
            </a:ln>
          </p:spPr>
        </p:cxnSp>
        <p:cxnSp>
          <p:nvCxnSpPr>
            <p:cNvPr id="379" name="Google Shape;379;p36"/>
            <p:cNvCxnSpPr>
              <a:stCxn id="358" idx="6"/>
              <a:endCxn id="368" idx="2"/>
            </p:cNvCxnSpPr>
            <p:nvPr/>
          </p:nvCxnSpPr>
          <p:spPr>
            <a:xfrm flipH="1" rot="10800000">
              <a:off x="3070450" y="1747825"/>
              <a:ext cx="834000" cy="1190100"/>
            </a:xfrm>
            <a:prstGeom prst="straightConnector1">
              <a:avLst/>
            </a:prstGeom>
            <a:noFill/>
            <a:ln cap="flat" cmpd="sng" w="9525">
              <a:solidFill>
                <a:schemeClr val="dk2"/>
              </a:solidFill>
              <a:prstDash val="solid"/>
              <a:round/>
              <a:headEnd len="med" w="med" type="none"/>
              <a:tailEnd len="med" w="med" type="triangle"/>
            </a:ln>
          </p:spPr>
        </p:cxnSp>
        <p:sp>
          <p:nvSpPr>
            <p:cNvPr id="380" name="Google Shape;380;p36"/>
            <p:cNvSpPr txBox="1"/>
            <p:nvPr/>
          </p:nvSpPr>
          <p:spPr>
            <a:xfrm>
              <a:off x="3633645" y="1139194"/>
              <a:ext cx="98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𝝈(W</a:t>
              </a:r>
              <a:r>
                <a:rPr baseline="-25000" lang="en">
                  <a:latin typeface="Helvetica Neue"/>
                  <a:ea typeface="Helvetica Neue"/>
                  <a:cs typeface="Helvetica Neue"/>
                  <a:sym typeface="Helvetica Neue"/>
                </a:rPr>
                <a:t>1</a:t>
              </a:r>
              <a:r>
                <a:rPr b="1" lang="en">
                  <a:latin typeface="Helvetica Neue"/>
                  <a:ea typeface="Helvetica Neue"/>
                  <a:cs typeface="Helvetica Neue"/>
                  <a:sym typeface="Helvetica Neue"/>
                </a:rPr>
                <a:t>x</a:t>
              </a:r>
              <a:r>
                <a:rPr lang="en">
                  <a:latin typeface="Helvetica Neue"/>
                  <a:ea typeface="Helvetica Neue"/>
                  <a:cs typeface="Helvetica Neue"/>
                  <a:sym typeface="Helvetica Neue"/>
                </a:rPr>
                <a:t>+</a:t>
              </a:r>
              <a:r>
                <a:rPr b="1" lang="en">
                  <a:latin typeface="Helvetica Neue"/>
                  <a:ea typeface="Helvetica Neue"/>
                  <a:cs typeface="Helvetica Neue"/>
                  <a:sym typeface="Helvetica Neue"/>
                </a:rPr>
                <a:t>b</a:t>
              </a:r>
              <a:r>
                <a:rPr b="1" baseline="-25000" lang="en">
                  <a:latin typeface="Helvetica Neue"/>
                  <a:ea typeface="Helvetica Neue"/>
                  <a:cs typeface="Helvetica Neue"/>
                  <a:sym typeface="Helvetica Neue"/>
                </a:rPr>
                <a:t>1</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grpSp>
        <p:nvGrpSpPr>
          <p:cNvPr id="381" name="Google Shape;381;p36"/>
          <p:cNvGrpSpPr/>
          <p:nvPr/>
        </p:nvGrpSpPr>
        <p:grpSpPr>
          <a:xfrm>
            <a:off x="5010921" y="761950"/>
            <a:ext cx="2403129" cy="4337850"/>
            <a:chOff x="5010921" y="761950"/>
            <a:chExt cx="2403129" cy="4337850"/>
          </a:xfrm>
        </p:grpSpPr>
        <p:sp>
          <p:nvSpPr>
            <p:cNvPr id="382" name="Google Shape;382;p36"/>
            <p:cNvSpPr/>
            <p:nvPr/>
          </p:nvSpPr>
          <p:spPr>
            <a:xfrm>
              <a:off x="5176076" y="3461000"/>
              <a:ext cx="445800" cy="4458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6"/>
            <p:cNvSpPr/>
            <p:nvPr/>
          </p:nvSpPr>
          <p:spPr>
            <a:xfrm>
              <a:off x="5176076" y="4057500"/>
              <a:ext cx="445800" cy="4458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6"/>
            <p:cNvSpPr/>
            <p:nvPr/>
          </p:nvSpPr>
          <p:spPr>
            <a:xfrm>
              <a:off x="5176076" y="4654000"/>
              <a:ext cx="445800" cy="4458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6"/>
            <p:cNvSpPr/>
            <p:nvPr/>
          </p:nvSpPr>
          <p:spPr>
            <a:xfrm>
              <a:off x="6354001" y="1522025"/>
              <a:ext cx="445800" cy="4458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6"/>
            <p:cNvSpPr/>
            <p:nvPr/>
          </p:nvSpPr>
          <p:spPr>
            <a:xfrm>
              <a:off x="6354001" y="2118525"/>
              <a:ext cx="445800" cy="4458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6"/>
            <p:cNvSpPr/>
            <p:nvPr/>
          </p:nvSpPr>
          <p:spPr>
            <a:xfrm>
              <a:off x="6354001" y="2715025"/>
              <a:ext cx="445800" cy="4458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6"/>
            <p:cNvSpPr txBox="1"/>
            <p:nvPr/>
          </p:nvSpPr>
          <p:spPr>
            <a:xfrm>
              <a:off x="5010921" y="3104982"/>
              <a:ext cx="7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Helvetica Neue"/>
                  <a:ea typeface="Helvetica Neue"/>
                  <a:cs typeface="Helvetica Neue"/>
                  <a:sym typeface="Helvetica Neue"/>
                </a:rPr>
                <a:t>b</a:t>
              </a:r>
              <a:r>
                <a:rPr b="1" baseline="-25000" lang="en">
                  <a:latin typeface="Helvetica Neue"/>
                  <a:ea typeface="Helvetica Neue"/>
                  <a:cs typeface="Helvetica Neue"/>
                  <a:sym typeface="Helvetica Neue"/>
                </a:rPr>
                <a:t>2</a:t>
              </a:r>
              <a:endParaRPr b="1" baseline="-25000">
                <a:latin typeface="Helvetica Neue"/>
                <a:ea typeface="Helvetica Neue"/>
                <a:cs typeface="Helvetica Neue"/>
                <a:sym typeface="Helvetica Neue"/>
              </a:endParaRPr>
            </a:p>
          </p:txBody>
        </p:sp>
        <p:sp>
          <p:nvSpPr>
            <p:cNvPr id="389" name="Google Shape;389;p36"/>
            <p:cNvSpPr txBox="1"/>
            <p:nvPr/>
          </p:nvSpPr>
          <p:spPr>
            <a:xfrm>
              <a:off x="5739750" y="761950"/>
              <a:ext cx="1674300" cy="3894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(𝝈(W</a:t>
              </a:r>
              <a:r>
                <a:rPr baseline="-25000" lang="en">
                  <a:solidFill>
                    <a:schemeClr val="dk1"/>
                  </a:solidFill>
                  <a:latin typeface="Helvetica Neue"/>
                  <a:ea typeface="Helvetica Neue"/>
                  <a:cs typeface="Helvetica Neue"/>
                  <a:sym typeface="Helvetica Neue"/>
                </a:rPr>
                <a:t>1</a:t>
              </a:r>
              <a:r>
                <a:rPr b="1" lang="en">
                  <a:solidFill>
                    <a:schemeClr val="dk1"/>
                  </a:solidFill>
                  <a:latin typeface="Helvetica Neue"/>
                  <a:ea typeface="Helvetica Neue"/>
                  <a:cs typeface="Helvetica Neue"/>
                  <a:sym typeface="Helvetica Neue"/>
                </a:rPr>
                <a:t>x</a:t>
              </a:r>
              <a:r>
                <a:rPr lang="en">
                  <a:solidFill>
                    <a:schemeClr val="dk1"/>
                  </a:solidFill>
                  <a:latin typeface="Helvetica Neue"/>
                  <a:ea typeface="Helvetica Neue"/>
                  <a:cs typeface="Helvetica Neue"/>
                  <a:sym typeface="Helvetica Neue"/>
                </a:rPr>
                <a:t>+</a:t>
              </a:r>
              <a:r>
                <a:rPr b="1" lang="en">
                  <a:solidFill>
                    <a:schemeClr val="dk1"/>
                  </a:solidFill>
                  <a:latin typeface="Helvetica Neue"/>
                  <a:ea typeface="Helvetica Neue"/>
                  <a:cs typeface="Helvetica Neue"/>
                  <a:sym typeface="Helvetica Neue"/>
                </a:rPr>
                <a:t>b</a:t>
              </a:r>
              <a:r>
                <a:rPr b="1"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a:t>
              </a:r>
              <a:r>
                <a:rPr b="1" lang="en">
                  <a:solidFill>
                    <a:schemeClr val="dk1"/>
                  </a:solidFill>
                  <a:latin typeface="Helvetica Neue"/>
                  <a:ea typeface="Helvetica Neue"/>
                  <a:cs typeface="Helvetica Neue"/>
                  <a:sym typeface="Helvetica Neue"/>
                </a:rPr>
                <a:t>b</a:t>
              </a:r>
              <a:r>
                <a:rPr b="1" baseline="-25000" lang="en">
                  <a:solidFill>
                    <a:schemeClr val="dk1"/>
                  </a:solidFill>
                  <a:latin typeface="Helvetica Neue"/>
                  <a:ea typeface="Helvetica Neue"/>
                  <a:cs typeface="Helvetica Neue"/>
                  <a:sym typeface="Helvetica Neue"/>
                </a:rPr>
                <a:t>2</a:t>
              </a:r>
              <a:endParaRPr b="1">
                <a:latin typeface="Helvetica Neue"/>
                <a:ea typeface="Helvetica Neue"/>
                <a:cs typeface="Helvetica Neue"/>
                <a:sym typeface="Helvetica Neue"/>
              </a:endParaRPr>
            </a:p>
          </p:txBody>
        </p:sp>
        <p:cxnSp>
          <p:nvCxnSpPr>
            <p:cNvPr id="390" name="Google Shape;390;p36"/>
            <p:cNvCxnSpPr>
              <a:stCxn id="391" idx="6"/>
              <a:endCxn id="385" idx="2"/>
            </p:cNvCxnSpPr>
            <p:nvPr/>
          </p:nvCxnSpPr>
          <p:spPr>
            <a:xfrm>
              <a:off x="5634401" y="1742000"/>
              <a:ext cx="719700" cy="3000"/>
            </a:xfrm>
            <a:prstGeom prst="straightConnector1">
              <a:avLst/>
            </a:prstGeom>
            <a:noFill/>
            <a:ln cap="flat" cmpd="sng" w="9525">
              <a:solidFill>
                <a:schemeClr val="dk2"/>
              </a:solidFill>
              <a:prstDash val="solid"/>
              <a:round/>
              <a:headEnd len="med" w="med" type="none"/>
              <a:tailEnd len="med" w="med" type="triangle"/>
            </a:ln>
          </p:spPr>
        </p:cxnSp>
        <p:cxnSp>
          <p:nvCxnSpPr>
            <p:cNvPr id="392" name="Google Shape;392;p36"/>
            <p:cNvCxnSpPr>
              <a:stCxn id="393" idx="6"/>
              <a:endCxn id="386" idx="2"/>
            </p:cNvCxnSpPr>
            <p:nvPr/>
          </p:nvCxnSpPr>
          <p:spPr>
            <a:xfrm>
              <a:off x="5634401" y="2338500"/>
              <a:ext cx="719700" cy="3000"/>
            </a:xfrm>
            <a:prstGeom prst="straightConnector1">
              <a:avLst/>
            </a:prstGeom>
            <a:noFill/>
            <a:ln cap="flat" cmpd="sng" w="9525">
              <a:solidFill>
                <a:schemeClr val="dk2"/>
              </a:solidFill>
              <a:prstDash val="solid"/>
              <a:round/>
              <a:headEnd len="med" w="med" type="none"/>
              <a:tailEnd len="med" w="med" type="triangle"/>
            </a:ln>
          </p:spPr>
        </p:cxnSp>
        <p:cxnSp>
          <p:nvCxnSpPr>
            <p:cNvPr id="394" name="Google Shape;394;p36"/>
            <p:cNvCxnSpPr>
              <a:stCxn id="395" idx="6"/>
              <a:endCxn id="387" idx="2"/>
            </p:cNvCxnSpPr>
            <p:nvPr/>
          </p:nvCxnSpPr>
          <p:spPr>
            <a:xfrm>
              <a:off x="5634401" y="2935000"/>
              <a:ext cx="719700" cy="3000"/>
            </a:xfrm>
            <a:prstGeom prst="straightConnector1">
              <a:avLst/>
            </a:prstGeom>
            <a:noFill/>
            <a:ln cap="flat" cmpd="sng" w="9525">
              <a:solidFill>
                <a:schemeClr val="dk2"/>
              </a:solidFill>
              <a:prstDash val="solid"/>
              <a:round/>
              <a:headEnd len="med" w="med" type="none"/>
              <a:tailEnd len="med" w="med" type="triangle"/>
            </a:ln>
          </p:spPr>
        </p:cxnSp>
        <p:cxnSp>
          <p:nvCxnSpPr>
            <p:cNvPr id="396" name="Google Shape;396;p36"/>
            <p:cNvCxnSpPr>
              <a:stCxn id="382" idx="6"/>
              <a:endCxn id="385" idx="2"/>
            </p:cNvCxnSpPr>
            <p:nvPr/>
          </p:nvCxnSpPr>
          <p:spPr>
            <a:xfrm flipH="1" rot="10800000">
              <a:off x="5621876" y="1745000"/>
              <a:ext cx="732000" cy="1938900"/>
            </a:xfrm>
            <a:prstGeom prst="straightConnector1">
              <a:avLst/>
            </a:prstGeom>
            <a:noFill/>
            <a:ln cap="flat" cmpd="sng" w="9525">
              <a:solidFill>
                <a:schemeClr val="dk2"/>
              </a:solidFill>
              <a:prstDash val="solid"/>
              <a:round/>
              <a:headEnd len="med" w="med" type="none"/>
              <a:tailEnd len="med" w="med" type="triangle"/>
            </a:ln>
          </p:spPr>
        </p:cxnSp>
        <p:cxnSp>
          <p:nvCxnSpPr>
            <p:cNvPr id="397" name="Google Shape;397;p36"/>
            <p:cNvCxnSpPr>
              <a:stCxn id="383" idx="6"/>
              <a:endCxn id="386" idx="2"/>
            </p:cNvCxnSpPr>
            <p:nvPr/>
          </p:nvCxnSpPr>
          <p:spPr>
            <a:xfrm flipH="1" rot="10800000">
              <a:off x="5621876" y="2341500"/>
              <a:ext cx="732000" cy="1938900"/>
            </a:xfrm>
            <a:prstGeom prst="straightConnector1">
              <a:avLst/>
            </a:prstGeom>
            <a:noFill/>
            <a:ln cap="flat" cmpd="sng" w="9525">
              <a:solidFill>
                <a:schemeClr val="dk2"/>
              </a:solidFill>
              <a:prstDash val="solid"/>
              <a:round/>
              <a:headEnd len="med" w="med" type="none"/>
              <a:tailEnd len="med" w="med" type="triangle"/>
            </a:ln>
          </p:spPr>
        </p:cxnSp>
        <p:cxnSp>
          <p:nvCxnSpPr>
            <p:cNvPr id="398" name="Google Shape;398;p36"/>
            <p:cNvCxnSpPr>
              <a:stCxn id="384" idx="6"/>
              <a:endCxn id="387" idx="2"/>
            </p:cNvCxnSpPr>
            <p:nvPr/>
          </p:nvCxnSpPr>
          <p:spPr>
            <a:xfrm flipH="1" rot="10800000">
              <a:off x="5621876" y="2938000"/>
              <a:ext cx="732000" cy="1938900"/>
            </a:xfrm>
            <a:prstGeom prst="straightConnector1">
              <a:avLst/>
            </a:prstGeom>
            <a:noFill/>
            <a:ln cap="flat" cmpd="sng" w="9525">
              <a:solidFill>
                <a:schemeClr val="dk2"/>
              </a:solidFill>
              <a:prstDash val="solid"/>
              <a:round/>
              <a:headEnd len="med" w="med" type="none"/>
              <a:tailEnd len="med" w="med" type="triangle"/>
            </a:ln>
          </p:spPr>
        </p:cxnSp>
      </p:grpSp>
      <p:grpSp>
        <p:nvGrpSpPr>
          <p:cNvPr id="399" name="Google Shape;399;p36"/>
          <p:cNvGrpSpPr/>
          <p:nvPr/>
        </p:nvGrpSpPr>
        <p:grpSpPr>
          <a:xfrm>
            <a:off x="6799801" y="1147450"/>
            <a:ext cx="1963299" cy="2016300"/>
            <a:chOff x="6799801" y="1147450"/>
            <a:chExt cx="1963299" cy="2016300"/>
          </a:xfrm>
        </p:grpSpPr>
        <p:sp>
          <p:nvSpPr>
            <p:cNvPr id="400" name="Google Shape;400;p36"/>
            <p:cNvSpPr/>
            <p:nvPr/>
          </p:nvSpPr>
          <p:spPr>
            <a:xfrm>
              <a:off x="7633926" y="1524950"/>
              <a:ext cx="445800" cy="4458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6"/>
            <p:cNvSpPr/>
            <p:nvPr/>
          </p:nvSpPr>
          <p:spPr>
            <a:xfrm>
              <a:off x="7633926" y="2121450"/>
              <a:ext cx="445800" cy="4458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6"/>
            <p:cNvSpPr/>
            <p:nvPr/>
          </p:nvSpPr>
          <p:spPr>
            <a:xfrm>
              <a:off x="7633926" y="2717950"/>
              <a:ext cx="445800" cy="4458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 name="Google Shape;403;p36"/>
            <p:cNvCxnSpPr>
              <a:stCxn id="385" idx="6"/>
              <a:endCxn id="400" idx="2"/>
            </p:cNvCxnSpPr>
            <p:nvPr/>
          </p:nvCxnSpPr>
          <p:spPr>
            <a:xfrm>
              <a:off x="6799801" y="1744925"/>
              <a:ext cx="834000" cy="3000"/>
            </a:xfrm>
            <a:prstGeom prst="straightConnector1">
              <a:avLst/>
            </a:prstGeom>
            <a:noFill/>
            <a:ln cap="flat" cmpd="sng" w="9525">
              <a:solidFill>
                <a:schemeClr val="dk2"/>
              </a:solidFill>
              <a:prstDash val="solid"/>
              <a:round/>
              <a:headEnd len="med" w="med" type="none"/>
              <a:tailEnd len="med" w="med" type="triangle"/>
            </a:ln>
          </p:spPr>
        </p:cxnSp>
        <p:cxnSp>
          <p:nvCxnSpPr>
            <p:cNvPr id="404" name="Google Shape;404;p36"/>
            <p:cNvCxnSpPr>
              <a:stCxn id="386" idx="6"/>
              <a:endCxn id="401" idx="2"/>
            </p:cNvCxnSpPr>
            <p:nvPr/>
          </p:nvCxnSpPr>
          <p:spPr>
            <a:xfrm>
              <a:off x="6799801" y="2341425"/>
              <a:ext cx="834000" cy="3000"/>
            </a:xfrm>
            <a:prstGeom prst="straightConnector1">
              <a:avLst/>
            </a:prstGeom>
            <a:noFill/>
            <a:ln cap="flat" cmpd="sng" w="9525">
              <a:solidFill>
                <a:schemeClr val="dk2"/>
              </a:solidFill>
              <a:prstDash val="solid"/>
              <a:round/>
              <a:headEnd len="med" w="med" type="none"/>
              <a:tailEnd len="med" w="med" type="triangle"/>
            </a:ln>
          </p:spPr>
        </p:cxnSp>
        <p:cxnSp>
          <p:nvCxnSpPr>
            <p:cNvPr id="405" name="Google Shape;405;p36"/>
            <p:cNvCxnSpPr>
              <a:stCxn id="387" idx="6"/>
              <a:endCxn id="402" idx="2"/>
            </p:cNvCxnSpPr>
            <p:nvPr/>
          </p:nvCxnSpPr>
          <p:spPr>
            <a:xfrm>
              <a:off x="6799801" y="2937925"/>
              <a:ext cx="834000" cy="3000"/>
            </a:xfrm>
            <a:prstGeom prst="straightConnector1">
              <a:avLst/>
            </a:prstGeom>
            <a:noFill/>
            <a:ln cap="flat" cmpd="sng" w="9525">
              <a:solidFill>
                <a:schemeClr val="dk2"/>
              </a:solidFill>
              <a:prstDash val="solid"/>
              <a:round/>
              <a:headEnd len="med" w="med" type="none"/>
              <a:tailEnd len="med" w="med" type="triangle"/>
            </a:ln>
          </p:spPr>
        </p:cxnSp>
        <p:cxnSp>
          <p:nvCxnSpPr>
            <p:cNvPr id="406" name="Google Shape;406;p36"/>
            <p:cNvCxnSpPr>
              <a:stCxn id="385" idx="6"/>
              <a:endCxn id="401" idx="2"/>
            </p:cNvCxnSpPr>
            <p:nvPr/>
          </p:nvCxnSpPr>
          <p:spPr>
            <a:xfrm>
              <a:off x="6799801" y="1744925"/>
              <a:ext cx="834000" cy="599400"/>
            </a:xfrm>
            <a:prstGeom prst="straightConnector1">
              <a:avLst/>
            </a:prstGeom>
            <a:noFill/>
            <a:ln cap="flat" cmpd="sng" w="9525">
              <a:solidFill>
                <a:schemeClr val="dk2"/>
              </a:solidFill>
              <a:prstDash val="solid"/>
              <a:round/>
              <a:headEnd len="med" w="med" type="none"/>
              <a:tailEnd len="med" w="med" type="triangle"/>
            </a:ln>
          </p:spPr>
        </p:cxnSp>
        <p:cxnSp>
          <p:nvCxnSpPr>
            <p:cNvPr id="407" name="Google Shape;407;p36"/>
            <p:cNvCxnSpPr>
              <a:stCxn id="386" idx="6"/>
              <a:endCxn id="402" idx="2"/>
            </p:cNvCxnSpPr>
            <p:nvPr/>
          </p:nvCxnSpPr>
          <p:spPr>
            <a:xfrm>
              <a:off x="6799801" y="2341425"/>
              <a:ext cx="834000" cy="599400"/>
            </a:xfrm>
            <a:prstGeom prst="straightConnector1">
              <a:avLst/>
            </a:prstGeom>
            <a:noFill/>
            <a:ln cap="flat" cmpd="sng" w="9525">
              <a:solidFill>
                <a:schemeClr val="dk2"/>
              </a:solidFill>
              <a:prstDash val="solid"/>
              <a:round/>
              <a:headEnd len="med" w="med" type="none"/>
              <a:tailEnd len="med" w="med" type="triangle"/>
            </a:ln>
          </p:spPr>
        </p:cxnSp>
        <p:cxnSp>
          <p:nvCxnSpPr>
            <p:cNvPr id="408" name="Google Shape;408;p36"/>
            <p:cNvCxnSpPr>
              <a:stCxn id="387" idx="6"/>
              <a:endCxn id="401" idx="2"/>
            </p:cNvCxnSpPr>
            <p:nvPr/>
          </p:nvCxnSpPr>
          <p:spPr>
            <a:xfrm flipH="1" rot="10800000">
              <a:off x="6799801" y="2344225"/>
              <a:ext cx="834000" cy="593700"/>
            </a:xfrm>
            <a:prstGeom prst="straightConnector1">
              <a:avLst/>
            </a:prstGeom>
            <a:noFill/>
            <a:ln cap="flat" cmpd="sng" w="9525">
              <a:solidFill>
                <a:schemeClr val="dk2"/>
              </a:solidFill>
              <a:prstDash val="solid"/>
              <a:round/>
              <a:headEnd len="med" w="med" type="none"/>
              <a:tailEnd len="med" w="med" type="triangle"/>
            </a:ln>
          </p:spPr>
        </p:cxnSp>
        <p:cxnSp>
          <p:nvCxnSpPr>
            <p:cNvPr id="409" name="Google Shape;409;p36"/>
            <p:cNvCxnSpPr>
              <a:stCxn id="385" idx="6"/>
              <a:endCxn id="402" idx="2"/>
            </p:cNvCxnSpPr>
            <p:nvPr/>
          </p:nvCxnSpPr>
          <p:spPr>
            <a:xfrm>
              <a:off x="6799801" y="1744925"/>
              <a:ext cx="834000" cy="1195800"/>
            </a:xfrm>
            <a:prstGeom prst="straightConnector1">
              <a:avLst/>
            </a:prstGeom>
            <a:noFill/>
            <a:ln cap="flat" cmpd="sng" w="9525">
              <a:solidFill>
                <a:schemeClr val="dk2"/>
              </a:solidFill>
              <a:prstDash val="solid"/>
              <a:round/>
              <a:headEnd len="med" w="med" type="none"/>
              <a:tailEnd len="med" w="med" type="triangle"/>
            </a:ln>
          </p:spPr>
        </p:cxnSp>
        <p:cxnSp>
          <p:nvCxnSpPr>
            <p:cNvPr id="410" name="Google Shape;410;p36"/>
            <p:cNvCxnSpPr>
              <a:stCxn id="386" idx="6"/>
              <a:endCxn id="400" idx="2"/>
            </p:cNvCxnSpPr>
            <p:nvPr/>
          </p:nvCxnSpPr>
          <p:spPr>
            <a:xfrm flipH="1" rot="10800000">
              <a:off x="6799801" y="1747725"/>
              <a:ext cx="834000" cy="593700"/>
            </a:xfrm>
            <a:prstGeom prst="straightConnector1">
              <a:avLst/>
            </a:prstGeom>
            <a:noFill/>
            <a:ln cap="flat" cmpd="sng" w="9525">
              <a:solidFill>
                <a:schemeClr val="dk2"/>
              </a:solidFill>
              <a:prstDash val="solid"/>
              <a:round/>
              <a:headEnd len="med" w="med" type="none"/>
              <a:tailEnd len="med" w="med" type="triangle"/>
            </a:ln>
          </p:spPr>
        </p:cxnSp>
        <p:cxnSp>
          <p:nvCxnSpPr>
            <p:cNvPr id="411" name="Google Shape;411;p36"/>
            <p:cNvCxnSpPr>
              <a:stCxn id="387" idx="6"/>
              <a:endCxn id="400" idx="2"/>
            </p:cNvCxnSpPr>
            <p:nvPr/>
          </p:nvCxnSpPr>
          <p:spPr>
            <a:xfrm flipH="1" rot="10800000">
              <a:off x="6799801" y="1747825"/>
              <a:ext cx="834000" cy="1190100"/>
            </a:xfrm>
            <a:prstGeom prst="straightConnector1">
              <a:avLst/>
            </a:prstGeom>
            <a:noFill/>
            <a:ln cap="flat" cmpd="sng" w="9525">
              <a:solidFill>
                <a:schemeClr val="dk2"/>
              </a:solidFill>
              <a:prstDash val="solid"/>
              <a:round/>
              <a:headEnd len="med" w="med" type="none"/>
              <a:tailEnd len="med" w="med" type="triangle"/>
            </a:ln>
          </p:spPr>
        </p:cxnSp>
        <p:sp>
          <p:nvSpPr>
            <p:cNvPr id="412" name="Google Shape;412;p36"/>
            <p:cNvSpPr txBox="1"/>
            <p:nvPr/>
          </p:nvSpPr>
          <p:spPr>
            <a:xfrm>
              <a:off x="6942100" y="1147450"/>
              <a:ext cx="1821000" cy="3894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lang="en">
                  <a:solidFill>
                    <a:schemeClr val="dk1"/>
                  </a:solidFill>
                  <a:latin typeface="Helvetica Neue"/>
                  <a:ea typeface="Helvetica Neue"/>
                  <a:cs typeface="Helvetica Neue"/>
                  <a:sym typeface="Helvetica Neue"/>
                </a:rPr>
                <a:t>𝝈(W</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(𝝈(W</a:t>
              </a:r>
              <a:r>
                <a:rPr baseline="-25000" lang="en">
                  <a:solidFill>
                    <a:schemeClr val="dk1"/>
                  </a:solidFill>
                  <a:latin typeface="Helvetica Neue"/>
                  <a:ea typeface="Helvetica Neue"/>
                  <a:cs typeface="Helvetica Neue"/>
                  <a:sym typeface="Helvetica Neue"/>
                </a:rPr>
                <a:t>1</a:t>
              </a:r>
              <a:r>
                <a:rPr b="1" lang="en">
                  <a:solidFill>
                    <a:schemeClr val="dk1"/>
                  </a:solidFill>
                  <a:latin typeface="Helvetica Neue"/>
                  <a:ea typeface="Helvetica Neue"/>
                  <a:cs typeface="Helvetica Neue"/>
                  <a:sym typeface="Helvetica Neue"/>
                </a:rPr>
                <a:t>x</a:t>
              </a:r>
              <a:r>
                <a:rPr lang="en">
                  <a:solidFill>
                    <a:schemeClr val="dk1"/>
                  </a:solidFill>
                  <a:latin typeface="Helvetica Neue"/>
                  <a:ea typeface="Helvetica Neue"/>
                  <a:cs typeface="Helvetica Neue"/>
                  <a:sym typeface="Helvetica Neue"/>
                </a:rPr>
                <a:t>+</a:t>
              </a:r>
              <a:r>
                <a:rPr b="1" lang="en">
                  <a:solidFill>
                    <a:schemeClr val="dk1"/>
                  </a:solidFill>
                  <a:latin typeface="Helvetica Neue"/>
                  <a:ea typeface="Helvetica Neue"/>
                  <a:cs typeface="Helvetica Neue"/>
                  <a:sym typeface="Helvetica Neue"/>
                </a:rPr>
                <a:t>b</a:t>
              </a:r>
              <a:r>
                <a:rPr b="1"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a:t>
              </a:r>
              <a:r>
                <a:rPr b="1" lang="en">
                  <a:solidFill>
                    <a:schemeClr val="dk1"/>
                  </a:solidFill>
                  <a:latin typeface="Helvetica Neue"/>
                  <a:ea typeface="Helvetica Neue"/>
                  <a:cs typeface="Helvetica Neue"/>
                  <a:sym typeface="Helvetica Neue"/>
                </a:rPr>
                <a:t>b</a:t>
              </a:r>
              <a:r>
                <a:rPr b="1"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grpSp>
        <p:nvGrpSpPr>
          <p:cNvPr id="413" name="Google Shape;413;p36"/>
          <p:cNvGrpSpPr/>
          <p:nvPr/>
        </p:nvGrpSpPr>
        <p:grpSpPr>
          <a:xfrm>
            <a:off x="4357594" y="1144525"/>
            <a:ext cx="1711029" cy="2013375"/>
            <a:chOff x="4357594" y="1144525"/>
            <a:chExt cx="1711029" cy="2013375"/>
          </a:xfrm>
        </p:grpSpPr>
        <p:sp>
          <p:nvSpPr>
            <p:cNvPr id="391" name="Google Shape;391;p36"/>
            <p:cNvSpPr/>
            <p:nvPr/>
          </p:nvSpPr>
          <p:spPr>
            <a:xfrm>
              <a:off x="5188601" y="1519100"/>
              <a:ext cx="445800" cy="4458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6"/>
            <p:cNvSpPr/>
            <p:nvPr/>
          </p:nvSpPr>
          <p:spPr>
            <a:xfrm>
              <a:off x="5188601" y="2115600"/>
              <a:ext cx="445800" cy="4458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6"/>
            <p:cNvSpPr/>
            <p:nvPr/>
          </p:nvSpPr>
          <p:spPr>
            <a:xfrm>
              <a:off x="5188601" y="2712100"/>
              <a:ext cx="445800" cy="4458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6"/>
            <p:cNvSpPr txBox="1"/>
            <p:nvPr/>
          </p:nvSpPr>
          <p:spPr>
            <a:xfrm>
              <a:off x="4732723" y="1144525"/>
              <a:ext cx="1335900" cy="3894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Clr>
                  <a:schemeClr val="dk1"/>
                </a:buClr>
                <a:buSzPts val="1100"/>
                <a:buFont typeface="Arial"/>
                <a:buNone/>
              </a:pP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(𝝈(W</a:t>
              </a:r>
              <a:r>
                <a:rPr baseline="-25000" lang="en">
                  <a:solidFill>
                    <a:schemeClr val="dk1"/>
                  </a:solidFill>
                  <a:latin typeface="Helvetica Neue"/>
                  <a:ea typeface="Helvetica Neue"/>
                  <a:cs typeface="Helvetica Neue"/>
                  <a:sym typeface="Helvetica Neue"/>
                </a:rPr>
                <a:t>1</a:t>
              </a:r>
              <a:r>
                <a:rPr b="1" lang="en">
                  <a:solidFill>
                    <a:schemeClr val="dk1"/>
                  </a:solidFill>
                  <a:latin typeface="Helvetica Neue"/>
                  <a:ea typeface="Helvetica Neue"/>
                  <a:cs typeface="Helvetica Neue"/>
                  <a:sym typeface="Helvetica Neue"/>
                </a:rPr>
                <a:t>x</a:t>
              </a:r>
              <a:r>
                <a:rPr lang="en">
                  <a:solidFill>
                    <a:schemeClr val="dk1"/>
                  </a:solidFill>
                  <a:latin typeface="Helvetica Neue"/>
                  <a:ea typeface="Helvetica Neue"/>
                  <a:cs typeface="Helvetica Neue"/>
                  <a:sym typeface="Helvetica Neue"/>
                </a:rPr>
                <a:t>+</a:t>
              </a:r>
              <a:r>
                <a:rPr b="1" lang="en">
                  <a:solidFill>
                    <a:schemeClr val="dk1"/>
                  </a:solidFill>
                  <a:latin typeface="Helvetica Neue"/>
                  <a:ea typeface="Helvetica Neue"/>
                  <a:cs typeface="Helvetica Neue"/>
                  <a:sym typeface="Helvetica Neue"/>
                </a:rPr>
                <a:t>b</a:t>
              </a:r>
              <a:r>
                <a:rPr b="1"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a:t>
              </a:r>
              <a:endParaRPr b="1">
                <a:latin typeface="Helvetica Neue"/>
                <a:ea typeface="Helvetica Neue"/>
                <a:cs typeface="Helvetica Neue"/>
                <a:sym typeface="Helvetica Neue"/>
              </a:endParaRPr>
            </a:p>
          </p:txBody>
        </p:sp>
        <p:cxnSp>
          <p:nvCxnSpPr>
            <p:cNvPr id="415" name="Google Shape;415;p36"/>
            <p:cNvCxnSpPr/>
            <p:nvPr/>
          </p:nvCxnSpPr>
          <p:spPr>
            <a:xfrm>
              <a:off x="4357594" y="1744925"/>
              <a:ext cx="834000" cy="3000"/>
            </a:xfrm>
            <a:prstGeom prst="straightConnector1">
              <a:avLst/>
            </a:prstGeom>
            <a:noFill/>
            <a:ln cap="flat" cmpd="sng" w="9525">
              <a:solidFill>
                <a:schemeClr val="dk2"/>
              </a:solidFill>
              <a:prstDash val="solid"/>
              <a:round/>
              <a:headEnd len="med" w="med" type="none"/>
              <a:tailEnd len="med" w="med" type="triangle"/>
            </a:ln>
          </p:spPr>
        </p:cxnSp>
        <p:cxnSp>
          <p:nvCxnSpPr>
            <p:cNvPr id="416" name="Google Shape;416;p36"/>
            <p:cNvCxnSpPr/>
            <p:nvPr/>
          </p:nvCxnSpPr>
          <p:spPr>
            <a:xfrm>
              <a:off x="4357594" y="2341425"/>
              <a:ext cx="834000" cy="3000"/>
            </a:xfrm>
            <a:prstGeom prst="straightConnector1">
              <a:avLst/>
            </a:prstGeom>
            <a:noFill/>
            <a:ln cap="flat" cmpd="sng" w="9525">
              <a:solidFill>
                <a:schemeClr val="dk2"/>
              </a:solidFill>
              <a:prstDash val="solid"/>
              <a:round/>
              <a:headEnd len="med" w="med" type="none"/>
              <a:tailEnd len="med" w="med" type="triangle"/>
            </a:ln>
          </p:spPr>
        </p:cxnSp>
        <p:cxnSp>
          <p:nvCxnSpPr>
            <p:cNvPr id="417" name="Google Shape;417;p36"/>
            <p:cNvCxnSpPr/>
            <p:nvPr/>
          </p:nvCxnSpPr>
          <p:spPr>
            <a:xfrm>
              <a:off x="4357594" y="2937925"/>
              <a:ext cx="834000" cy="3000"/>
            </a:xfrm>
            <a:prstGeom prst="straightConnector1">
              <a:avLst/>
            </a:prstGeom>
            <a:noFill/>
            <a:ln cap="flat" cmpd="sng" w="9525">
              <a:solidFill>
                <a:schemeClr val="dk2"/>
              </a:solidFill>
              <a:prstDash val="solid"/>
              <a:round/>
              <a:headEnd len="med" w="med" type="none"/>
              <a:tailEnd len="med" w="med" type="triangle"/>
            </a:ln>
          </p:spPr>
        </p:cxnSp>
        <p:cxnSp>
          <p:nvCxnSpPr>
            <p:cNvPr id="418" name="Google Shape;418;p36"/>
            <p:cNvCxnSpPr/>
            <p:nvPr/>
          </p:nvCxnSpPr>
          <p:spPr>
            <a:xfrm>
              <a:off x="4357594" y="1744925"/>
              <a:ext cx="834000" cy="599400"/>
            </a:xfrm>
            <a:prstGeom prst="straightConnector1">
              <a:avLst/>
            </a:prstGeom>
            <a:noFill/>
            <a:ln cap="flat" cmpd="sng" w="9525">
              <a:solidFill>
                <a:schemeClr val="dk2"/>
              </a:solidFill>
              <a:prstDash val="solid"/>
              <a:round/>
              <a:headEnd len="med" w="med" type="none"/>
              <a:tailEnd len="med" w="med" type="triangle"/>
            </a:ln>
          </p:spPr>
        </p:cxnSp>
        <p:cxnSp>
          <p:nvCxnSpPr>
            <p:cNvPr id="419" name="Google Shape;419;p36"/>
            <p:cNvCxnSpPr/>
            <p:nvPr/>
          </p:nvCxnSpPr>
          <p:spPr>
            <a:xfrm>
              <a:off x="4357594" y="2341425"/>
              <a:ext cx="834000" cy="599400"/>
            </a:xfrm>
            <a:prstGeom prst="straightConnector1">
              <a:avLst/>
            </a:prstGeom>
            <a:noFill/>
            <a:ln cap="flat" cmpd="sng" w="9525">
              <a:solidFill>
                <a:schemeClr val="dk2"/>
              </a:solidFill>
              <a:prstDash val="solid"/>
              <a:round/>
              <a:headEnd len="med" w="med" type="none"/>
              <a:tailEnd len="med" w="med" type="triangle"/>
            </a:ln>
          </p:spPr>
        </p:cxnSp>
        <p:cxnSp>
          <p:nvCxnSpPr>
            <p:cNvPr id="420" name="Google Shape;420;p36"/>
            <p:cNvCxnSpPr/>
            <p:nvPr/>
          </p:nvCxnSpPr>
          <p:spPr>
            <a:xfrm flipH="1" rot="10800000">
              <a:off x="4357594" y="2344225"/>
              <a:ext cx="834000" cy="593700"/>
            </a:xfrm>
            <a:prstGeom prst="straightConnector1">
              <a:avLst/>
            </a:prstGeom>
            <a:noFill/>
            <a:ln cap="flat" cmpd="sng" w="9525">
              <a:solidFill>
                <a:schemeClr val="dk2"/>
              </a:solidFill>
              <a:prstDash val="solid"/>
              <a:round/>
              <a:headEnd len="med" w="med" type="none"/>
              <a:tailEnd len="med" w="med" type="triangle"/>
            </a:ln>
          </p:spPr>
        </p:cxnSp>
        <p:cxnSp>
          <p:nvCxnSpPr>
            <p:cNvPr id="421" name="Google Shape;421;p36"/>
            <p:cNvCxnSpPr/>
            <p:nvPr/>
          </p:nvCxnSpPr>
          <p:spPr>
            <a:xfrm>
              <a:off x="4357594" y="1744925"/>
              <a:ext cx="834000" cy="1195800"/>
            </a:xfrm>
            <a:prstGeom prst="straightConnector1">
              <a:avLst/>
            </a:prstGeom>
            <a:noFill/>
            <a:ln cap="flat" cmpd="sng" w="9525">
              <a:solidFill>
                <a:schemeClr val="dk2"/>
              </a:solidFill>
              <a:prstDash val="solid"/>
              <a:round/>
              <a:headEnd len="med" w="med" type="none"/>
              <a:tailEnd len="med" w="med" type="triangle"/>
            </a:ln>
          </p:spPr>
        </p:cxnSp>
        <p:cxnSp>
          <p:nvCxnSpPr>
            <p:cNvPr id="422" name="Google Shape;422;p36"/>
            <p:cNvCxnSpPr/>
            <p:nvPr/>
          </p:nvCxnSpPr>
          <p:spPr>
            <a:xfrm flipH="1" rot="10800000">
              <a:off x="4357594" y="1747725"/>
              <a:ext cx="834000" cy="593700"/>
            </a:xfrm>
            <a:prstGeom prst="straightConnector1">
              <a:avLst/>
            </a:prstGeom>
            <a:noFill/>
            <a:ln cap="flat" cmpd="sng" w="9525">
              <a:solidFill>
                <a:schemeClr val="dk2"/>
              </a:solidFill>
              <a:prstDash val="solid"/>
              <a:round/>
              <a:headEnd len="med" w="med" type="none"/>
              <a:tailEnd len="med" w="med" type="triangle"/>
            </a:ln>
          </p:spPr>
        </p:cxnSp>
        <p:cxnSp>
          <p:nvCxnSpPr>
            <p:cNvPr id="423" name="Google Shape;423;p36"/>
            <p:cNvCxnSpPr/>
            <p:nvPr/>
          </p:nvCxnSpPr>
          <p:spPr>
            <a:xfrm flipH="1" rot="10800000">
              <a:off x="4357594" y="1747825"/>
              <a:ext cx="834000" cy="11901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500"/>
              <a:t>Neural Networks as Function Composition; </a:t>
            </a:r>
            <a:r>
              <a:rPr lang="en" sz="2500"/>
              <a:t>𝝈(W</a:t>
            </a:r>
            <a:r>
              <a:rPr baseline="-25000" lang="en" sz="2500"/>
              <a:t>1</a:t>
            </a:r>
            <a:r>
              <a:rPr b="1" lang="en" sz="2500"/>
              <a:t>x</a:t>
            </a:r>
            <a:r>
              <a:rPr lang="en" sz="2500"/>
              <a:t>+</a:t>
            </a:r>
            <a:r>
              <a:rPr b="1" lang="en" sz="2500"/>
              <a:t>b</a:t>
            </a:r>
            <a:r>
              <a:rPr b="1" baseline="-25000" lang="en" sz="2500"/>
              <a:t>1</a:t>
            </a:r>
            <a:r>
              <a:rPr lang="en" sz="2500"/>
              <a:t>)</a:t>
            </a:r>
            <a:endParaRPr sz="2500"/>
          </a:p>
        </p:txBody>
      </p:sp>
      <p:grpSp>
        <p:nvGrpSpPr>
          <p:cNvPr id="429" name="Google Shape;429;p37"/>
          <p:cNvGrpSpPr/>
          <p:nvPr/>
        </p:nvGrpSpPr>
        <p:grpSpPr>
          <a:xfrm>
            <a:off x="714600" y="1144525"/>
            <a:ext cx="2344366" cy="1803575"/>
            <a:chOff x="714600" y="1144525"/>
            <a:chExt cx="2344366" cy="1803575"/>
          </a:xfrm>
        </p:grpSpPr>
        <p:sp>
          <p:nvSpPr>
            <p:cNvPr id="430" name="Google Shape;430;p37"/>
            <p:cNvSpPr/>
            <p:nvPr/>
          </p:nvSpPr>
          <p:spPr>
            <a:xfrm>
              <a:off x="2221250" y="1519100"/>
              <a:ext cx="445800" cy="4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1" name="Google Shape;431;p37"/>
            <p:cNvCxnSpPr>
              <a:stCxn id="432" idx="6"/>
              <a:endCxn id="430" idx="2"/>
            </p:cNvCxnSpPr>
            <p:nvPr/>
          </p:nvCxnSpPr>
          <p:spPr>
            <a:xfrm>
              <a:off x="714600" y="1742000"/>
              <a:ext cx="1506600" cy="0"/>
            </a:xfrm>
            <a:prstGeom prst="straightConnector1">
              <a:avLst/>
            </a:prstGeom>
            <a:noFill/>
            <a:ln cap="flat" cmpd="sng" w="9525">
              <a:solidFill>
                <a:schemeClr val="dk2"/>
              </a:solidFill>
              <a:prstDash val="solid"/>
              <a:round/>
              <a:headEnd len="med" w="med" type="none"/>
              <a:tailEnd len="med" w="med" type="triangle"/>
            </a:ln>
          </p:spPr>
        </p:cxnSp>
        <p:cxnSp>
          <p:nvCxnSpPr>
            <p:cNvPr id="433" name="Google Shape;433;p37"/>
            <p:cNvCxnSpPr>
              <a:stCxn id="434" idx="6"/>
              <a:endCxn id="430" idx="2"/>
            </p:cNvCxnSpPr>
            <p:nvPr/>
          </p:nvCxnSpPr>
          <p:spPr>
            <a:xfrm flipH="1" rot="10800000">
              <a:off x="714600" y="1742100"/>
              <a:ext cx="1506600" cy="1206000"/>
            </a:xfrm>
            <a:prstGeom prst="straightConnector1">
              <a:avLst/>
            </a:prstGeom>
            <a:noFill/>
            <a:ln cap="flat" cmpd="sng" w="9525">
              <a:solidFill>
                <a:schemeClr val="dk2"/>
              </a:solidFill>
              <a:prstDash val="solid"/>
              <a:round/>
              <a:headEnd len="med" w="med" type="none"/>
              <a:tailEnd len="med" w="med" type="triangle"/>
            </a:ln>
          </p:spPr>
        </p:cxnSp>
        <p:sp>
          <p:nvSpPr>
            <p:cNvPr id="435" name="Google Shape;435;p37"/>
            <p:cNvSpPr txBox="1"/>
            <p:nvPr/>
          </p:nvSpPr>
          <p:spPr>
            <a:xfrm>
              <a:off x="1818766" y="1144525"/>
              <a:ext cx="124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1,1</a:t>
              </a: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1</a:t>
              </a: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1,2</a:t>
              </a: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2</a:t>
              </a:r>
              <a:endParaRPr baseline="-25000">
                <a:latin typeface="Helvetica Neue"/>
                <a:ea typeface="Helvetica Neue"/>
                <a:cs typeface="Helvetica Neue"/>
                <a:sym typeface="Helvetica Neue"/>
              </a:endParaRPr>
            </a:p>
          </p:txBody>
        </p:sp>
      </p:grpSp>
      <p:grpSp>
        <p:nvGrpSpPr>
          <p:cNvPr id="436" name="Google Shape;436;p37"/>
          <p:cNvGrpSpPr/>
          <p:nvPr/>
        </p:nvGrpSpPr>
        <p:grpSpPr>
          <a:xfrm>
            <a:off x="2043570" y="1147450"/>
            <a:ext cx="3100012" cy="2987950"/>
            <a:chOff x="2043570" y="1147450"/>
            <a:chExt cx="3100012" cy="2987950"/>
          </a:xfrm>
        </p:grpSpPr>
        <p:sp>
          <p:nvSpPr>
            <p:cNvPr id="437" name="Google Shape;437;p37"/>
            <p:cNvSpPr/>
            <p:nvPr/>
          </p:nvSpPr>
          <p:spPr>
            <a:xfrm>
              <a:off x="2208725" y="3689600"/>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7"/>
            <p:cNvSpPr/>
            <p:nvPr/>
          </p:nvSpPr>
          <p:spPr>
            <a:xfrm>
              <a:off x="4148650" y="15220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7"/>
            <p:cNvSpPr txBox="1"/>
            <p:nvPr/>
          </p:nvSpPr>
          <p:spPr>
            <a:xfrm>
              <a:off x="2043570" y="3333582"/>
              <a:ext cx="7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b</a:t>
              </a:r>
              <a:r>
                <a:rPr baseline="-25000" lang="en">
                  <a:latin typeface="Helvetica Neue"/>
                  <a:ea typeface="Helvetica Neue"/>
                  <a:cs typeface="Helvetica Neue"/>
                  <a:sym typeface="Helvetica Neue"/>
                </a:rPr>
                <a:t>1</a:t>
              </a:r>
              <a:endParaRPr baseline="-25000">
                <a:latin typeface="Helvetica Neue"/>
                <a:ea typeface="Helvetica Neue"/>
                <a:cs typeface="Helvetica Neue"/>
                <a:sym typeface="Helvetica Neue"/>
              </a:endParaRPr>
            </a:p>
          </p:txBody>
        </p:sp>
        <p:sp>
          <p:nvSpPr>
            <p:cNvPr id="440" name="Google Shape;440;p37"/>
            <p:cNvSpPr txBox="1"/>
            <p:nvPr/>
          </p:nvSpPr>
          <p:spPr>
            <a:xfrm>
              <a:off x="3582382" y="1147450"/>
              <a:ext cx="156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1,1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1,2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+b</a:t>
              </a:r>
              <a:r>
                <a:rPr baseline="-25000" lang="en">
                  <a:solidFill>
                    <a:schemeClr val="dk1"/>
                  </a:solidFill>
                  <a:latin typeface="Helvetica Neue"/>
                  <a:ea typeface="Helvetica Neue"/>
                  <a:cs typeface="Helvetica Neue"/>
                  <a:sym typeface="Helvetica Neue"/>
                </a:rPr>
                <a:t>1</a:t>
              </a:r>
              <a:endParaRPr baseline="-25000">
                <a:latin typeface="Helvetica Neue"/>
                <a:ea typeface="Helvetica Neue"/>
                <a:cs typeface="Helvetica Neue"/>
                <a:sym typeface="Helvetica Neue"/>
              </a:endParaRPr>
            </a:p>
          </p:txBody>
        </p:sp>
        <p:cxnSp>
          <p:nvCxnSpPr>
            <p:cNvPr id="441" name="Google Shape;441;p37"/>
            <p:cNvCxnSpPr>
              <a:stCxn id="430" idx="6"/>
              <a:endCxn id="438" idx="2"/>
            </p:cNvCxnSpPr>
            <p:nvPr/>
          </p:nvCxnSpPr>
          <p:spPr>
            <a:xfrm>
              <a:off x="2667050" y="1742000"/>
              <a:ext cx="1481700" cy="3000"/>
            </a:xfrm>
            <a:prstGeom prst="straightConnector1">
              <a:avLst/>
            </a:prstGeom>
            <a:noFill/>
            <a:ln cap="flat" cmpd="sng" w="9525">
              <a:solidFill>
                <a:schemeClr val="dk2"/>
              </a:solidFill>
              <a:prstDash val="solid"/>
              <a:round/>
              <a:headEnd len="med" w="med" type="none"/>
              <a:tailEnd len="med" w="med" type="triangle"/>
            </a:ln>
          </p:spPr>
        </p:cxnSp>
        <p:cxnSp>
          <p:nvCxnSpPr>
            <p:cNvPr id="442" name="Google Shape;442;p37"/>
            <p:cNvCxnSpPr>
              <a:stCxn id="437" idx="6"/>
              <a:endCxn id="438" idx="2"/>
            </p:cNvCxnSpPr>
            <p:nvPr/>
          </p:nvCxnSpPr>
          <p:spPr>
            <a:xfrm flipH="1" rot="10800000">
              <a:off x="2654525" y="1745000"/>
              <a:ext cx="1494000" cy="2167500"/>
            </a:xfrm>
            <a:prstGeom prst="straightConnector1">
              <a:avLst/>
            </a:prstGeom>
            <a:noFill/>
            <a:ln cap="flat" cmpd="sng" w="9525">
              <a:solidFill>
                <a:schemeClr val="dk2"/>
              </a:solidFill>
              <a:prstDash val="solid"/>
              <a:round/>
              <a:headEnd len="med" w="med" type="none"/>
              <a:tailEnd len="med" w="med" type="triangle"/>
            </a:ln>
          </p:spPr>
        </p:cxnSp>
      </p:grpSp>
      <p:grpSp>
        <p:nvGrpSpPr>
          <p:cNvPr id="443" name="Google Shape;443;p37"/>
          <p:cNvGrpSpPr/>
          <p:nvPr/>
        </p:nvGrpSpPr>
        <p:grpSpPr>
          <a:xfrm>
            <a:off x="4594450" y="932437"/>
            <a:ext cx="4330075" cy="2018588"/>
            <a:chOff x="4594450" y="932437"/>
            <a:chExt cx="4330075" cy="2018588"/>
          </a:xfrm>
        </p:grpSpPr>
        <p:sp>
          <p:nvSpPr>
            <p:cNvPr id="444" name="Google Shape;444;p37"/>
            <p:cNvSpPr/>
            <p:nvPr/>
          </p:nvSpPr>
          <p:spPr>
            <a:xfrm>
              <a:off x="6190575" y="1524950"/>
              <a:ext cx="445800" cy="4458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 name="Google Shape;445;p37"/>
            <p:cNvCxnSpPr>
              <a:stCxn id="438" idx="6"/>
              <a:endCxn id="444" idx="2"/>
            </p:cNvCxnSpPr>
            <p:nvPr/>
          </p:nvCxnSpPr>
          <p:spPr>
            <a:xfrm>
              <a:off x="4594450" y="1744925"/>
              <a:ext cx="1596000" cy="3000"/>
            </a:xfrm>
            <a:prstGeom prst="straightConnector1">
              <a:avLst/>
            </a:prstGeom>
            <a:noFill/>
            <a:ln cap="flat" cmpd="sng" w="9525">
              <a:solidFill>
                <a:schemeClr val="dk2"/>
              </a:solidFill>
              <a:prstDash val="solid"/>
              <a:round/>
              <a:headEnd len="med" w="med" type="none"/>
              <a:tailEnd len="med" w="med" type="triangle"/>
            </a:ln>
          </p:spPr>
        </p:cxnSp>
        <p:cxnSp>
          <p:nvCxnSpPr>
            <p:cNvPr id="446" name="Google Shape;446;p37"/>
            <p:cNvCxnSpPr>
              <a:stCxn id="447" idx="6"/>
              <a:endCxn id="444" idx="2"/>
            </p:cNvCxnSpPr>
            <p:nvPr/>
          </p:nvCxnSpPr>
          <p:spPr>
            <a:xfrm flipH="1" rot="10800000">
              <a:off x="4594450" y="1747725"/>
              <a:ext cx="1596000" cy="1203300"/>
            </a:xfrm>
            <a:prstGeom prst="straightConnector1">
              <a:avLst/>
            </a:prstGeom>
            <a:noFill/>
            <a:ln cap="flat" cmpd="sng" w="9525">
              <a:solidFill>
                <a:schemeClr val="dk2"/>
              </a:solidFill>
              <a:prstDash val="solid"/>
              <a:round/>
              <a:headEnd len="med" w="med" type="none"/>
              <a:tailEnd len="med" w="med" type="triangle"/>
            </a:ln>
          </p:spPr>
        </p:cxnSp>
        <p:sp>
          <p:nvSpPr>
            <p:cNvPr id="448" name="Google Shape;448;p37"/>
            <p:cNvSpPr txBox="1"/>
            <p:nvPr/>
          </p:nvSpPr>
          <p:spPr>
            <a:xfrm>
              <a:off x="5102225" y="932437"/>
              <a:ext cx="3822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exp</a:t>
              </a:r>
              <a:r>
                <a:rPr lang="en">
                  <a:latin typeface="Helvetica Neue"/>
                  <a:ea typeface="Helvetica Neue"/>
                  <a:cs typeface="Helvetica Neue"/>
                  <a:sym typeface="Helvetica Neue"/>
                </a:rPr>
                <a:t>(</a:t>
              </a: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1,1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1,2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+b</a:t>
              </a:r>
              <a:r>
                <a:rPr baseline="-25000" lang="en">
                  <a:solidFill>
                    <a:schemeClr val="dk1"/>
                  </a:solidFill>
                  <a:latin typeface="Helvetica Neue"/>
                  <a:ea typeface="Helvetica Neue"/>
                  <a:cs typeface="Helvetica Neue"/>
                  <a:sym typeface="Helvetica Neue"/>
                </a:rPr>
                <a:t>1</a:t>
              </a:r>
              <a:r>
                <a:rPr lang="en">
                  <a:latin typeface="Helvetica Neue"/>
                  <a:ea typeface="Helvetica Neue"/>
                  <a:cs typeface="Helvetica Neue"/>
                  <a:sym typeface="Helvetica Neue"/>
                </a:rPr>
                <a:t>) /</a:t>
              </a:r>
              <a:br>
                <a:rPr lang="en">
                  <a:latin typeface="Helvetica Neue"/>
                  <a:ea typeface="Helvetica Neue"/>
                  <a:cs typeface="Helvetica Neue"/>
                  <a:sym typeface="Helvetica Neue"/>
                </a:rPr>
              </a:br>
              <a:r>
                <a:rPr lang="en">
                  <a:latin typeface="Helvetica Neue"/>
                  <a:ea typeface="Helvetica Neue"/>
                  <a:cs typeface="Helvetica Neue"/>
                  <a:sym typeface="Helvetica Neue"/>
                </a:rPr>
                <a:t>(</a:t>
              </a:r>
              <a:r>
                <a:rPr lang="en">
                  <a:solidFill>
                    <a:schemeClr val="dk1"/>
                  </a:solidFill>
                  <a:latin typeface="Helvetica Neue"/>
                  <a:ea typeface="Helvetica Neue"/>
                  <a:cs typeface="Helvetica Neue"/>
                  <a:sym typeface="Helvetica Neue"/>
                </a:rPr>
                <a:t>exp(W</a:t>
              </a:r>
              <a:r>
                <a:rPr baseline="-25000" lang="en">
                  <a:solidFill>
                    <a:schemeClr val="dk1"/>
                  </a:solidFill>
                  <a:latin typeface="Helvetica Neue"/>
                  <a:ea typeface="Helvetica Neue"/>
                  <a:cs typeface="Helvetica Neue"/>
                  <a:sym typeface="Helvetica Neue"/>
                </a:rPr>
                <a:t>1,1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1,2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+b</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)+exp(W</a:t>
              </a:r>
              <a:r>
                <a:rPr baseline="-25000" lang="en">
                  <a:solidFill>
                    <a:schemeClr val="dk1"/>
                  </a:solidFill>
                  <a:latin typeface="Helvetica Neue"/>
                  <a:ea typeface="Helvetica Neue"/>
                  <a:cs typeface="Helvetica Neue"/>
                  <a:sym typeface="Helvetica Neue"/>
                </a:rPr>
                <a:t>2,1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2,2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+b</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grpSp>
        <p:nvGrpSpPr>
          <p:cNvPr id="449" name="Google Shape;449;p37"/>
          <p:cNvGrpSpPr/>
          <p:nvPr/>
        </p:nvGrpSpPr>
        <p:grpSpPr>
          <a:xfrm>
            <a:off x="-111002" y="1144525"/>
            <a:ext cx="1240200" cy="2026475"/>
            <a:chOff x="-111002" y="1144525"/>
            <a:chExt cx="1240200" cy="2026475"/>
          </a:xfrm>
        </p:grpSpPr>
        <p:sp>
          <p:nvSpPr>
            <p:cNvPr id="432" name="Google Shape;432;p37"/>
            <p:cNvSpPr/>
            <p:nvPr/>
          </p:nvSpPr>
          <p:spPr>
            <a:xfrm>
              <a:off x="268800" y="1519100"/>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latin typeface="Helvetica Neue"/>
                <a:ea typeface="Helvetica Neue"/>
                <a:cs typeface="Helvetica Neue"/>
                <a:sym typeface="Helvetica Neue"/>
              </a:endParaRPr>
            </a:p>
          </p:txBody>
        </p:sp>
        <p:sp>
          <p:nvSpPr>
            <p:cNvPr id="434" name="Google Shape;434;p37"/>
            <p:cNvSpPr/>
            <p:nvPr/>
          </p:nvSpPr>
          <p:spPr>
            <a:xfrm>
              <a:off x="268800" y="2725200"/>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7"/>
            <p:cNvSpPr txBox="1"/>
            <p:nvPr/>
          </p:nvSpPr>
          <p:spPr>
            <a:xfrm>
              <a:off x="-111002" y="1144525"/>
              <a:ext cx="124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1</a:t>
              </a:r>
              <a:endParaRPr baseline="-25000">
                <a:latin typeface="Helvetica Neue"/>
                <a:ea typeface="Helvetica Neue"/>
                <a:cs typeface="Helvetica Neue"/>
                <a:sym typeface="Helvetica Neue"/>
              </a:endParaRPr>
            </a:p>
          </p:txBody>
        </p:sp>
        <p:sp>
          <p:nvSpPr>
            <p:cNvPr id="451" name="Google Shape;451;p37"/>
            <p:cNvSpPr txBox="1"/>
            <p:nvPr/>
          </p:nvSpPr>
          <p:spPr>
            <a:xfrm>
              <a:off x="-111002" y="2363725"/>
              <a:ext cx="124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2</a:t>
              </a:r>
              <a:endParaRPr baseline="-25000">
                <a:latin typeface="Helvetica Neue"/>
                <a:ea typeface="Helvetica Neue"/>
                <a:cs typeface="Helvetica Neue"/>
                <a:sym typeface="Helvetica Neue"/>
              </a:endParaRPr>
            </a:p>
          </p:txBody>
        </p:sp>
      </p:grpSp>
      <p:grpSp>
        <p:nvGrpSpPr>
          <p:cNvPr id="452" name="Google Shape;452;p37"/>
          <p:cNvGrpSpPr/>
          <p:nvPr/>
        </p:nvGrpSpPr>
        <p:grpSpPr>
          <a:xfrm>
            <a:off x="714600" y="1742000"/>
            <a:ext cx="2344366" cy="1429000"/>
            <a:chOff x="714600" y="1742000"/>
            <a:chExt cx="2344366" cy="1429000"/>
          </a:xfrm>
        </p:grpSpPr>
        <p:sp>
          <p:nvSpPr>
            <p:cNvPr id="453" name="Google Shape;453;p37"/>
            <p:cNvSpPr/>
            <p:nvPr/>
          </p:nvSpPr>
          <p:spPr>
            <a:xfrm>
              <a:off x="2221250" y="2725200"/>
              <a:ext cx="445800" cy="4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 name="Google Shape;454;p37"/>
            <p:cNvCxnSpPr>
              <a:stCxn id="432" idx="6"/>
              <a:endCxn id="453" idx="2"/>
            </p:cNvCxnSpPr>
            <p:nvPr/>
          </p:nvCxnSpPr>
          <p:spPr>
            <a:xfrm>
              <a:off x="714600" y="1742000"/>
              <a:ext cx="1506600" cy="1206000"/>
            </a:xfrm>
            <a:prstGeom prst="straightConnector1">
              <a:avLst/>
            </a:prstGeom>
            <a:noFill/>
            <a:ln cap="flat" cmpd="sng" w="9525">
              <a:solidFill>
                <a:schemeClr val="dk2"/>
              </a:solidFill>
              <a:prstDash val="solid"/>
              <a:round/>
              <a:headEnd len="med" w="med" type="none"/>
              <a:tailEnd len="med" w="med" type="triangle"/>
            </a:ln>
          </p:spPr>
        </p:cxnSp>
        <p:cxnSp>
          <p:nvCxnSpPr>
            <p:cNvPr id="455" name="Google Shape;455;p37"/>
            <p:cNvCxnSpPr>
              <a:stCxn id="434" idx="6"/>
              <a:endCxn id="453" idx="2"/>
            </p:cNvCxnSpPr>
            <p:nvPr/>
          </p:nvCxnSpPr>
          <p:spPr>
            <a:xfrm>
              <a:off x="714600" y="2948100"/>
              <a:ext cx="1506600" cy="0"/>
            </a:xfrm>
            <a:prstGeom prst="straightConnector1">
              <a:avLst/>
            </a:prstGeom>
            <a:noFill/>
            <a:ln cap="flat" cmpd="sng" w="9525">
              <a:solidFill>
                <a:schemeClr val="dk2"/>
              </a:solidFill>
              <a:prstDash val="solid"/>
              <a:round/>
              <a:headEnd len="med" w="med" type="none"/>
              <a:tailEnd len="med" w="med" type="triangle"/>
            </a:ln>
          </p:spPr>
        </p:cxnSp>
        <p:sp>
          <p:nvSpPr>
            <p:cNvPr id="456" name="Google Shape;456;p37"/>
            <p:cNvSpPr txBox="1"/>
            <p:nvPr/>
          </p:nvSpPr>
          <p:spPr>
            <a:xfrm>
              <a:off x="1818766" y="2363725"/>
              <a:ext cx="124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2</a:t>
              </a:r>
              <a:r>
                <a:rPr baseline="-25000" lang="en">
                  <a:latin typeface="Helvetica Neue"/>
                  <a:ea typeface="Helvetica Neue"/>
                  <a:cs typeface="Helvetica Neue"/>
                  <a:sym typeface="Helvetica Neue"/>
                </a:rPr>
                <a:t>,1</a:t>
              </a: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1</a:t>
              </a: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2</a:t>
              </a:r>
              <a:r>
                <a:rPr baseline="-25000" lang="en">
                  <a:latin typeface="Helvetica Neue"/>
                  <a:ea typeface="Helvetica Neue"/>
                  <a:cs typeface="Helvetica Neue"/>
                  <a:sym typeface="Helvetica Neue"/>
                </a:rPr>
                <a:t>,2</a:t>
              </a: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2</a:t>
              </a:r>
              <a:endParaRPr baseline="-25000">
                <a:latin typeface="Helvetica Neue"/>
                <a:ea typeface="Helvetica Neue"/>
                <a:cs typeface="Helvetica Neue"/>
                <a:sym typeface="Helvetica Neue"/>
              </a:endParaRPr>
            </a:p>
          </p:txBody>
        </p:sp>
      </p:grpSp>
      <p:grpSp>
        <p:nvGrpSpPr>
          <p:cNvPr id="457" name="Google Shape;457;p37"/>
          <p:cNvGrpSpPr/>
          <p:nvPr/>
        </p:nvGrpSpPr>
        <p:grpSpPr>
          <a:xfrm>
            <a:off x="4594450" y="1744925"/>
            <a:ext cx="4330075" cy="1431925"/>
            <a:chOff x="4594450" y="1744925"/>
            <a:chExt cx="4330075" cy="1431925"/>
          </a:xfrm>
        </p:grpSpPr>
        <p:sp>
          <p:nvSpPr>
            <p:cNvPr id="458" name="Google Shape;458;p37"/>
            <p:cNvSpPr/>
            <p:nvPr/>
          </p:nvSpPr>
          <p:spPr>
            <a:xfrm>
              <a:off x="6190575" y="2731050"/>
              <a:ext cx="445800" cy="4458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 name="Google Shape;459;p37"/>
            <p:cNvCxnSpPr>
              <a:stCxn id="447" idx="6"/>
              <a:endCxn id="458" idx="2"/>
            </p:cNvCxnSpPr>
            <p:nvPr/>
          </p:nvCxnSpPr>
          <p:spPr>
            <a:xfrm>
              <a:off x="4594450" y="2951025"/>
              <a:ext cx="1596000" cy="3000"/>
            </a:xfrm>
            <a:prstGeom prst="straightConnector1">
              <a:avLst/>
            </a:prstGeom>
            <a:noFill/>
            <a:ln cap="flat" cmpd="sng" w="9525">
              <a:solidFill>
                <a:schemeClr val="dk2"/>
              </a:solidFill>
              <a:prstDash val="solid"/>
              <a:round/>
              <a:headEnd len="med" w="med" type="none"/>
              <a:tailEnd len="med" w="med" type="triangle"/>
            </a:ln>
          </p:spPr>
        </p:cxnSp>
        <p:cxnSp>
          <p:nvCxnSpPr>
            <p:cNvPr id="460" name="Google Shape;460;p37"/>
            <p:cNvCxnSpPr>
              <a:stCxn id="438" idx="6"/>
              <a:endCxn id="458" idx="2"/>
            </p:cNvCxnSpPr>
            <p:nvPr/>
          </p:nvCxnSpPr>
          <p:spPr>
            <a:xfrm>
              <a:off x="4594450" y="1744925"/>
              <a:ext cx="1596000" cy="1209000"/>
            </a:xfrm>
            <a:prstGeom prst="straightConnector1">
              <a:avLst/>
            </a:prstGeom>
            <a:noFill/>
            <a:ln cap="flat" cmpd="sng" w="9525">
              <a:solidFill>
                <a:schemeClr val="dk2"/>
              </a:solidFill>
              <a:prstDash val="solid"/>
              <a:round/>
              <a:headEnd len="med" w="med" type="none"/>
              <a:tailEnd len="med" w="med" type="triangle"/>
            </a:ln>
          </p:spPr>
        </p:cxnSp>
        <p:sp>
          <p:nvSpPr>
            <p:cNvPr id="461" name="Google Shape;461;p37"/>
            <p:cNvSpPr txBox="1"/>
            <p:nvPr/>
          </p:nvSpPr>
          <p:spPr>
            <a:xfrm>
              <a:off x="5102225" y="2151637"/>
              <a:ext cx="3822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exp(</a:t>
              </a: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2</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2</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+b</a:t>
              </a:r>
              <a:r>
                <a:rPr baseline="-25000" lang="en">
                  <a:solidFill>
                    <a:schemeClr val="dk1"/>
                  </a:solidFill>
                  <a:latin typeface="Helvetica Neue"/>
                  <a:ea typeface="Helvetica Neue"/>
                  <a:cs typeface="Helvetica Neue"/>
                  <a:sym typeface="Helvetica Neue"/>
                </a:rPr>
                <a:t>2</a:t>
              </a:r>
              <a:r>
                <a:rPr lang="en">
                  <a:latin typeface="Helvetica Neue"/>
                  <a:ea typeface="Helvetica Neue"/>
                  <a:cs typeface="Helvetica Neue"/>
                  <a:sym typeface="Helvetica Neue"/>
                </a:rPr>
                <a:t>) /</a:t>
              </a:r>
              <a:br>
                <a:rPr lang="en">
                  <a:latin typeface="Helvetica Neue"/>
                  <a:ea typeface="Helvetica Neue"/>
                  <a:cs typeface="Helvetica Neue"/>
                  <a:sym typeface="Helvetica Neue"/>
                </a:rPr>
              </a:br>
              <a:r>
                <a:rPr lang="en">
                  <a:latin typeface="Helvetica Neue"/>
                  <a:ea typeface="Helvetica Neue"/>
                  <a:cs typeface="Helvetica Neue"/>
                  <a:sym typeface="Helvetica Neue"/>
                </a:rPr>
                <a:t>(</a:t>
              </a:r>
              <a:r>
                <a:rPr lang="en">
                  <a:solidFill>
                    <a:schemeClr val="dk1"/>
                  </a:solidFill>
                  <a:latin typeface="Helvetica Neue"/>
                  <a:ea typeface="Helvetica Neue"/>
                  <a:cs typeface="Helvetica Neue"/>
                  <a:sym typeface="Helvetica Neue"/>
                </a:rPr>
                <a:t>exp(W</a:t>
              </a:r>
              <a:r>
                <a:rPr baseline="-25000" lang="en">
                  <a:solidFill>
                    <a:schemeClr val="dk1"/>
                  </a:solidFill>
                  <a:latin typeface="Helvetica Neue"/>
                  <a:ea typeface="Helvetica Neue"/>
                  <a:cs typeface="Helvetica Neue"/>
                  <a:sym typeface="Helvetica Neue"/>
                </a:rPr>
                <a:t>1,1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1,2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+b</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)+exp(W</a:t>
              </a:r>
              <a:r>
                <a:rPr baseline="-25000" lang="en">
                  <a:solidFill>
                    <a:schemeClr val="dk1"/>
                  </a:solidFill>
                  <a:latin typeface="Helvetica Neue"/>
                  <a:ea typeface="Helvetica Neue"/>
                  <a:cs typeface="Helvetica Neue"/>
                  <a:sym typeface="Helvetica Neue"/>
                </a:rPr>
                <a:t>2,1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2,2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+b</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grpSp>
        <p:nvGrpSpPr>
          <p:cNvPr id="462" name="Google Shape;462;p37"/>
          <p:cNvGrpSpPr/>
          <p:nvPr/>
        </p:nvGrpSpPr>
        <p:grpSpPr>
          <a:xfrm>
            <a:off x="2043570" y="2366650"/>
            <a:ext cx="3100012" cy="2593850"/>
            <a:chOff x="2043570" y="2366650"/>
            <a:chExt cx="3100012" cy="2593850"/>
          </a:xfrm>
        </p:grpSpPr>
        <p:sp>
          <p:nvSpPr>
            <p:cNvPr id="463" name="Google Shape;463;p37"/>
            <p:cNvSpPr/>
            <p:nvPr/>
          </p:nvSpPr>
          <p:spPr>
            <a:xfrm>
              <a:off x="2208725" y="4514700"/>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7"/>
            <p:cNvSpPr/>
            <p:nvPr/>
          </p:nvSpPr>
          <p:spPr>
            <a:xfrm>
              <a:off x="4148650" y="27281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 name="Google Shape;464;p37"/>
            <p:cNvCxnSpPr>
              <a:stCxn id="453" idx="6"/>
              <a:endCxn id="447" idx="2"/>
            </p:cNvCxnSpPr>
            <p:nvPr/>
          </p:nvCxnSpPr>
          <p:spPr>
            <a:xfrm>
              <a:off x="2667050" y="2948100"/>
              <a:ext cx="1481700" cy="3000"/>
            </a:xfrm>
            <a:prstGeom prst="straightConnector1">
              <a:avLst/>
            </a:prstGeom>
            <a:noFill/>
            <a:ln cap="flat" cmpd="sng" w="9525">
              <a:solidFill>
                <a:schemeClr val="dk2"/>
              </a:solidFill>
              <a:prstDash val="solid"/>
              <a:round/>
              <a:headEnd len="med" w="med" type="none"/>
              <a:tailEnd len="med" w="med" type="triangle"/>
            </a:ln>
          </p:spPr>
        </p:cxnSp>
        <p:cxnSp>
          <p:nvCxnSpPr>
            <p:cNvPr id="465" name="Google Shape;465;p37"/>
            <p:cNvCxnSpPr>
              <a:stCxn id="463" idx="6"/>
              <a:endCxn id="447" idx="2"/>
            </p:cNvCxnSpPr>
            <p:nvPr/>
          </p:nvCxnSpPr>
          <p:spPr>
            <a:xfrm flipH="1" rot="10800000">
              <a:off x="2654525" y="2951100"/>
              <a:ext cx="1494000" cy="1786500"/>
            </a:xfrm>
            <a:prstGeom prst="straightConnector1">
              <a:avLst/>
            </a:prstGeom>
            <a:noFill/>
            <a:ln cap="flat" cmpd="sng" w="9525">
              <a:solidFill>
                <a:schemeClr val="dk2"/>
              </a:solidFill>
              <a:prstDash val="solid"/>
              <a:round/>
              <a:headEnd len="med" w="med" type="none"/>
              <a:tailEnd len="med" w="med" type="triangle"/>
            </a:ln>
          </p:spPr>
        </p:cxnSp>
        <p:sp>
          <p:nvSpPr>
            <p:cNvPr id="466" name="Google Shape;466;p37"/>
            <p:cNvSpPr txBox="1"/>
            <p:nvPr/>
          </p:nvSpPr>
          <p:spPr>
            <a:xfrm>
              <a:off x="3582382" y="2366650"/>
              <a:ext cx="156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2</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2</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+b</a:t>
              </a:r>
              <a:r>
                <a:rPr baseline="-25000" lang="en">
                  <a:solidFill>
                    <a:schemeClr val="dk1"/>
                  </a:solidFill>
                  <a:latin typeface="Helvetica Neue"/>
                  <a:ea typeface="Helvetica Neue"/>
                  <a:cs typeface="Helvetica Neue"/>
                  <a:sym typeface="Helvetica Neue"/>
                </a:rPr>
                <a:t>2</a:t>
              </a:r>
              <a:endParaRPr baseline="-25000">
                <a:latin typeface="Helvetica Neue"/>
                <a:ea typeface="Helvetica Neue"/>
                <a:cs typeface="Helvetica Neue"/>
                <a:sym typeface="Helvetica Neue"/>
              </a:endParaRPr>
            </a:p>
          </p:txBody>
        </p:sp>
        <p:sp>
          <p:nvSpPr>
            <p:cNvPr id="467" name="Google Shape;467;p37"/>
            <p:cNvSpPr txBox="1"/>
            <p:nvPr/>
          </p:nvSpPr>
          <p:spPr>
            <a:xfrm>
              <a:off x="2043570" y="4171782"/>
              <a:ext cx="7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b</a:t>
              </a:r>
              <a:r>
                <a:rPr baseline="-25000" lang="en">
                  <a:latin typeface="Helvetica Neue"/>
                  <a:ea typeface="Helvetica Neue"/>
                  <a:cs typeface="Helvetica Neue"/>
                  <a:sym typeface="Helvetica Neue"/>
                </a:rPr>
                <a:t>2</a:t>
              </a:r>
              <a:endParaRPr baseline="-25000">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500"/>
              <a:t>Forward Pass</a:t>
            </a:r>
            <a:endParaRPr sz="2500"/>
          </a:p>
        </p:txBody>
      </p:sp>
      <p:sp>
        <p:nvSpPr>
          <p:cNvPr id="473" name="Google Shape;473;p38"/>
          <p:cNvSpPr/>
          <p:nvPr/>
        </p:nvSpPr>
        <p:spPr>
          <a:xfrm>
            <a:off x="268800" y="1519100"/>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latin typeface="Helvetica Neue"/>
              <a:ea typeface="Helvetica Neue"/>
              <a:cs typeface="Helvetica Neue"/>
              <a:sym typeface="Helvetica Neue"/>
            </a:endParaRPr>
          </a:p>
        </p:txBody>
      </p:sp>
      <p:sp>
        <p:nvSpPr>
          <p:cNvPr id="474" name="Google Shape;474;p38"/>
          <p:cNvSpPr/>
          <p:nvPr/>
        </p:nvSpPr>
        <p:spPr>
          <a:xfrm>
            <a:off x="268800" y="2725200"/>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8"/>
          <p:cNvSpPr/>
          <p:nvPr/>
        </p:nvSpPr>
        <p:spPr>
          <a:xfrm>
            <a:off x="2221250" y="1519100"/>
            <a:ext cx="445800" cy="4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8"/>
          <p:cNvSpPr/>
          <p:nvPr/>
        </p:nvSpPr>
        <p:spPr>
          <a:xfrm>
            <a:off x="2221250" y="2725200"/>
            <a:ext cx="445800" cy="4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8"/>
          <p:cNvSpPr/>
          <p:nvPr/>
        </p:nvSpPr>
        <p:spPr>
          <a:xfrm>
            <a:off x="2208725" y="3689600"/>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8"/>
          <p:cNvSpPr/>
          <p:nvPr/>
        </p:nvSpPr>
        <p:spPr>
          <a:xfrm>
            <a:off x="2208725" y="4514700"/>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a:off x="4148650" y="15220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8"/>
          <p:cNvSpPr/>
          <p:nvPr/>
        </p:nvSpPr>
        <p:spPr>
          <a:xfrm>
            <a:off x="4148650" y="27281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 name="Google Shape;481;p38"/>
          <p:cNvCxnSpPr>
            <a:stCxn id="473" idx="6"/>
            <a:endCxn id="476" idx="2"/>
          </p:cNvCxnSpPr>
          <p:nvPr/>
        </p:nvCxnSpPr>
        <p:spPr>
          <a:xfrm>
            <a:off x="714600" y="1742000"/>
            <a:ext cx="1506600" cy="1206000"/>
          </a:xfrm>
          <a:prstGeom prst="straightConnector1">
            <a:avLst/>
          </a:prstGeom>
          <a:noFill/>
          <a:ln cap="flat" cmpd="sng" w="9525">
            <a:solidFill>
              <a:schemeClr val="dk2"/>
            </a:solidFill>
            <a:prstDash val="solid"/>
            <a:round/>
            <a:headEnd len="med" w="med" type="none"/>
            <a:tailEnd len="med" w="med" type="triangle"/>
          </a:ln>
        </p:spPr>
      </p:cxnSp>
      <p:cxnSp>
        <p:nvCxnSpPr>
          <p:cNvPr id="482" name="Google Shape;482;p38"/>
          <p:cNvCxnSpPr>
            <a:stCxn id="474" idx="6"/>
            <a:endCxn id="476" idx="2"/>
          </p:cNvCxnSpPr>
          <p:nvPr/>
        </p:nvCxnSpPr>
        <p:spPr>
          <a:xfrm>
            <a:off x="714600" y="2948100"/>
            <a:ext cx="1506600" cy="0"/>
          </a:xfrm>
          <a:prstGeom prst="straightConnector1">
            <a:avLst/>
          </a:prstGeom>
          <a:noFill/>
          <a:ln cap="flat" cmpd="sng" w="9525">
            <a:solidFill>
              <a:schemeClr val="dk2"/>
            </a:solidFill>
            <a:prstDash val="solid"/>
            <a:round/>
            <a:headEnd len="med" w="med" type="none"/>
            <a:tailEnd len="med" w="med" type="triangle"/>
          </a:ln>
        </p:spPr>
      </p:cxnSp>
      <p:cxnSp>
        <p:nvCxnSpPr>
          <p:cNvPr id="483" name="Google Shape;483;p38"/>
          <p:cNvCxnSpPr>
            <a:stCxn id="473" idx="6"/>
            <a:endCxn id="475" idx="2"/>
          </p:cNvCxnSpPr>
          <p:nvPr/>
        </p:nvCxnSpPr>
        <p:spPr>
          <a:xfrm>
            <a:off x="714600" y="1742000"/>
            <a:ext cx="1506600" cy="0"/>
          </a:xfrm>
          <a:prstGeom prst="straightConnector1">
            <a:avLst/>
          </a:prstGeom>
          <a:noFill/>
          <a:ln cap="flat" cmpd="sng" w="9525">
            <a:solidFill>
              <a:schemeClr val="dk2"/>
            </a:solidFill>
            <a:prstDash val="solid"/>
            <a:round/>
            <a:headEnd len="med" w="med" type="none"/>
            <a:tailEnd len="med" w="med" type="triangle"/>
          </a:ln>
        </p:spPr>
      </p:cxnSp>
      <p:cxnSp>
        <p:nvCxnSpPr>
          <p:cNvPr id="484" name="Google Shape;484;p38"/>
          <p:cNvCxnSpPr>
            <a:stCxn id="474" idx="6"/>
            <a:endCxn id="475" idx="2"/>
          </p:cNvCxnSpPr>
          <p:nvPr/>
        </p:nvCxnSpPr>
        <p:spPr>
          <a:xfrm flipH="1" rot="10800000">
            <a:off x="714600" y="1742100"/>
            <a:ext cx="1506600" cy="1206000"/>
          </a:xfrm>
          <a:prstGeom prst="straightConnector1">
            <a:avLst/>
          </a:prstGeom>
          <a:noFill/>
          <a:ln cap="flat" cmpd="sng" w="9525">
            <a:solidFill>
              <a:schemeClr val="dk2"/>
            </a:solidFill>
            <a:prstDash val="solid"/>
            <a:round/>
            <a:headEnd len="med" w="med" type="none"/>
            <a:tailEnd len="med" w="med" type="triangle"/>
          </a:ln>
        </p:spPr>
      </p:cxnSp>
      <p:sp>
        <p:nvSpPr>
          <p:cNvPr id="485" name="Google Shape;485;p38"/>
          <p:cNvSpPr txBox="1"/>
          <p:nvPr/>
        </p:nvSpPr>
        <p:spPr>
          <a:xfrm>
            <a:off x="1818766" y="1144525"/>
            <a:ext cx="124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1,1</a:t>
            </a: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1</a:t>
            </a: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1,2</a:t>
            </a: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2</a:t>
            </a:r>
            <a:endParaRPr baseline="-25000">
              <a:latin typeface="Helvetica Neue"/>
              <a:ea typeface="Helvetica Neue"/>
              <a:cs typeface="Helvetica Neue"/>
              <a:sym typeface="Helvetica Neue"/>
            </a:endParaRPr>
          </a:p>
        </p:txBody>
      </p:sp>
      <p:sp>
        <p:nvSpPr>
          <p:cNvPr id="486" name="Google Shape;486;p38"/>
          <p:cNvSpPr txBox="1"/>
          <p:nvPr/>
        </p:nvSpPr>
        <p:spPr>
          <a:xfrm>
            <a:off x="2043570" y="3333582"/>
            <a:ext cx="7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b</a:t>
            </a:r>
            <a:r>
              <a:rPr baseline="-25000" lang="en">
                <a:latin typeface="Helvetica Neue"/>
                <a:ea typeface="Helvetica Neue"/>
                <a:cs typeface="Helvetica Neue"/>
                <a:sym typeface="Helvetica Neue"/>
              </a:rPr>
              <a:t>1</a:t>
            </a:r>
            <a:endParaRPr baseline="-25000">
              <a:latin typeface="Helvetica Neue"/>
              <a:ea typeface="Helvetica Neue"/>
              <a:cs typeface="Helvetica Neue"/>
              <a:sym typeface="Helvetica Neue"/>
            </a:endParaRPr>
          </a:p>
        </p:txBody>
      </p:sp>
      <p:sp>
        <p:nvSpPr>
          <p:cNvPr id="487" name="Google Shape;487;p38"/>
          <p:cNvSpPr txBox="1"/>
          <p:nvPr/>
        </p:nvSpPr>
        <p:spPr>
          <a:xfrm>
            <a:off x="3582382" y="1147450"/>
            <a:ext cx="156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1,1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1,2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+b</a:t>
            </a:r>
            <a:r>
              <a:rPr baseline="-25000" lang="en">
                <a:solidFill>
                  <a:schemeClr val="dk1"/>
                </a:solidFill>
                <a:latin typeface="Helvetica Neue"/>
                <a:ea typeface="Helvetica Neue"/>
                <a:cs typeface="Helvetica Neue"/>
                <a:sym typeface="Helvetica Neue"/>
              </a:rPr>
              <a:t>1</a:t>
            </a:r>
            <a:endParaRPr baseline="-25000">
              <a:latin typeface="Helvetica Neue"/>
              <a:ea typeface="Helvetica Neue"/>
              <a:cs typeface="Helvetica Neue"/>
              <a:sym typeface="Helvetica Neue"/>
            </a:endParaRPr>
          </a:p>
        </p:txBody>
      </p:sp>
      <p:cxnSp>
        <p:nvCxnSpPr>
          <p:cNvPr id="488" name="Google Shape;488;p38"/>
          <p:cNvCxnSpPr>
            <a:stCxn id="475" idx="6"/>
            <a:endCxn id="479" idx="2"/>
          </p:cNvCxnSpPr>
          <p:nvPr/>
        </p:nvCxnSpPr>
        <p:spPr>
          <a:xfrm>
            <a:off x="2667050" y="1742000"/>
            <a:ext cx="1481700" cy="3000"/>
          </a:xfrm>
          <a:prstGeom prst="straightConnector1">
            <a:avLst/>
          </a:prstGeom>
          <a:noFill/>
          <a:ln cap="flat" cmpd="sng" w="9525">
            <a:solidFill>
              <a:schemeClr val="dk2"/>
            </a:solidFill>
            <a:prstDash val="solid"/>
            <a:round/>
            <a:headEnd len="med" w="med" type="none"/>
            <a:tailEnd len="med" w="med" type="triangle"/>
          </a:ln>
        </p:spPr>
      </p:cxnSp>
      <p:cxnSp>
        <p:nvCxnSpPr>
          <p:cNvPr id="489" name="Google Shape;489;p38"/>
          <p:cNvCxnSpPr>
            <a:stCxn id="476" idx="6"/>
            <a:endCxn id="480" idx="2"/>
          </p:cNvCxnSpPr>
          <p:nvPr/>
        </p:nvCxnSpPr>
        <p:spPr>
          <a:xfrm>
            <a:off x="2667050" y="2948100"/>
            <a:ext cx="1481700" cy="3000"/>
          </a:xfrm>
          <a:prstGeom prst="straightConnector1">
            <a:avLst/>
          </a:prstGeom>
          <a:noFill/>
          <a:ln cap="flat" cmpd="sng" w="9525">
            <a:solidFill>
              <a:schemeClr val="dk2"/>
            </a:solidFill>
            <a:prstDash val="solid"/>
            <a:round/>
            <a:headEnd len="med" w="med" type="none"/>
            <a:tailEnd len="med" w="med" type="triangle"/>
          </a:ln>
        </p:spPr>
      </p:cxnSp>
      <p:cxnSp>
        <p:nvCxnSpPr>
          <p:cNvPr id="490" name="Google Shape;490;p38"/>
          <p:cNvCxnSpPr>
            <a:stCxn id="477" idx="6"/>
            <a:endCxn id="479" idx="2"/>
          </p:cNvCxnSpPr>
          <p:nvPr/>
        </p:nvCxnSpPr>
        <p:spPr>
          <a:xfrm flipH="1" rot="10800000">
            <a:off x="2654525" y="1745000"/>
            <a:ext cx="1494000" cy="2167500"/>
          </a:xfrm>
          <a:prstGeom prst="straightConnector1">
            <a:avLst/>
          </a:prstGeom>
          <a:noFill/>
          <a:ln cap="flat" cmpd="sng" w="9525">
            <a:solidFill>
              <a:schemeClr val="dk2"/>
            </a:solidFill>
            <a:prstDash val="solid"/>
            <a:round/>
            <a:headEnd len="med" w="med" type="none"/>
            <a:tailEnd len="med" w="med" type="triangle"/>
          </a:ln>
        </p:spPr>
      </p:cxnSp>
      <p:cxnSp>
        <p:nvCxnSpPr>
          <p:cNvPr id="491" name="Google Shape;491;p38"/>
          <p:cNvCxnSpPr>
            <a:stCxn id="478" idx="6"/>
            <a:endCxn id="480" idx="2"/>
          </p:cNvCxnSpPr>
          <p:nvPr/>
        </p:nvCxnSpPr>
        <p:spPr>
          <a:xfrm flipH="1" rot="10800000">
            <a:off x="2654525" y="2951100"/>
            <a:ext cx="1494000" cy="1786500"/>
          </a:xfrm>
          <a:prstGeom prst="straightConnector1">
            <a:avLst/>
          </a:prstGeom>
          <a:noFill/>
          <a:ln cap="flat" cmpd="sng" w="9525">
            <a:solidFill>
              <a:schemeClr val="dk2"/>
            </a:solidFill>
            <a:prstDash val="solid"/>
            <a:round/>
            <a:headEnd len="med" w="med" type="none"/>
            <a:tailEnd len="med" w="med" type="triangle"/>
          </a:ln>
        </p:spPr>
      </p:cxnSp>
      <p:sp>
        <p:nvSpPr>
          <p:cNvPr id="492" name="Google Shape;492;p38"/>
          <p:cNvSpPr/>
          <p:nvPr/>
        </p:nvSpPr>
        <p:spPr>
          <a:xfrm>
            <a:off x="6190575" y="1524950"/>
            <a:ext cx="445800" cy="4458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8"/>
          <p:cNvSpPr/>
          <p:nvPr/>
        </p:nvSpPr>
        <p:spPr>
          <a:xfrm>
            <a:off x="6190575" y="2731050"/>
            <a:ext cx="445800" cy="4458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 name="Google Shape;494;p38"/>
          <p:cNvCxnSpPr>
            <a:stCxn id="479" idx="6"/>
            <a:endCxn id="492" idx="2"/>
          </p:cNvCxnSpPr>
          <p:nvPr/>
        </p:nvCxnSpPr>
        <p:spPr>
          <a:xfrm>
            <a:off x="4594450" y="1744925"/>
            <a:ext cx="1596000" cy="3000"/>
          </a:xfrm>
          <a:prstGeom prst="straightConnector1">
            <a:avLst/>
          </a:prstGeom>
          <a:noFill/>
          <a:ln cap="flat" cmpd="sng" w="9525">
            <a:solidFill>
              <a:schemeClr val="dk2"/>
            </a:solidFill>
            <a:prstDash val="solid"/>
            <a:round/>
            <a:headEnd len="med" w="med" type="none"/>
            <a:tailEnd len="med" w="med" type="triangle"/>
          </a:ln>
        </p:spPr>
      </p:cxnSp>
      <p:cxnSp>
        <p:nvCxnSpPr>
          <p:cNvPr id="495" name="Google Shape;495;p38"/>
          <p:cNvCxnSpPr>
            <a:stCxn id="480" idx="6"/>
            <a:endCxn id="493" idx="2"/>
          </p:cNvCxnSpPr>
          <p:nvPr/>
        </p:nvCxnSpPr>
        <p:spPr>
          <a:xfrm>
            <a:off x="4594450" y="2951025"/>
            <a:ext cx="1596000" cy="3000"/>
          </a:xfrm>
          <a:prstGeom prst="straightConnector1">
            <a:avLst/>
          </a:prstGeom>
          <a:noFill/>
          <a:ln cap="flat" cmpd="sng" w="9525">
            <a:solidFill>
              <a:schemeClr val="dk2"/>
            </a:solidFill>
            <a:prstDash val="solid"/>
            <a:round/>
            <a:headEnd len="med" w="med" type="none"/>
            <a:tailEnd len="med" w="med" type="triangle"/>
          </a:ln>
        </p:spPr>
      </p:cxnSp>
      <p:cxnSp>
        <p:nvCxnSpPr>
          <p:cNvPr id="496" name="Google Shape;496;p38"/>
          <p:cNvCxnSpPr>
            <a:stCxn id="479" idx="6"/>
            <a:endCxn id="493" idx="2"/>
          </p:cNvCxnSpPr>
          <p:nvPr/>
        </p:nvCxnSpPr>
        <p:spPr>
          <a:xfrm>
            <a:off x="4594450" y="1744925"/>
            <a:ext cx="1596000" cy="1209000"/>
          </a:xfrm>
          <a:prstGeom prst="straightConnector1">
            <a:avLst/>
          </a:prstGeom>
          <a:noFill/>
          <a:ln cap="flat" cmpd="sng" w="9525">
            <a:solidFill>
              <a:schemeClr val="dk2"/>
            </a:solidFill>
            <a:prstDash val="solid"/>
            <a:round/>
            <a:headEnd len="med" w="med" type="none"/>
            <a:tailEnd len="med" w="med" type="triangle"/>
          </a:ln>
        </p:spPr>
      </p:cxnSp>
      <p:cxnSp>
        <p:nvCxnSpPr>
          <p:cNvPr id="497" name="Google Shape;497;p38"/>
          <p:cNvCxnSpPr>
            <a:stCxn id="480" idx="6"/>
            <a:endCxn id="492" idx="2"/>
          </p:cNvCxnSpPr>
          <p:nvPr/>
        </p:nvCxnSpPr>
        <p:spPr>
          <a:xfrm flipH="1" rot="10800000">
            <a:off x="4594450" y="1747725"/>
            <a:ext cx="1596000" cy="1203300"/>
          </a:xfrm>
          <a:prstGeom prst="straightConnector1">
            <a:avLst/>
          </a:prstGeom>
          <a:noFill/>
          <a:ln cap="flat" cmpd="sng" w="9525">
            <a:solidFill>
              <a:schemeClr val="dk2"/>
            </a:solidFill>
            <a:prstDash val="solid"/>
            <a:round/>
            <a:headEnd len="med" w="med" type="none"/>
            <a:tailEnd len="med" w="med" type="triangle"/>
          </a:ln>
        </p:spPr>
      </p:cxnSp>
      <p:sp>
        <p:nvSpPr>
          <p:cNvPr id="498" name="Google Shape;498;p38"/>
          <p:cNvSpPr txBox="1"/>
          <p:nvPr/>
        </p:nvSpPr>
        <p:spPr>
          <a:xfrm>
            <a:off x="5102225" y="932437"/>
            <a:ext cx="3822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exp(</a:t>
            </a: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1,1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1,2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+b</a:t>
            </a:r>
            <a:r>
              <a:rPr baseline="-25000" lang="en">
                <a:solidFill>
                  <a:schemeClr val="dk1"/>
                </a:solidFill>
                <a:latin typeface="Helvetica Neue"/>
                <a:ea typeface="Helvetica Neue"/>
                <a:cs typeface="Helvetica Neue"/>
                <a:sym typeface="Helvetica Neue"/>
              </a:rPr>
              <a:t>1</a:t>
            </a:r>
            <a:r>
              <a:rPr lang="en">
                <a:latin typeface="Helvetica Neue"/>
                <a:ea typeface="Helvetica Neue"/>
                <a:cs typeface="Helvetica Neue"/>
                <a:sym typeface="Helvetica Neue"/>
              </a:rPr>
              <a:t>) /</a:t>
            </a:r>
            <a:br>
              <a:rPr lang="en">
                <a:latin typeface="Helvetica Neue"/>
                <a:ea typeface="Helvetica Neue"/>
                <a:cs typeface="Helvetica Neue"/>
                <a:sym typeface="Helvetica Neue"/>
              </a:rPr>
            </a:br>
            <a:r>
              <a:rPr lang="en">
                <a:latin typeface="Helvetica Neue"/>
                <a:ea typeface="Helvetica Neue"/>
                <a:cs typeface="Helvetica Neue"/>
                <a:sym typeface="Helvetica Neue"/>
              </a:rPr>
              <a:t>(</a:t>
            </a:r>
            <a:r>
              <a:rPr lang="en">
                <a:solidFill>
                  <a:schemeClr val="dk1"/>
                </a:solidFill>
                <a:latin typeface="Helvetica Neue"/>
                <a:ea typeface="Helvetica Neue"/>
                <a:cs typeface="Helvetica Neue"/>
                <a:sym typeface="Helvetica Neue"/>
              </a:rPr>
              <a:t>exp(W</a:t>
            </a:r>
            <a:r>
              <a:rPr baseline="-25000" lang="en">
                <a:solidFill>
                  <a:schemeClr val="dk1"/>
                </a:solidFill>
                <a:latin typeface="Helvetica Neue"/>
                <a:ea typeface="Helvetica Neue"/>
                <a:cs typeface="Helvetica Neue"/>
                <a:sym typeface="Helvetica Neue"/>
              </a:rPr>
              <a:t>1,1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1,2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+b</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)+exp(W</a:t>
            </a:r>
            <a:r>
              <a:rPr baseline="-25000" lang="en">
                <a:solidFill>
                  <a:schemeClr val="dk1"/>
                </a:solidFill>
                <a:latin typeface="Helvetica Neue"/>
                <a:ea typeface="Helvetica Neue"/>
                <a:cs typeface="Helvetica Neue"/>
                <a:sym typeface="Helvetica Neue"/>
              </a:rPr>
              <a:t>2,1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2,2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+b</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endParaRPr>
              <a:latin typeface="Helvetica Neue"/>
              <a:ea typeface="Helvetica Neue"/>
              <a:cs typeface="Helvetica Neue"/>
              <a:sym typeface="Helvetica Neue"/>
            </a:endParaRPr>
          </a:p>
        </p:txBody>
      </p:sp>
      <p:sp>
        <p:nvSpPr>
          <p:cNvPr id="499" name="Google Shape;499;p38"/>
          <p:cNvSpPr txBox="1"/>
          <p:nvPr/>
        </p:nvSpPr>
        <p:spPr>
          <a:xfrm>
            <a:off x="-111002" y="1144525"/>
            <a:ext cx="124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1</a:t>
            </a:r>
            <a:endParaRPr baseline="-25000">
              <a:latin typeface="Helvetica Neue"/>
              <a:ea typeface="Helvetica Neue"/>
              <a:cs typeface="Helvetica Neue"/>
              <a:sym typeface="Helvetica Neue"/>
            </a:endParaRPr>
          </a:p>
        </p:txBody>
      </p:sp>
      <p:sp>
        <p:nvSpPr>
          <p:cNvPr id="500" name="Google Shape;500;p38"/>
          <p:cNvSpPr txBox="1"/>
          <p:nvPr/>
        </p:nvSpPr>
        <p:spPr>
          <a:xfrm>
            <a:off x="-111002" y="2363725"/>
            <a:ext cx="124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2</a:t>
            </a:r>
            <a:endParaRPr baseline="-25000">
              <a:latin typeface="Helvetica Neue"/>
              <a:ea typeface="Helvetica Neue"/>
              <a:cs typeface="Helvetica Neue"/>
              <a:sym typeface="Helvetica Neue"/>
            </a:endParaRPr>
          </a:p>
        </p:txBody>
      </p:sp>
      <p:sp>
        <p:nvSpPr>
          <p:cNvPr id="501" name="Google Shape;501;p38"/>
          <p:cNvSpPr txBox="1"/>
          <p:nvPr/>
        </p:nvSpPr>
        <p:spPr>
          <a:xfrm>
            <a:off x="1818766" y="2363725"/>
            <a:ext cx="124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2,1</a:t>
            </a: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1</a:t>
            </a: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2,2</a:t>
            </a: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2</a:t>
            </a:r>
            <a:endParaRPr baseline="-25000">
              <a:latin typeface="Helvetica Neue"/>
              <a:ea typeface="Helvetica Neue"/>
              <a:cs typeface="Helvetica Neue"/>
              <a:sym typeface="Helvetica Neue"/>
            </a:endParaRPr>
          </a:p>
        </p:txBody>
      </p:sp>
      <p:sp>
        <p:nvSpPr>
          <p:cNvPr id="502" name="Google Shape;502;p38"/>
          <p:cNvSpPr txBox="1"/>
          <p:nvPr/>
        </p:nvSpPr>
        <p:spPr>
          <a:xfrm>
            <a:off x="3582382" y="2366650"/>
            <a:ext cx="156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2,1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2,2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+b</a:t>
            </a:r>
            <a:r>
              <a:rPr baseline="-25000" lang="en">
                <a:solidFill>
                  <a:schemeClr val="dk1"/>
                </a:solidFill>
                <a:latin typeface="Helvetica Neue"/>
                <a:ea typeface="Helvetica Neue"/>
                <a:cs typeface="Helvetica Neue"/>
                <a:sym typeface="Helvetica Neue"/>
              </a:rPr>
              <a:t>2</a:t>
            </a:r>
            <a:endParaRPr baseline="-25000">
              <a:latin typeface="Helvetica Neue"/>
              <a:ea typeface="Helvetica Neue"/>
              <a:cs typeface="Helvetica Neue"/>
              <a:sym typeface="Helvetica Neue"/>
            </a:endParaRPr>
          </a:p>
        </p:txBody>
      </p:sp>
      <p:sp>
        <p:nvSpPr>
          <p:cNvPr id="503" name="Google Shape;503;p38"/>
          <p:cNvSpPr txBox="1"/>
          <p:nvPr/>
        </p:nvSpPr>
        <p:spPr>
          <a:xfrm>
            <a:off x="5102225" y="2151637"/>
            <a:ext cx="3822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exp(</a:t>
            </a: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2,1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2,2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+b</a:t>
            </a:r>
            <a:r>
              <a:rPr baseline="-25000" lang="en">
                <a:solidFill>
                  <a:schemeClr val="dk1"/>
                </a:solidFill>
                <a:latin typeface="Helvetica Neue"/>
                <a:ea typeface="Helvetica Neue"/>
                <a:cs typeface="Helvetica Neue"/>
                <a:sym typeface="Helvetica Neue"/>
              </a:rPr>
              <a:t>2</a:t>
            </a:r>
            <a:r>
              <a:rPr lang="en">
                <a:latin typeface="Helvetica Neue"/>
                <a:ea typeface="Helvetica Neue"/>
                <a:cs typeface="Helvetica Neue"/>
                <a:sym typeface="Helvetica Neue"/>
              </a:rPr>
              <a:t>) /</a:t>
            </a:r>
            <a:br>
              <a:rPr lang="en">
                <a:latin typeface="Helvetica Neue"/>
                <a:ea typeface="Helvetica Neue"/>
                <a:cs typeface="Helvetica Neue"/>
                <a:sym typeface="Helvetica Neue"/>
              </a:rPr>
            </a:br>
            <a:r>
              <a:rPr lang="en">
                <a:latin typeface="Helvetica Neue"/>
                <a:ea typeface="Helvetica Neue"/>
                <a:cs typeface="Helvetica Neue"/>
                <a:sym typeface="Helvetica Neue"/>
              </a:rPr>
              <a:t>(</a:t>
            </a:r>
            <a:r>
              <a:rPr lang="en">
                <a:solidFill>
                  <a:schemeClr val="dk1"/>
                </a:solidFill>
                <a:latin typeface="Helvetica Neue"/>
                <a:ea typeface="Helvetica Neue"/>
                <a:cs typeface="Helvetica Neue"/>
                <a:sym typeface="Helvetica Neue"/>
              </a:rPr>
              <a:t>exp(W</a:t>
            </a:r>
            <a:r>
              <a:rPr baseline="-25000" lang="en">
                <a:solidFill>
                  <a:schemeClr val="dk1"/>
                </a:solidFill>
                <a:latin typeface="Helvetica Neue"/>
                <a:ea typeface="Helvetica Neue"/>
                <a:cs typeface="Helvetica Neue"/>
                <a:sym typeface="Helvetica Neue"/>
              </a:rPr>
              <a:t>1,1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1,2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+b</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)+exp(W</a:t>
            </a:r>
            <a:r>
              <a:rPr baseline="-25000" lang="en">
                <a:solidFill>
                  <a:schemeClr val="dk1"/>
                </a:solidFill>
                <a:latin typeface="Helvetica Neue"/>
                <a:ea typeface="Helvetica Neue"/>
                <a:cs typeface="Helvetica Neue"/>
                <a:sym typeface="Helvetica Neue"/>
              </a:rPr>
              <a:t>2,1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+W</a:t>
            </a:r>
            <a:r>
              <a:rPr baseline="-25000" lang="en">
                <a:solidFill>
                  <a:schemeClr val="dk1"/>
                </a:solidFill>
                <a:latin typeface="Helvetica Neue"/>
                <a:ea typeface="Helvetica Neue"/>
                <a:cs typeface="Helvetica Neue"/>
                <a:sym typeface="Helvetica Neue"/>
              </a:rPr>
              <a:t>2,2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+b</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endParaRPr>
              <a:latin typeface="Helvetica Neue"/>
              <a:ea typeface="Helvetica Neue"/>
              <a:cs typeface="Helvetica Neue"/>
              <a:sym typeface="Helvetica Neue"/>
            </a:endParaRPr>
          </a:p>
        </p:txBody>
      </p:sp>
      <p:sp>
        <p:nvSpPr>
          <p:cNvPr id="504" name="Google Shape;504;p38"/>
          <p:cNvSpPr txBox="1"/>
          <p:nvPr/>
        </p:nvSpPr>
        <p:spPr>
          <a:xfrm>
            <a:off x="2043570" y="4171782"/>
            <a:ext cx="7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b</a:t>
            </a:r>
            <a:r>
              <a:rPr baseline="-25000" lang="en">
                <a:latin typeface="Helvetica Neue"/>
                <a:ea typeface="Helvetica Neue"/>
                <a:cs typeface="Helvetica Neue"/>
                <a:sym typeface="Helvetica Neue"/>
              </a:rPr>
              <a:t>2</a:t>
            </a:r>
            <a:endParaRPr baseline="-25000">
              <a:latin typeface="Helvetica Neue"/>
              <a:ea typeface="Helvetica Neue"/>
              <a:cs typeface="Helvetica Neue"/>
              <a:sym typeface="Helvetica Neue"/>
            </a:endParaRPr>
          </a:p>
        </p:txBody>
      </p:sp>
      <p:sp>
        <p:nvSpPr>
          <p:cNvPr id="505" name="Google Shape;505;p38"/>
          <p:cNvSpPr/>
          <p:nvPr/>
        </p:nvSpPr>
        <p:spPr>
          <a:xfrm>
            <a:off x="7539236" y="1970750"/>
            <a:ext cx="445800" cy="4458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latin typeface="Helvetica Neue"/>
              <a:ea typeface="Helvetica Neue"/>
              <a:cs typeface="Helvetica Neue"/>
              <a:sym typeface="Helvetica Neue"/>
            </a:endParaRPr>
          </a:p>
        </p:txBody>
      </p:sp>
      <p:cxnSp>
        <p:nvCxnSpPr>
          <p:cNvPr id="506" name="Google Shape;506;p38"/>
          <p:cNvCxnSpPr>
            <a:stCxn id="492" idx="6"/>
            <a:endCxn id="505" idx="2"/>
          </p:cNvCxnSpPr>
          <p:nvPr/>
        </p:nvCxnSpPr>
        <p:spPr>
          <a:xfrm>
            <a:off x="6636375" y="1747850"/>
            <a:ext cx="903000" cy="445800"/>
          </a:xfrm>
          <a:prstGeom prst="straightConnector1">
            <a:avLst/>
          </a:prstGeom>
          <a:noFill/>
          <a:ln cap="flat" cmpd="sng" w="9525">
            <a:solidFill>
              <a:schemeClr val="dk2"/>
            </a:solidFill>
            <a:prstDash val="solid"/>
            <a:round/>
            <a:headEnd len="med" w="med" type="none"/>
            <a:tailEnd len="med" w="med" type="triangle"/>
          </a:ln>
        </p:spPr>
      </p:cxnSp>
      <p:cxnSp>
        <p:nvCxnSpPr>
          <p:cNvPr id="507" name="Google Shape;507;p38"/>
          <p:cNvCxnSpPr>
            <a:stCxn id="493" idx="6"/>
            <a:endCxn id="505" idx="2"/>
          </p:cNvCxnSpPr>
          <p:nvPr/>
        </p:nvCxnSpPr>
        <p:spPr>
          <a:xfrm flipH="1" rot="10800000">
            <a:off x="6636375" y="2193750"/>
            <a:ext cx="903000" cy="760200"/>
          </a:xfrm>
          <a:prstGeom prst="straightConnector1">
            <a:avLst/>
          </a:prstGeom>
          <a:noFill/>
          <a:ln cap="flat" cmpd="sng" w="9525">
            <a:solidFill>
              <a:schemeClr val="dk2"/>
            </a:solidFill>
            <a:prstDash val="solid"/>
            <a:round/>
            <a:headEnd len="med" w="med" type="none"/>
            <a:tailEnd len="med" w="med" type="triangle"/>
          </a:ln>
        </p:spPr>
      </p:cxnSp>
      <p:sp>
        <p:nvSpPr>
          <p:cNvPr id="508" name="Google Shape;508;p38"/>
          <p:cNvSpPr/>
          <p:nvPr/>
        </p:nvSpPr>
        <p:spPr>
          <a:xfrm>
            <a:off x="6580050" y="2801650"/>
            <a:ext cx="2427300" cy="1251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Helvetica Neue"/>
                <a:ea typeface="Helvetica Neue"/>
                <a:cs typeface="Helvetica Neue"/>
                <a:sym typeface="Helvetica Neue"/>
              </a:rPr>
              <a:t>Loss function; high when our outputs are far from desired vector, low when they’re close to desired vector.</a:t>
            </a:r>
            <a:endParaRPr sz="1300">
              <a:latin typeface="Helvetica Neue"/>
              <a:ea typeface="Helvetica Neue"/>
              <a:cs typeface="Helvetica Neue"/>
              <a:sym typeface="Helvetica Neue"/>
            </a:endParaRPr>
          </a:p>
        </p:txBody>
      </p:sp>
      <p:sp>
        <p:nvSpPr>
          <p:cNvPr id="509" name="Google Shape;509;p38"/>
          <p:cNvSpPr/>
          <p:nvPr/>
        </p:nvSpPr>
        <p:spPr>
          <a:xfrm rot="-366948">
            <a:off x="4790035" y="614077"/>
            <a:ext cx="4195679" cy="1466950"/>
          </a:xfrm>
          <a:prstGeom prst="rect">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In this function, if loss is high, what can we change to make it lower?</a:t>
            </a:r>
            <a:endParaRPr i="1" sz="24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500"/>
              <a:t>NNs are Parameterized, Compositional Functions</a:t>
            </a:r>
            <a:endParaRPr sz="2500"/>
          </a:p>
        </p:txBody>
      </p:sp>
      <p:sp>
        <p:nvSpPr>
          <p:cNvPr id="515" name="Google Shape;515;p39"/>
          <p:cNvSpPr/>
          <p:nvPr/>
        </p:nvSpPr>
        <p:spPr>
          <a:xfrm>
            <a:off x="268800" y="1519100"/>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latin typeface="Helvetica Neue"/>
              <a:ea typeface="Helvetica Neue"/>
              <a:cs typeface="Helvetica Neue"/>
              <a:sym typeface="Helvetica Neue"/>
            </a:endParaRPr>
          </a:p>
        </p:txBody>
      </p:sp>
      <p:sp>
        <p:nvSpPr>
          <p:cNvPr id="516" name="Google Shape;516;p39"/>
          <p:cNvSpPr/>
          <p:nvPr/>
        </p:nvSpPr>
        <p:spPr>
          <a:xfrm>
            <a:off x="268800" y="2725200"/>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9"/>
          <p:cNvSpPr/>
          <p:nvPr/>
        </p:nvSpPr>
        <p:spPr>
          <a:xfrm>
            <a:off x="2221250" y="1519100"/>
            <a:ext cx="445800" cy="4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9"/>
          <p:cNvSpPr/>
          <p:nvPr/>
        </p:nvSpPr>
        <p:spPr>
          <a:xfrm>
            <a:off x="2221250" y="2725200"/>
            <a:ext cx="445800" cy="4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9"/>
          <p:cNvSpPr/>
          <p:nvPr/>
        </p:nvSpPr>
        <p:spPr>
          <a:xfrm>
            <a:off x="2208725" y="3689600"/>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9"/>
          <p:cNvSpPr/>
          <p:nvPr/>
        </p:nvSpPr>
        <p:spPr>
          <a:xfrm>
            <a:off x="2208725" y="4514700"/>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a:off x="4148650" y="15220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9"/>
          <p:cNvSpPr/>
          <p:nvPr/>
        </p:nvSpPr>
        <p:spPr>
          <a:xfrm>
            <a:off x="4148650" y="27281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 name="Google Shape;523;p39"/>
          <p:cNvCxnSpPr>
            <a:stCxn id="515" idx="6"/>
            <a:endCxn id="518" idx="2"/>
          </p:cNvCxnSpPr>
          <p:nvPr/>
        </p:nvCxnSpPr>
        <p:spPr>
          <a:xfrm>
            <a:off x="714600" y="1742000"/>
            <a:ext cx="1506600" cy="1206000"/>
          </a:xfrm>
          <a:prstGeom prst="straightConnector1">
            <a:avLst/>
          </a:prstGeom>
          <a:noFill/>
          <a:ln cap="flat" cmpd="sng" w="9525">
            <a:solidFill>
              <a:schemeClr val="dk2"/>
            </a:solidFill>
            <a:prstDash val="solid"/>
            <a:round/>
            <a:headEnd len="med" w="med" type="none"/>
            <a:tailEnd len="med" w="med" type="triangle"/>
          </a:ln>
        </p:spPr>
      </p:cxnSp>
      <p:cxnSp>
        <p:nvCxnSpPr>
          <p:cNvPr id="524" name="Google Shape;524;p39"/>
          <p:cNvCxnSpPr>
            <a:stCxn id="516" idx="6"/>
            <a:endCxn id="518" idx="2"/>
          </p:cNvCxnSpPr>
          <p:nvPr/>
        </p:nvCxnSpPr>
        <p:spPr>
          <a:xfrm>
            <a:off x="714600" y="2948100"/>
            <a:ext cx="1506600" cy="0"/>
          </a:xfrm>
          <a:prstGeom prst="straightConnector1">
            <a:avLst/>
          </a:prstGeom>
          <a:noFill/>
          <a:ln cap="flat" cmpd="sng" w="9525">
            <a:solidFill>
              <a:schemeClr val="dk2"/>
            </a:solidFill>
            <a:prstDash val="solid"/>
            <a:round/>
            <a:headEnd len="med" w="med" type="none"/>
            <a:tailEnd len="med" w="med" type="triangle"/>
          </a:ln>
        </p:spPr>
      </p:cxnSp>
      <p:cxnSp>
        <p:nvCxnSpPr>
          <p:cNvPr id="525" name="Google Shape;525;p39"/>
          <p:cNvCxnSpPr>
            <a:stCxn id="515" idx="6"/>
            <a:endCxn id="517" idx="2"/>
          </p:cNvCxnSpPr>
          <p:nvPr/>
        </p:nvCxnSpPr>
        <p:spPr>
          <a:xfrm>
            <a:off x="714600" y="1742000"/>
            <a:ext cx="1506600" cy="0"/>
          </a:xfrm>
          <a:prstGeom prst="straightConnector1">
            <a:avLst/>
          </a:prstGeom>
          <a:noFill/>
          <a:ln cap="flat" cmpd="sng" w="9525">
            <a:solidFill>
              <a:schemeClr val="dk2"/>
            </a:solidFill>
            <a:prstDash val="solid"/>
            <a:round/>
            <a:headEnd len="med" w="med" type="none"/>
            <a:tailEnd len="med" w="med" type="triangle"/>
          </a:ln>
        </p:spPr>
      </p:cxnSp>
      <p:cxnSp>
        <p:nvCxnSpPr>
          <p:cNvPr id="526" name="Google Shape;526;p39"/>
          <p:cNvCxnSpPr>
            <a:stCxn id="516" idx="6"/>
            <a:endCxn id="517" idx="2"/>
          </p:cNvCxnSpPr>
          <p:nvPr/>
        </p:nvCxnSpPr>
        <p:spPr>
          <a:xfrm flipH="1" rot="10800000">
            <a:off x="714600" y="1742100"/>
            <a:ext cx="1506600" cy="1206000"/>
          </a:xfrm>
          <a:prstGeom prst="straightConnector1">
            <a:avLst/>
          </a:prstGeom>
          <a:noFill/>
          <a:ln cap="flat" cmpd="sng" w="9525">
            <a:solidFill>
              <a:schemeClr val="dk2"/>
            </a:solidFill>
            <a:prstDash val="solid"/>
            <a:round/>
            <a:headEnd len="med" w="med" type="none"/>
            <a:tailEnd len="med" w="med" type="triangle"/>
          </a:ln>
        </p:spPr>
      </p:cxnSp>
      <p:sp>
        <p:nvSpPr>
          <p:cNvPr id="527" name="Google Shape;527;p39"/>
          <p:cNvSpPr txBox="1"/>
          <p:nvPr/>
        </p:nvSpPr>
        <p:spPr>
          <a:xfrm>
            <a:off x="1818766" y="1144525"/>
            <a:ext cx="124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1,1</a:t>
            </a: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1</a:t>
            </a:r>
            <a:r>
              <a:rPr lang="en">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1,2</a:t>
            </a: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2</a:t>
            </a:r>
            <a:endParaRPr baseline="-25000">
              <a:latin typeface="Helvetica Neue"/>
              <a:ea typeface="Helvetica Neue"/>
              <a:cs typeface="Helvetica Neue"/>
              <a:sym typeface="Helvetica Neue"/>
            </a:endParaRPr>
          </a:p>
        </p:txBody>
      </p:sp>
      <p:sp>
        <p:nvSpPr>
          <p:cNvPr id="528" name="Google Shape;528;p39"/>
          <p:cNvSpPr txBox="1"/>
          <p:nvPr/>
        </p:nvSpPr>
        <p:spPr>
          <a:xfrm>
            <a:off x="2043570" y="3333582"/>
            <a:ext cx="7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00FF"/>
                </a:solidFill>
                <a:latin typeface="Helvetica Neue"/>
                <a:ea typeface="Helvetica Neue"/>
                <a:cs typeface="Helvetica Neue"/>
                <a:sym typeface="Helvetica Neue"/>
              </a:rPr>
              <a:t>b</a:t>
            </a:r>
            <a:r>
              <a:rPr baseline="-25000" lang="en">
                <a:solidFill>
                  <a:srgbClr val="0000FF"/>
                </a:solidFill>
                <a:latin typeface="Helvetica Neue"/>
                <a:ea typeface="Helvetica Neue"/>
                <a:cs typeface="Helvetica Neue"/>
                <a:sym typeface="Helvetica Neue"/>
              </a:rPr>
              <a:t>1</a:t>
            </a:r>
            <a:endParaRPr baseline="-25000">
              <a:solidFill>
                <a:srgbClr val="0000FF"/>
              </a:solidFill>
              <a:latin typeface="Helvetica Neue"/>
              <a:ea typeface="Helvetica Neue"/>
              <a:cs typeface="Helvetica Neue"/>
              <a:sym typeface="Helvetica Neue"/>
            </a:endParaRPr>
          </a:p>
        </p:txBody>
      </p:sp>
      <p:sp>
        <p:nvSpPr>
          <p:cNvPr id="529" name="Google Shape;529;p39"/>
          <p:cNvSpPr txBox="1"/>
          <p:nvPr/>
        </p:nvSpPr>
        <p:spPr>
          <a:xfrm>
            <a:off x="3582382" y="1147450"/>
            <a:ext cx="156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1,1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1,2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b</a:t>
            </a:r>
            <a:r>
              <a:rPr baseline="-25000" lang="en">
                <a:solidFill>
                  <a:srgbClr val="0000FF"/>
                </a:solidFill>
                <a:latin typeface="Helvetica Neue"/>
                <a:ea typeface="Helvetica Neue"/>
                <a:cs typeface="Helvetica Neue"/>
                <a:sym typeface="Helvetica Neue"/>
              </a:rPr>
              <a:t>1</a:t>
            </a:r>
            <a:endParaRPr baseline="-25000">
              <a:solidFill>
                <a:srgbClr val="0000FF"/>
              </a:solidFill>
              <a:latin typeface="Helvetica Neue"/>
              <a:ea typeface="Helvetica Neue"/>
              <a:cs typeface="Helvetica Neue"/>
              <a:sym typeface="Helvetica Neue"/>
            </a:endParaRPr>
          </a:p>
        </p:txBody>
      </p:sp>
      <p:cxnSp>
        <p:nvCxnSpPr>
          <p:cNvPr id="530" name="Google Shape;530;p39"/>
          <p:cNvCxnSpPr>
            <a:stCxn id="517" idx="6"/>
            <a:endCxn id="521" idx="2"/>
          </p:cNvCxnSpPr>
          <p:nvPr/>
        </p:nvCxnSpPr>
        <p:spPr>
          <a:xfrm>
            <a:off x="2667050" y="1742000"/>
            <a:ext cx="1481700" cy="3000"/>
          </a:xfrm>
          <a:prstGeom prst="straightConnector1">
            <a:avLst/>
          </a:prstGeom>
          <a:noFill/>
          <a:ln cap="flat" cmpd="sng" w="9525">
            <a:solidFill>
              <a:schemeClr val="dk2"/>
            </a:solidFill>
            <a:prstDash val="solid"/>
            <a:round/>
            <a:headEnd len="med" w="med" type="none"/>
            <a:tailEnd len="med" w="med" type="triangle"/>
          </a:ln>
        </p:spPr>
      </p:cxnSp>
      <p:cxnSp>
        <p:nvCxnSpPr>
          <p:cNvPr id="531" name="Google Shape;531;p39"/>
          <p:cNvCxnSpPr>
            <a:stCxn id="518" idx="6"/>
            <a:endCxn id="522" idx="2"/>
          </p:cNvCxnSpPr>
          <p:nvPr/>
        </p:nvCxnSpPr>
        <p:spPr>
          <a:xfrm>
            <a:off x="2667050" y="2948100"/>
            <a:ext cx="1481700" cy="3000"/>
          </a:xfrm>
          <a:prstGeom prst="straightConnector1">
            <a:avLst/>
          </a:prstGeom>
          <a:noFill/>
          <a:ln cap="flat" cmpd="sng" w="9525">
            <a:solidFill>
              <a:schemeClr val="dk2"/>
            </a:solidFill>
            <a:prstDash val="solid"/>
            <a:round/>
            <a:headEnd len="med" w="med" type="none"/>
            <a:tailEnd len="med" w="med" type="triangle"/>
          </a:ln>
        </p:spPr>
      </p:cxnSp>
      <p:cxnSp>
        <p:nvCxnSpPr>
          <p:cNvPr id="532" name="Google Shape;532;p39"/>
          <p:cNvCxnSpPr>
            <a:stCxn id="519" idx="6"/>
            <a:endCxn id="521" idx="2"/>
          </p:cNvCxnSpPr>
          <p:nvPr/>
        </p:nvCxnSpPr>
        <p:spPr>
          <a:xfrm flipH="1" rot="10800000">
            <a:off x="2654525" y="1745000"/>
            <a:ext cx="1494000" cy="2167500"/>
          </a:xfrm>
          <a:prstGeom prst="straightConnector1">
            <a:avLst/>
          </a:prstGeom>
          <a:noFill/>
          <a:ln cap="flat" cmpd="sng" w="9525">
            <a:solidFill>
              <a:schemeClr val="dk2"/>
            </a:solidFill>
            <a:prstDash val="solid"/>
            <a:round/>
            <a:headEnd len="med" w="med" type="none"/>
            <a:tailEnd len="med" w="med" type="triangle"/>
          </a:ln>
        </p:spPr>
      </p:cxnSp>
      <p:cxnSp>
        <p:nvCxnSpPr>
          <p:cNvPr id="533" name="Google Shape;533;p39"/>
          <p:cNvCxnSpPr>
            <a:stCxn id="520" idx="6"/>
            <a:endCxn id="522" idx="2"/>
          </p:cNvCxnSpPr>
          <p:nvPr/>
        </p:nvCxnSpPr>
        <p:spPr>
          <a:xfrm flipH="1" rot="10800000">
            <a:off x="2654525" y="2951100"/>
            <a:ext cx="1494000" cy="1786500"/>
          </a:xfrm>
          <a:prstGeom prst="straightConnector1">
            <a:avLst/>
          </a:prstGeom>
          <a:noFill/>
          <a:ln cap="flat" cmpd="sng" w="9525">
            <a:solidFill>
              <a:schemeClr val="dk2"/>
            </a:solidFill>
            <a:prstDash val="solid"/>
            <a:round/>
            <a:headEnd len="med" w="med" type="none"/>
            <a:tailEnd len="med" w="med" type="triangle"/>
          </a:ln>
        </p:spPr>
      </p:cxnSp>
      <p:sp>
        <p:nvSpPr>
          <p:cNvPr id="534" name="Google Shape;534;p39"/>
          <p:cNvSpPr/>
          <p:nvPr/>
        </p:nvSpPr>
        <p:spPr>
          <a:xfrm>
            <a:off x="6190575" y="1524950"/>
            <a:ext cx="445800" cy="4458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9"/>
          <p:cNvSpPr/>
          <p:nvPr/>
        </p:nvSpPr>
        <p:spPr>
          <a:xfrm>
            <a:off x="6190575" y="2731050"/>
            <a:ext cx="445800" cy="4458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 name="Google Shape;536;p39"/>
          <p:cNvCxnSpPr>
            <a:stCxn id="521" idx="6"/>
            <a:endCxn id="534" idx="2"/>
          </p:cNvCxnSpPr>
          <p:nvPr/>
        </p:nvCxnSpPr>
        <p:spPr>
          <a:xfrm>
            <a:off x="4594450" y="1744925"/>
            <a:ext cx="1596000" cy="3000"/>
          </a:xfrm>
          <a:prstGeom prst="straightConnector1">
            <a:avLst/>
          </a:prstGeom>
          <a:noFill/>
          <a:ln cap="flat" cmpd="sng" w="9525">
            <a:solidFill>
              <a:schemeClr val="dk2"/>
            </a:solidFill>
            <a:prstDash val="solid"/>
            <a:round/>
            <a:headEnd len="med" w="med" type="none"/>
            <a:tailEnd len="med" w="med" type="triangle"/>
          </a:ln>
        </p:spPr>
      </p:cxnSp>
      <p:cxnSp>
        <p:nvCxnSpPr>
          <p:cNvPr id="537" name="Google Shape;537;p39"/>
          <p:cNvCxnSpPr>
            <a:stCxn id="522" idx="6"/>
            <a:endCxn id="535" idx="2"/>
          </p:cNvCxnSpPr>
          <p:nvPr/>
        </p:nvCxnSpPr>
        <p:spPr>
          <a:xfrm>
            <a:off x="4594450" y="2951025"/>
            <a:ext cx="1596000" cy="3000"/>
          </a:xfrm>
          <a:prstGeom prst="straightConnector1">
            <a:avLst/>
          </a:prstGeom>
          <a:noFill/>
          <a:ln cap="flat" cmpd="sng" w="9525">
            <a:solidFill>
              <a:schemeClr val="dk2"/>
            </a:solidFill>
            <a:prstDash val="solid"/>
            <a:round/>
            <a:headEnd len="med" w="med" type="none"/>
            <a:tailEnd len="med" w="med" type="triangle"/>
          </a:ln>
        </p:spPr>
      </p:cxnSp>
      <p:cxnSp>
        <p:nvCxnSpPr>
          <p:cNvPr id="538" name="Google Shape;538;p39"/>
          <p:cNvCxnSpPr>
            <a:stCxn id="521" idx="6"/>
            <a:endCxn id="535" idx="2"/>
          </p:cNvCxnSpPr>
          <p:nvPr/>
        </p:nvCxnSpPr>
        <p:spPr>
          <a:xfrm>
            <a:off x="4594450" y="1744925"/>
            <a:ext cx="1596000" cy="1209000"/>
          </a:xfrm>
          <a:prstGeom prst="straightConnector1">
            <a:avLst/>
          </a:prstGeom>
          <a:noFill/>
          <a:ln cap="flat" cmpd="sng" w="9525">
            <a:solidFill>
              <a:schemeClr val="dk2"/>
            </a:solidFill>
            <a:prstDash val="solid"/>
            <a:round/>
            <a:headEnd len="med" w="med" type="none"/>
            <a:tailEnd len="med" w="med" type="triangle"/>
          </a:ln>
        </p:spPr>
      </p:cxnSp>
      <p:cxnSp>
        <p:nvCxnSpPr>
          <p:cNvPr id="539" name="Google Shape;539;p39"/>
          <p:cNvCxnSpPr>
            <a:stCxn id="522" idx="6"/>
            <a:endCxn id="534" idx="2"/>
          </p:cNvCxnSpPr>
          <p:nvPr/>
        </p:nvCxnSpPr>
        <p:spPr>
          <a:xfrm flipH="1" rot="10800000">
            <a:off x="4594450" y="1747725"/>
            <a:ext cx="1596000" cy="1203300"/>
          </a:xfrm>
          <a:prstGeom prst="straightConnector1">
            <a:avLst/>
          </a:prstGeom>
          <a:noFill/>
          <a:ln cap="flat" cmpd="sng" w="9525">
            <a:solidFill>
              <a:schemeClr val="dk2"/>
            </a:solidFill>
            <a:prstDash val="solid"/>
            <a:round/>
            <a:headEnd len="med" w="med" type="none"/>
            <a:tailEnd len="med" w="med" type="triangle"/>
          </a:ln>
        </p:spPr>
      </p:cxnSp>
      <p:sp>
        <p:nvSpPr>
          <p:cNvPr id="540" name="Google Shape;540;p39"/>
          <p:cNvSpPr txBox="1"/>
          <p:nvPr/>
        </p:nvSpPr>
        <p:spPr>
          <a:xfrm>
            <a:off x="5102225" y="932437"/>
            <a:ext cx="3822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exp(</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1,1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1,2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b</a:t>
            </a:r>
            <a:r>
              <a:rPr baseline="-25000" lang="en">
                <a:solidFill>
                  <a:srgbClr val="0000FF"/>
                </a:solidFill>
                <a:latin typeface="Helvetica Neue"/>
                <a:ea typeface="Helvetica Neue"/>
                <a:cs typeface="Helvetica Neue"/>
                <a:sym typeface="Helvetica Neue"/>
              </a:rPr>
              <a:t>1</a:t>
            </a:r>
            <a:r>
              <a:rPr lang="en">
                <a:latin typeface="Helvetica Neue"/>
                <a:ea typeface="Helvetica Neue"/>
                <a:cs typeface="Helvetica Neue"/>
                <a:sym typeface="Helvetica Neue"/>
              </a:rPr>
              <a:t>) /</a:t>
            </a:r>
            <a:br>
              <a:rPr lang="en">
                <a:latin typeface="Helvetica Neue"/>
                <a:ea typeface="Helvetica Neue"/>
                <a:cs typeface="Helvetica Neue"/>
                <a:sym typeface="Helvetica Neue"/>
              </a:rPr>
            </a:br>
            <a:r>
              <a:rPr lang="en">
                <a:latin typeface="Helvetica Neue"/>
                <a:ea typeface="Helvetica Neue"/>
                <a:cs typeface="Helvetica Neue"/>
                <a:sym typeface="Helvetica Neue"/>
              </a:rPr>
              <a:t>(</a:t>
            </a:r>
            <a:r>
              <a:rPr lang="en">
                <a:solidFill>
                  <a:schemeClr val="dk1"/>
                </a:solidFill>
                <a:latin typeface="Helvetica Neue"/>
                <a:ea typeface="Helvetica Neue"/>
                <a:cs typeface="Helvetica Neue"/>
                <a:sym typeface="Helvetica Neue"/>
              </a:rPr>
              <a:t>exp(</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1,1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1,2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b</a:t>
            </a:r>
            <a:r>
              <a:rPr baseline="-25000" lang="en">
                <a:solidFill>
                  <a:srgbClr val="0000FF"/>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)+exp(</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2,1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2,2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b</a:t>
            </a:r>
            <a:r>
              <a:rPr baseline="-25000" lang="en">
                <a:solidFill>
                  <a:srgbClr val="0000FF"/>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endParaRPr>
              <a:latin typeface="Helvetica Neue"/>
              <a:ea typeface="Helvetica Neue"/>
              <a:cs typeface="Helvetica Neue"/>
              <a:sym typeface="Helvetica Neue"/>
            </a:endParaRPr>
          </a:p>
        </p:txBody>
      </p:sp>
      <p:sp>
        <p:nvSpPr>
          <p:cNvPr id="541" name="Google Shape;541;p39"/>
          <p:cNvSpPr txBox="1"/>
          <p:nvPr/>
        </p:nvSpPr>
        <p:spPr>
          <a:xfrm>
            <a:off x="-111002" y="1144525"/>
            <a:ext cx="124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1</a:t>
            </a:r>
            <a:endParaRPr baseline="-25000">
              <a:latin typeface="Helvetica Neue"/>
              <a:ea typeface="Helvetica Neue"/>
              <a:cs typeface="Helvetica Neue"/>
              <a:sym typeface="Helvetica Neue"/>
            </a:endParaRPr>
          </a:p>
        </p:txBody>
      </p:sp>
      <p:sp>
        <p:nvSpPr>
          <p:cNvPr id="542" name="Google Shape;542;p39"/>
          <p:cNvSpPr txBox="1"/>
          <p:nvPr/>
        </p:nvSpPr>
        <p:spPr>
          <a:xfrm>
            <a:off x="-111002" y="2363725"/>
            <a:ext cx="124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2</a:t>
            </a:r>
            <a:endParaRPr baseline="-25000">
              <a:latin typeface="Helvetica Neue"/>
              <a:ea typeface="Helvetica Neue"/>
              <a:cs typeface="Helvetica Neue"/>
              <a:sym typeface="Helvetica Neue"/>
            </a:endParaRPr>
          </a:p>
        </p:txBody>
      </p:sp>
      <p:sp>
        <p:nvSpPr>
          <p:cNvPr id="543" name="Google Shape;543;p39"/>
          <p:cNvSpPr txBox="1"/>
          <p:nvPr/>
        </p:nvSpPr>
        <p:spPr>
          <a:xfrm>
            <a:off x="1818766" y="2363725"/>
            <a:ext cx="124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2,1</a:t>
            </a: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1</a:t>
            </a:r>
            <a:r>
              <a:rPr lang="en">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2,2</a:t>
            </a: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2</a:t>
            </a:r>
            <a:endParaRPr baseline="-25000">
              <a:latin typeface="Helvetica Neue"/>
              <a:ea typeface="Helvetica Neue"/>
              <a:cs typeface="Helvetica Neue"/>
              <a:sym typeface="Helvetica Neue"/>
            </a:endParaRPr>
          </a:p>
        </p:txBody>
      </p:sp>
      <p:sp>
        <p:nvSpPr>
          <p:cNvPr id="544" name="Google Shape;544;p39"/>
          <p:cNvSpPr txBox="1"/>
          <p:nvPr/>
        </p:nvSpPr>
        <p:spPr>
          <a:xfrm>
            <a:off x="3582382" y="2366650"/>
            <a:ext cx="156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2,1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2,2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b</a:t>
            </a:r>
            <a:r>
              <a:rPr baseline="-25000" lang="en">
                <a:solidFill>
                  <a:srgbClr val="0000FF"/>
                </a:solidFill>
                <a:latin typeface="Helvetica Neue"/>
                <a:ea typeface="Helvetica Neue"/>
                <a:cs typeface="Helvetica Neue"/>
                <a:sym typeface="Helvetica Neue"/>
              </a:rPr>
              <a:t>2</a:t>
            </a:r>
            <a:endParaRPr baseline="-25000">
              <a:solidFill>
                <a:srgbClr val="0000FF"/>
              </a:solidFill>
              <a:latin typeface="Helvetica Neue"/>
              <a:ea typeface="Helvetica Neue"/>
              <a:cs typeface="Helvetica Neue"/>
              <a:sym typeface="Helvetica Neue"/>
            </a:endParaRPr>
          </a:p>
        </p:txBody>
      </p:sp>
      <p:sp>
        <p:nvSpPr>
          <p:cNvPr id="545" name="Google Shape;545;p39"/>
          <p:cNvSpPr txBox="1"/>
          <p:nvPr/>
        </p:nvSpPr>
        <p:spPr>
          <a:xfrm>
            <a:off x="2043570" y="4171782"/>
            <a:ext cx="7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00FF"/>
                </a:solidFill>
                <a:latin typeface="Helvetica Neue"/>
                <a:ea typeface="Helvetica Neue"/>
                <a:cs typeface="Helvetica Neue"/>
                <a:sym typeface="Helvetica Neue"/>
              </a:rPr>
              <a:t>b</a:t>
            </a:r>
            <a:r>
              <a:rPr baseline="-25000" lang="en">
                <a:solidFill>
                  <a:srgbClr val="0000FF"/>
                </a:solidFill>
                <a:latin typeface="Helvetica Neue"/>
                <a:ea typeface="Helvetica Neue"/>
                <a:cs typeface="Helvetica Neue"/>
                <a:sym typeface="Helvetica Neue"/>
              </a:rPr>
              <a:t>2</a:t>
            </a:r>
            <a:endParaRPr baseline="-25000">
              <a:solidFill>
                <a:srgbClr val="0000FF"/>
              </a:solidFill>
              <a:latin typeface="Helvetica Neue"/>
              <a:ea typeface="Helvetica Neue"/>
              <a:cs typeface="Helvetica Neue"/>
              <a:sym typeface="Helvetica Neue"/>
            </a:endParaRPr>
          </a:p>
        </p:txBody>
      </p:sp>
      <p:sp>
        <p:nvSpPr>
          <p:cNvPr id="546" name="Google Shape;546;p39"/>
          <p:cNvSpPr/>
          <p:nvPr/>
        </p:nvSpPr>
        <p:spPr>
          <a:xfrm>
            <a:off x="7539236" y="1970750"/>
            <a:ext cx="445800" cy="4458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latin typeface="Helvetica Neue"/>
              <a:ea typeface="Helvetica Neue"/>
              <a:cs typeface="Helvetica Neue"/>
              <a:sym typeface="Helvetica Neue"/>
            </a:endParaRPr>
          </a:p>
        </p:txBody>
      </p:sp>
      <p:sp>
        <p:nvSpPr>
          <p:cNvPr id="547" name="Google Shape;547;p39"/>
          <p:cNvSpPr txBox="1"/>
          <p:nvPr/>
        </p:nvSpPr>
        <p:spPr>
          <a:xfrm>
            <a:off x="5102225" y="2151637"/>
            <a:ext cx="3822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exp(</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2,1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2,2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b</a:t>
            </a:r>
            <a:r>
              <a:rPr baseline="-25000" lang="en">
                <a:solidFill>
                  <a:srgbClr val="0000FF"/>
                </a:solidFill>
                <a:latin typeface="Helvetica Neue"/>
                <a:ea typeface="Helvetica Neue"/>
                <a:cs typeface="Helvetica Neue"/>
                <a:sym typeface="Helvetica Neue"/>
              </a:rPr>
              <a:t>2</a:t>
            </a:r>
            <a:r>
              <a:rPr lang="en">
                <a:latin typeface="Helvetica Neue"/>
                <a:ea typeface="Helvetica Neue"/>
                <a:cs typeface="Helvetica Neue"/>
                <a:sym typeface="Helvetica Neue"/>
              </a:rPr>
              <a:t>) /</a:t>
            </a:r>
            <a:br>
              <a:rPr lang="en">
                <a:latin typeface="Helvetica Neue"/>
                <a:ea typeface="Helvetica Neue"/>
                <a:cs typeface="Helvetica Neue"/>
                <a:sym typeface="Helvetica Neue"/>
              </a:rPr>
            </a:br>
            <a:r>
              <a:rPr lang="en">
                <a:latin typeface="Helvetica Neue"/>
                <a:ea typeface="Helvetica Neue"/>
                <a:cs typeface="Helvetica Neue"/>
                <a:sym typeface="Helvetica Neue"/>
              </a:rPr>
              <a:t>(</a:t>
            </a:r>
            <a:r>
              <a:rPr lang="en">
                <a:solidFill>
                  <a:schemeClr val="dk1"/>
                </a:solidFill>
                <a:latin typeface="Helvetica Neue"/>
                <a:ea typeface="Helvetica Neue"/>
                <a:cs typeface="Helvetica Neue"/>
                <a:sym typeface="Helvetica Neue"/>
              </a:rPr>
              <a:t>exp(</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1,1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1,2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b</a:t>
            </a:r>
            <a:r>
              <a:rPr baseline="-25000" lang="en">
                <a:solidFill>
                  <a:srgbClr val="0000FF"/>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)+exp(</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2,1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2,2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b</a:t>
            </a:r>
            <a:r>
              <a:rPr baseline="-25000" lang="en">
                <a:solidFill>
                  <a:srgbClr val="0000FF"/>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endParaRPr>
              <a:latin typeface="Helvetica Neue"/>
              <a:ea typeface="Helvetica Neue"/>
              <a:cs typeface="Helvetica Neue"/>
              <a:sym typeface="Helvetica Neue"/>
            </a:endParaRPr>
          </a:p>
        </p:txBody>
      </p:sp>
      <p:cxnSp>
        <p:nvCxnSpPr>
          <p:cNvPr id="548" name="Google Shape;548;p39"/>
          <p:cNvCxnSpPr>
            <a:stCxn id="534" idx="6"/>
            <a:endCxn id="546" idx="2"/>
          </p:cNvCxnSpPr>
          <p:nvPr/>
        </p:nvCxnSpPr>
        <p:spPr>
          <a:xfrm>
            <a:off x="6636375" y="1747850"/>
            <a:ext cx="903000" cy="445800"/>
          </a:xfrm>
          <a:prstGeom prst="straightConnector1">
            <a:avLst/>
          </a:prstGeom>
          <a:noFill/>
          <a:ln cap="flat" cmpd="sng" w="9525">
            <a:solidFill>
              <a:schemeClr val="dk2"/>
            </a:solidFill>
            <a:prstDash val="solid"/>
            <a:round/>
            <a:headEnd len="med" w="med" type="none"/>
            <a:tailEnd len="med" w="med" type="triangle"/>
          </a:ln>
        </p:spPr>
      </p:cxnSp>
      <p:cxnSp>
        <p:nvCxnSpPr>
          <p:cNvPr id="549" name="Google Shape;549;p39"/>
          <p:cNvCxnSpPr>
            <a:stCxn id="535" idx="6"/>
            <a:endCxn id="546" idx="2"/>
          </p:cNvCxnSpPr>
          <p:nvPr/>
        </p:nvCxnSpPr>
        <p:spPr>
          <a:xfrm flipH="1" rot="10800000">
            <a:off x="6636375" y="2193750"/>
            <a:ext cx="903000" cy="760200"/>
          </a:xfrm>
          <a:prstGeom prst="straightConnector1">
            <a:avLst/>
          </a:prstGeom>
          <a:noFill/>
          <a:ln cap="flat" cmpd="sng" w="9525">
            <a:solidFill>
              <a:schemeClr val="dk2"/>
            </a:solidFill>
            <a:prstDash val="solid"/>
            <a:round/>
            <a:headEnd len="med" w="med" type="none"/>
            <a:tailEnd len="med" w="med" type="triangle"/>
          </a:ln>
        </p:spPr>
      </p:cxnSp>
      <p:sp>
        <p:nvSpPr>
          <p:cNvPr id="550" name="Google Shape;550;p39"/>
          <p:cNvSpPr/>
          <p:nvPr/>
        </p:nvSpPr>
        <p:spPr>
          <a:xfrm>
            <a:off x="6580050" y="2801650"/>
            <a:ext cx="2427300" cy="1251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Helvetica Neue"/>
                <a:ea typeface="Helvetica Neue"/>
                <a:cs typeface="Helvetica Neue"/>
                <a:sym typeface="Helvetica Neue"/>
              </a:rPr>
              <a:t>Loss function; high when our outputs are far from desired vector, low when they’re close to desired vector.</a:t>
            </a:r>
            <a:endParaRPr sz="1300">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500"/>
              <a:t>Backwards Pass</a:t>
            </a:r>
            <a:endParaRPr sz="2500"/>
          </a:p>
        </p:txBody>
      </p:sp>
      <p:sp>
        <p:nvSpPr>
          <p:cNvPr id="556" name="Google Shape;556;p40"/>
          <p:cNvSpPr/>
          <p:nvPr/>
        </p:nvSpPr>
        <p:spPr>
          <a:xfrm>
            <a:off x="268800" y="1519100"/>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latin typeface="Helvetica Neue"/>
              <a:ea typeface="Helvetica Neue"/>
              <a:cs typeface="Helvetica Neue"/>
              <a:sym typeface="Helvetica Neue"/>
            </a:endParaRPr>
          </a:p>
        </p:txBody>
      </p:sp>
      <p:sp>
        <p:nvSpPr>
          <p:cNvPr id="557" name="Google Shape;557;p40"/>
          <p:cNvSpPr/>
          <p:nvPr/>
        </p:nvSpPr>
        <p:spPr>
          <a:xfrm>
            <a:off x="268800" y="2725200"/>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0"/>
          <p:cNvSpPr/>
          <p:nvPr/>
        </p:nvSpPr>
        <p:spPr>
          <a:xfrm>
            <a:off x="2221250" y="1519100"/>
            <a:ext cx="445800" cy="4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0"/>
          <p:cNvSpPr/>
          <p:nvPr/>
        </p:nvSpPr>
        <p:spPr>
          <a:xfrm>
            <a:off x="2221250" y="2725200"/>
            <a:ext cx="445800" cy="4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0"/>
          <p:cNvSpPr/>
          <p:nvPr/>
        </p:nvSpPr>
        <p:spPr>
          <a:xfrm>
            <a:off x="2208725" y="3689600"/>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0"/>
          <p:cNvSpPr/>
          <p:nvPr/>
        </p:nvSpPr>
        <p:spPr>
          <a:xfrm>
            <a:off x="2208725" y="4514700"/>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0"/>
          <p:cNvSpPr/>
          <p:nvPr/>
        </p:nvSpPr>
        <p:spPr>
          <a:xfrm>
            <a:off x="4148650" y="15220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p:nvPr/>
        </p:nvSpPr>
        <p:spPr>
          <a:xfrm>
            <a:off x="4148650" y="27281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 name="Google Shape;564;p40"/>
          <p:cNvCxnSpPr>
            <a:stCxn id="556" idx="6"/>
            <a:endCxn id="559" idx="2"/>
          </p:cNvCxnSpPr>
          <p:nvPr/>
        </p:nvCxnSpPr>
        <p:spPr>
          <a:xfrm>
            <a:off x="714600" y="1742000"/>
            <a:ext cx="1506600" cy="1206000"/>
          </a:xfrm>
          <a:prstGeom prst="straightConnector1">
            <a:avLst/>
          </a:prstGeom>
          <a:noFill/>
          <a:ln cap="flat" cmpd="sng" w="9525">
            <a:solidFill>
              <a:schemeClr val="dk2"/>
            </a:solidFill>
            <a:prstDash val="solid"/>
            <a:round/>
            <a:headEnd len="med" w="med" type="none"/>
            <a:tailEnd len="med" w="med" type="triangle"/>
          </a:ln>
        </p:spPr>
      </p:cxnSp>
      <p:cxnSp>
        <p:nvCxnSpPr>
          <p:cNvPr id="565" name="Google Shape;565;p40"/>
          <p:cNvCxnSpPr>
            <a:stCxn id="557" idx="6"/>
            <a:endCxn id="559" idx="2"/>
          </p:cNvCxnSpPr>
          <p:nvPr/>
        </p:nvCxnSpPr>
        <p:spPr>
          <a:xfrm>
            <a:off x="714600" y="2948100"/>
            <a:ext cx="1506600" cy="0"/>
          </a:xfrm>
          <a:prstGeom prst="straightConnector1">
            <a:avLst/>
          </a:prstGeom>
          <a:noFill/>
          <a:ln cap="flat" cmpd="sng" w="9525">
            <a:solidFill>
              <a:schemeClr val="dk2"/>
            </a:solidFill>
            <a:prstDash val="solid"/>
            <a:round/>
            <a:headEnd len="med" w="med" type="none"/>
            <a:tailEnd len="med" w="med" type="triangle"/>
          </a:ln>
        </p:spPr>
      </p:cxnSp>
      <p:cxnSp>
        <p:nvCxnSpPr>
          <p:cNvPr id="566" name="Google Shape;566;p40"/>
          <p:cNvCxnSpPr>
            <a:stCxn id="556" idx="6"/>
            <a:endCxn id="558" idx="2"/>
          </p:cNvCxnSpPr>
          <p:nvPr/>
        </p:nvCxnSpPr>
        <p:spPr>
          <a:xfrm>
            <a:off x="714600" y="1742000"/>
            <a:ext cx="1506600" cy="0"/>
          </a:xfrm>
          <a:prstGeom prst="straightConnector1">
            <a:avLst/>
          </a:prstGeom>
          <a:noFill/>
          <a:ln cap="flat" cmpd="sng" w="9525">
            <a:solidFill>
              <a:schemeClr val="dk2"/>
            </a:solidFill>
            <a:prstDash val="solid"/>
            <a:round/>
            <a:headEnd len="med" w="med" type="none"/>
            <a:tailEnd len="med" w="med" type="triangle"/>
          </a:ln>
        </p:spPr>
      </p:cxnSp>
      <p:cxnSp>
        <p:nvCxnSpPr>
          <p:cNvPr id="567" name="Google Shape;567;p40"/>
          <p:cNvCxnSpPr>
            <a:stCxn id="557" idx="6"/>
            <a:endCxn id="558" idx="2"/>
          </p:cNvCxnSpPr>
          <p:nvPr/>
        </p:nvCxnSpPr>
        <p:spPr>
          <a:xfrm flipH="1" rot="10800000">
            <a:off x="714600" y="1742100"/>
            <a:ext cx="1506600" cy="1206000"/>
          </a:xfrm>
          <a:prstGeom prst="straightConnector1">
            <a:avLst/>
          </a:prstGeom>
          <a:noFill/>
          <a:ln cap="flat" cmpd="sng" w="9525">
            <a:solidFill>
              <a:schemeClr val="dk2"/>
            </a:solidFill>
            <a:prstDash val="solid"/>
            <a:round/>
            <a:headEnd len="med" w="med" type="none"/>
            <a:tailEnd len="med" w="med" type="triangle"/>
          </a:ln>
        </p:spPr>
      </p:cxnSp>
      <p:sp>
        <p:nvSpPr>
          <p:cNvPr id="568" name="Google Shape;568;p40"/>
          <p:cNvSpPr txBox="1"/>
          <p:nvPr/>
        </p:nvSpPr>
        <p:spPr>
          <a:xfrm>
            <a:off x="1818766" y="1144525"/>
            <a:ext cx="124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1,1</a:t>
            </a: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1</a:t>
            </a:r>
            <a:r>
              <a:rPr lang="en">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1,2</a:t>
            </a: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2</a:t>
            </a:r>
            <a:endParaRPr baseline="-25000">
              <a:latin typeface="Helvetica Neue"/>
              <a:ea typeface="Helvetica Neue"/>
              <a:cs typeface="Helvetica Neue"/>
              <a:sym typeface="Helvetica Neue"/>
            </a:endParaRPr>
          </a:p>
        </p:txBody>
      </p:sp>
      <p:sp>
        <p:nvSpPr>
          <p:cNvPr id="569" name="Google Shape;569;p40"/>
          <p:cNvSpPr txBox="1"/>
          <p:nvPr/>
        </p:nvSpPr>
        <p:spPr>
          <a:xfrm>
            <a:off x="2043570" y="3333582"/>
            <a:ext cx="7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00FF"/>
                </a:solidFill>
                <a:latin typeface="Helvetica Neue"/>
                <a:ea typeface="Helvetica Neue"/>
                <a:cs typeface="Helvetica Neue"/>
                <a:sym typeface="Helvetica Neue"/>
              </a:rPr>
              <a:t>b</a:t>
            </a:r>
            <a:r>
              <a:rPr baseline="-25000" lang="en">
                <a:solidFill>
                  <a:srgbClr val="0000FF"/>
                </a:solidFill>
                <a:latin typeface="Helvetica Neue"/>
                <a:ea typeface="Helvetica Neue"/>
                <a:cs typeface="Helvetica Neue"/>
                <a:sym typeface="Helvetica Neue"/>
              </a:rPr>
              <a:t>1</a:t>
            </a:r>
            <a:endParaRPr baseline="-25000">
              <a:solidFill>
                <a:srgbClr val="0000FF"/>
              </a:solidFill>
              <a:latin typeface="Helvetica Neue"/>
              <a:ea typeface="Helvetica Neue"/>
              <a:cs typeface="Helvetica Neue"/>
              <a:sym typeface="Helvetica Neue"/>
            </a:endParaRPr>
          </a:p>
        </p:txBody>
      </p:sp>
      <p:sp>
        <p:nvSpPr>
          <p:cNvPr id="570" name="Google Shape;570;p40"/>
          <p:cNvSpPr txBox="1"/>
          <p:nvPr/>
        </p:nvSpPr>
        <p:spPr>
          <a:xfrm>
            <a:off x="3582382" y="1147450"/>
            <a:ext cx="156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1,1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1,2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b</a:t>
            </a:r>
            <a:r>
              <a:rPr baseline="-25000" lang="en">
                <a:solidFill>
                  <a:srgbClr val="0000FF"/>
                </a:solidFill>
                <a:latin typeface="Helvetica Neue"/>
                <a:ea typeface="Helvetica Neue"/>
                <a:cs typeface="Helvetica Neue"/>
                <a:sym typeface="Helvetica Neue"/>
              </a:rPr>
              <a:t>1</a:t>
            </a:r>
            <a:endParaRPr baseline="-25000">
              <a:solidFill>
                <a:srgbClr val="0000FF"/>
              </a:solidFill>
              <a:latin typeface="Helvetica Neue"/>
              <a:ea typeface="Helvetica Neue"/>
              <a:cs typeface="Helvetica Neue"/>
              <a:sym typeface="Helvetica Neue"/>
            </a:endParaRPr>
          </a:p>
        </p:txBody>
      </p:sp>
      <p:cxnSp>
        <p:nvCxnSpPr>
          <p:cNvPr id="571" name="Google Shape;571;p40"/>
          <p:cNvCxnSpPr>
            <a:stCxn id="558" idx="6"/>
            <a:endCxn id="562" idx="2"/>
          </p:cNvCxnSpPr>
          <p:nvPr/>
        </p:nvCxnSpPr>
        <p:spPr>
          <a:xfrm>
            <a:off x="2667050" y="1742000"/>
            <a:ext cx="1481700" cy="3000"/>
          </a:xfrm>
          <a:prstGeom prst="straightConnector1">
            <a:avLst/>
          </a:prstGeom>
          <a:noFill/>
          <a:ln cap="flat" cmpd="sng" w="9525">
            <a:solidFill>
              <a:schemeClr val="dk2"/>
            </a:solidFill>
            <a:prstDash val="solid"/>
            <a:round/>
            <a:headEnd len="med" w="med" type="none"/>
            <a:tailEnd len="med" w="med" type="triangle"/>
          </a:ln>
        </p:spPr>
      </p:cxnSp>
      <p:cxnSp>
        <p:nvCxnSpPr>
          <p:cNvPr id="572" name="Google Shape;572;p40"/>
          <p:cNvCxnSpPr>
            <a:stCxn id="559" idx="6"/>
            <a:endCxn id="563" idx="2"/>
          </p:cNvCxnSpPr>
          <p:nvPr/>
        </p:nvCxnSpPr>
        <p:spPr>
          <a:xfrm>
            <a:off x="2667050" y="2948100"/>
            <a:ext cx="1481700" cy="3000"/>
          </a:xfrm>
          <a:prstGeom prst="straightConnector1">
            <a:avLst/>
          </a:prstGeom>
          <a:noFill/>
          <a:ln cap="flat" cmpd="sng" w="9525">
            <a:solidFill>
              <a:schemeClr val="dk2"/>
            </a:solidFill>
            <a:prstDash val="solid"/>
            <a:round/>
            <a:headEnd len="med" w="med" type="none"/>
            <a:tailEnd len="med" w="med" type="triangle"/>
          </a:ln>
        </p:spPr>
      </p:cxnSp>
      <p:cxnSp>
        <p:nvCxnSpPr>
          <p:cNvPr id="573" name="Google Shape;573;p40"/>
          <p:cNvCxnSpPr>
            <a:stCxn id="560" idx="6"/>
            <a:endCxn id="562" idx="2"/>
          </p:cNvCxnSpPr>
          <p:nvPr/>
        </p:nvCxnSpPr>
        <p:spPr>
          <a:xfrm flipH="1" rot="10800000">
            <a:off x="2654525" y="1745000"/>
            <a:ext cx="1494000" cy="2167500"/>
          </a:xfrm>
          <a:prstGeom prst="straightConnector1">
            <a:avLst/>
          </a:prstGeom>
          <a:noFill/>
          <a:ln cap="flat" cmpd="sng" w="9525">
            <a:solidFill>
              <a:schemeClr val="dk2"/>
            </a:solidFill>
            <a:prstDash val="solid"/>
            <a:round/>
            <a:headEnd len="med" w="med" type="none"/>
            <a:tailEnd len="med" w="med" type="triangle"/>
          </a:ln>
        </p:spPr>
      </p:cxnSp>
      <p:cxnSp>
        <p:nvCxnSpPr>
          <p:cNvPr id="574" name="Google Shape;574;p40"/>
          <p:cNvCxnSpPr>
            <a:stCxn id="561" idx="6"/>
            <a:endCxn id="563" idx="2"/>
          </p:cNvCxnSpPr>
          <p:nvPr/>
        </p:nvCxnSpPr>
        <p:spPr>
          <a:xfrm flipH="1" rot="10800000">
            <a:off x="2654525" y="2951100"/>
            <a:ext cx="1494000" cy="1786500"/>
          </a:xfrm>
          <a:prstGeom prst="straightConnector1">
            <a:avLst/>
          </a:prstGeom>
          <a:noFill/>
          <a:ln cap="flat" cmpd="sng" w="9525">
            <a:solidFill>
              <a:schemeClr val="dk2"/>
            </a:solidFill>
            <a:prstDash val="solid"/>
            <a:round/>
            <a:headEnd len="med" w="med" type="none"/>
            <a:tailEnd len="med" w="med" type="triangle"/>
          </a:ln>
        </p:spPr>
      </p:cxnSp>
      <p:sp>
        <p:nvSpPr>
          <p:cNvPr id="575" name="Google Shape;575;p40"/>
          <p:cNvSpPr/>
          <p:nvPr/>
        </p:nvSpPr>
        <p:spPr>
          <a:xfrm>
            <a:off x="6190575" y="1524950"/>
            <a:ext cx="445800" cy="4458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0"/>
          <p:cNvSpPr/>
          <p:nvPr/>
        </p:nvSpPr>
        <p:spPr>
          <a:xfrm>
            <a:off x="6190575" y="2731050"/>
            <a:ext cx="445800" cy="4458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 name="Google Shape;577;p40"/>
          <p:cNvCxnSpPr>
            <a:stCxn id="562" idx="6"/>
            <a:endCxn id="575" idx="2"/>
          </p:cNvCxnSpPr>
          <p:nvPr/>
        </p:nvCxnSpPr>
        <p:spPr>
          <a:xfrm>
            <a:off x="4594450" y="1744925"/>
            <a:ext cx="1596000" cy="3000"/>
          </a:xfrm>
          <a:prstGeom prst="straightConnector1">
            <a:avLst/>
          </a:prstGeom>
          <a:noFill/>
          <a:ln cap="flat" cmpd="sng" w="9525">
            <a:solidFill>
              <a:schemeClr val="dk2"/>
            </a:solidFill>
            <a:prstDash val="solid"/>
            <a:round/>
            <a:headEnd len="med" w="med" type="none"/>
            <a:tailEnd len="med" w="med" type="triangle"/>
          </a:ln>
        </p:spPr>
      </p:cxnSp>
      <p:cxnSp>
        <p:nvCxnSpPr>
          <p:cNvPr id="578" name="Google Shape;578;p40"/>
          <p:cNvCxnSpPr>
            <a:stCxn id="563" idx="6"/>
            <a:endCxn id="576" idx="2"/>
          </p:cNvCxnSpPr>
          <p:nvPr/>
        </p:nvCxnSpPr>
        <p:spPr>
          <a:xfrm>
            <a:off x="4594450" y="2951025"/>
            <a:ext cx="1596000" cy="3000"/>
          </a:xfrm>
          <a:prstGeom prst="straightConnector1">
            <a:avLst/>
          </a:prstGeom>
          <a:noFill/>
          <a:ln cap="flat" cmpd="sng" w="9525">
            <a:solidFill>
              <a:schemeClr val="dk2"/>
            </a:solidFill>
            <a:prstDash val="solid"/>
            <a:round/>
            <a:headEnd len="med" w="med" type="none"/>
            <a:tailEnd len="med" w="med" type="triangle"/>
          </a:ln>
        </p:spPr>
      </p:cxnSp>
      <p:cxnSp>
        <p:nvCxnSpPr>
          <p:cNvPr id="579" name="Google Shape;579;p40"/>
          <p:cNvCxnSpPr>
            <a:stCxn id="562" idx="6"/>
            <a:endCxn id="576" idx="2"/>
          </p:cNvCxnSpPr>
          <p:nvPr/>
        </p:nvCxnSpPr>
        <p:spPr>
          <a:xfrm>
            <a:off x="4594450" y="1744925"/>
            <a:ext cx="1596000" cy="1209000"/>
          </a:xfrm>
          <a:prstGeom prst="straightConnector1">
            <a:avLst/>
          </a:prstGeom>
          <a:noFill/>
          <a:ln cap="flat" cmpd="sng" w="9525">
            <a:solidFill>
              <a:schemeClr val="dk2"/>
            </a:solidFill>
            <a:prstDash val="solid"/>
            <a:round/>
            <a:headEnd len="med" w="med" type="none"/>
            <a:tailEnd len="med" w="med" type="triangle"/>
          </a:ln>
        </p:spPr>
      </p:cxnSp>
      <p:cxnSp>
        <p:nvCxnSpPr>
          <p:cNvPr id="580" name="Google Shape;580;p40"/>
          <p:cNvCxnSpPr>
            <a:stCxn id="563" idx="6"/>
            <a:endCxn id="575" idx="2"/>
          </p:cNvCxnSpPr>
          <p:nvPr/>
        </p:nvCxnSpPr>
        <p:spPr>
          <a:xfrm flipH="1" rot="10800000">
            <a:off x="4594450" y="1747725"/>
            <a:ext cx="1596000" cy="1203300"/>
          </a:xfrm>
          <a:prstGeom prst="straightConnector1">
            <a:avLst/>
          </a:prstGeom>
          <a:noFill/>
          <a:ln cap="flat" cmpd="sng" w="9525">
            <a:solidFill>
              <a:schemeClr val="dk2"/>
            </a:solidFill>
            <a:prstDash val="solid"/>
            <a:round/>
            <a:headEnd len="med" w="med" type="none"/>
            <a:tailEnd len="med" w="med" type="triangle"/>
          </a:ln>
        </p:spPr>
      </p:cxnSp>
      <p:sp>
        <p:nvSpPr>
          <p:cNvPr id="581" name="Google Shape;581;p40"/>
          <p:cNvSpPr txBox="1"/>
          <p:nvPr/>
        </p:nvSpPr>
        <p:spPr>
          <a:xfrm>
            <a:off x="5102225" y="932437"/>
            <a:ext cx="3822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exp(</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1,1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1,2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b</a:t>
            </a:r>
            <a:r>
              <a:rPr baseline="-25000" lang="en">
                <a:solidFill>
                  <a:srgbClr val="0000FF"/>
                </a:solidFill>
                <a:latin typeface="Helvetica Neue"/>
                <a:ea typeface="Helvetica Neue"/>
                <a:cs typeface="Helvetica Neue"/>
                <a:sym typeface="Helvetica Neue"/>
              </a:rPr>
              <a:t>1</a:t>
            </a:r>
            <a:r>
              <a:rPr lang="en">
                <a:latin typeface="Helvetica Neue"/>
                <a:ea typeface="Helvetica Neue"/>
                <a:cs typeface="Helvetica Neue"/>
                <a:sym typeface="Helvetica Neue"/>
              </a:rPr>
              <a:t>) /</a:t>
            </a:r>
            <a:br>
              <a:rPr lang="en">
                <a:latin typeface="Helvetica Neue"/>
                <a:ea typeface="Helvetica Neue"/>
                <a:cs typeface="Helvetica Neue"/>
                <a:sym typeface="Helvetica Neue"/>
              </a:rPr>
            </a:br>
            <a:r>
              <a:rPr lang="en">
                <a:latin typeface="Helvetica Neue"/>
                <a:ea typeface="Helvetica Neue"/>
                <a:cs typeface="Helvetica Neue"/>
                <a:sym typeface="Helvetica Neue"/>
              </a:rPr>
              <a:t>(</a:t>
            </a:r>
            <a:r>
              <a:rPr lang="en">
                <a:solidFill>
                  <a:schemeClr val="dk1"/>
                </a:solidFill>
                <a:latin typeface="Helvetica Neue"/>
                <a:ea typeface="Helvetica Neue"/>
                <a:cs typeface="Helvetica Neue"/>
                <a:sym typeface="Helvetica Neue"/>
              </a:rPr>
              <a:t>exp(</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1,1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1,2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b</a:t>
            </a:r>
            <a:r>
              <a:rPr baseline="-25000" lang="en">
                <a:solidFill>
                  <a:srgbClr val="0000FF"/>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)+exp(</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2,1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2,2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b</a:t>
            </a:r>
            <a:r>
              <a:rPr baseline="-25000" lang="en">
                <a:solidFill>
                  <a:srgbClr val="0000FF"/>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endParaRPr>
              <a:latin typeface="Helvetica Neue"/>
              <a:ea typeface="Helvetica Neue"/>
              <a:cs typeface="Helvetica Neue"/>
              <a:sym typeface="Helvetica Neue"/>
            </a:endParaRPr>
          </a:p>
        </p:txBody>
      </p:sp>
      <p:sp>
        <p:nvSpPr>
          <p:cNvPr id="582" name="Google Shape;582;p40"/>
          <p:cNvSpPr txBox="1"/>
          <p:nvPr/>
        </p:nvSpPr>
        <p:spPr>
          <a:xfrm>
            <a:off x="-111002" y="1144525"/>
            <a:ext cx="124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1</a:t>
            </a:r>
            <a:endParaRPr baseline="-25000">
              <a:latin typeface="Helvetica Neue"/>
              <a:ea typeface="Helvetica Neue"/>
              <a:cs typeface="Helvetica Neue"/>
              <a:sym typeface="Helvetica Neue"/>
            </a:endParaRPr>
          </a:p>
        </p:txBody>
      </p:sp>
      <p:sp>
        <p:nvSpPr>
          <p:cNvPr id="583" name="Google Shape;583;p40"/>
          <p:cNvSpPr txBox="1"/>
          <p:nvPr/>
        </p:nvSpPr>
        <p:spPr>
          <a:xfrm>
            <a:off x="-111002" y="2363725"/>
            <a:ext cx="124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2</a:t>
            </a:r>
            <a:endParaRPr baseline="-25000">
              <a:latin typeface="Helvetica Neue"/>
              <a:ea typeface="Helvetica Neue"/>
              <a:cs typeface="Helvetica Neue"/>
              <a:sym typeface="Helvetica Neue"/>
            </a:endParaRPr>
          </a:p>
        </p:txBody>
      </p:sp>
      <p:sp>
        <p:nvSpPr>
          <p:cNvPr id="584" name="Google Shape;584;p40"/>
          <p:cNvSpPr txBox="1"/>
          <p:nvPr/>
        </p:nvSpPr>
        <p:spPr>
          <a:xfrm>
            <a:off x="1818766" y="2363725"/>
            <a:ext cx="124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2,1</a:t>
            </a: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1</a:t>
            </a:r>
            <a:r>
              <a:rPr lang="en">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2,2</a:t>
            </a:r>
            <a:r>
              <a:rPr lang="en">
                <a:latin typeface="Helvetica Neue"/>
                <a:ea typeface="Helvetica Neue"/>
                <a:cs typeface="Helvetica Neue"/>
                <a:sym typeface="Helvetica Neue"/>
              </a:rPr>
              <a:t>x</a:t>
            </a:r>
            <a:r>
              <a:rPr baseline="-25000" lang="en">
                <a:latin typeface="Helvetica Neue"/>
                <a:ea typeface="Helvetica Neue"/>
                <a:cs typeface="Helvetica Neue"/>
                <a:sym typeface="Helvetica Neue"/>
              </a:rPr>
              <a:t>2</a:t>
            </a:r>
            <a:endParaRPr baseline="-25000">
              <a:latin typeface="Helvetica Neue"/>
              <a:ea typeface="Helvetica Neue"/>
              <a:cs typeface="Helvetica Neue"/>
              <a:sym typeface="Helvetica Neue"/>
            </a:endParaRPr>
          </a:p>
        </p:txBody>
      </p:sp>
      <p:sp>
        <p:nvSpPr>
          <p:cNvPr id="585" name="Google Shape;585;p40"/>
          <p:cNvSpPr txBox="1"/>
          <p:nvPr/>
        </p:nvSpPr>
        <p:spPr>
          <a:xfrm>
            <a:off x="3582382" y="2366650"/>
            <a:ext cx="156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2,1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2,2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b</a:t>
            </a:r>
            <a:r>
              <a:rPr baseline="-25000" lang="en">
                <a:solidFill>
                  <a:srgbClr val="0000FF"/>
                </a:solidFill>
                <a:latin typeface="Helvetica Neue"/>
                <a:ea typeface="Helvetica Neue"/>
                <a:cs typeface="Helvetica Neue"/>
                <a:sym typeface="Helvetica Neue"/>
              </a:rPr>
              <a:t>2</a:t>
            </a:r>
            <a:endParaRPr baseline="-25000">
              <a:solidFill>
                <a:srgbClr val="0000FF"/>
              </a:solidFill>
              <a:latin typeface="Helvetica Neue"/>
              <a:ea typeface="Helvetica Neue"/>
              <a:cs typeface="Helvetica Neue"/>
              <a:sym typeface="Helvetica Neue"/>
            </a:endParaRPr>
          </a:p>
        </p:txBody>
      </p:sp>
      <p:sp>
        <p:nvSpPr>
          <p:cNvPr id="586" name="Google Shape;586;p40"/>
          <p:cNvSpPr txBox="1"/>
          <p:nvPr/>
        </p:nvSpPr>
        <p:spPr>
          <a:xfrm>
            <a:off x="2043570" y="4171782"/>
            <a:ext cx="7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00FF"/>
                </a:solidFill>
                <a:latin typeface="Helvetica Neue"/>
                <a:ea typeface="Helvetica Neue"/>
                <a:cs typeface="Helvetica Neue"/>
                <a:sym typeface="Helvetica Neue"/>
              </a:rPr>
              <a:t>b</a:t>
            </a:r>
            <a:r>
              <a:rPr baseline="-25000" lang="en">
                <a:solidFill>
                  <a:srgbClr val="0000FF"/>
                </a:solidFill>
                <a:latin typeface="Helvetica Neue"/>
                <a:ea typeface="Helvetica Neue"/>
                <a:cs typeface="Helvetica Neue"/>
                <a:sym typeface="Helvetica Neue"/>
              </a:rPr>
              <a:t>2</a:t>
            </a:r>
            <a:endParaRPr baseline="-25000">
              <a:solidFill>
                <a:srgbClr val="0000FF"/>
              </a:solidFill>
              <a:latin typeface="Helvetica Neue"/>
              <a:ea typeface="Helvetica Neue"/>
              <a:cs typeface="Helvetica Neue"/>
              <a:sym typeface="Helvetica Neue"/>
            </a:endParaRPr>
          </a:p>
        </p:txBody>
      </p:sp>
      <p:sp>
        <p:nvSpPr>
          <p:cNvPr id="587" name="Google Shape;587;p40"/>
          <p:cNvSpPr/>
          <p:nvPr/>
        </p:nvSpPr>
        <p:spPr>
          <a:xfrm>
            <a:off x="7539236" y="1970750"/>
            <a:ext cx="445800" cy="4458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latin typeface="Helvetica Neue"/>
              <a:ea typeface="Helvetica Neue"/>
              <a:cs typeface="Helvetica Neue"/>
              <a:sym typeface="Helvetica Neue"/>
            </a:endParaRPr>
          </a:p>
        </p:txBody>
      </p:sp>
      <p:sp>
        <p:nvSpPr>
          <p:cNvPr id="588" name="Google Shape;588;p40"/>
          <p:cNvSpPr txBox="1"/>
          <p:nvPr/>
        </p:nvSpPr>
        <p:spPr>
          <a:xfrm>
            <a:off x="5102225" y="2151637"/>
            <a:ext cx="3822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exp(</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2,1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2,2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b</a:t>
            </a:r>
            <a:r>
              <a:rPr baseline="-25000" lang="en">
                <a:solidFill>
                  <a:srgbClr val="0000FF"/>
                </a:solidFill>
                <a:latin typeface="Helvetica Neue"/>
                <a:ea typeface="Helvetica Neue"/>
                <a:cs typeface="Helvetica Neue"/>
                <a:sym typeface="Helvetica Neue"/>
              </a:rPr>
              <a:t>2</a:t>
            </a:r>
            <a:r>
              <a:rPr lang="en">
                <a:latin typeface="Helvetica Neue"/>
                <a:ea typeface="Helvetica Neue"/>
                <a:cs typeface="Helvetica Neue"/>
                <a:sym typeface="Helvetica Neue"/>
              </a:rPr>
              <a:t>) /</a:t>
            </a:r>
            <a:br>
              <a:rPr lang="en">
                <a:latin typeface="Helvetica Neue"/>
                <a:ea typeface="Helvetica Neue"/>
                <a:cs typeface="Helvetica Neue"/>
                <a:sym typeface="Helvetica Neue"/>
              </a:rPr>
            </a:br>
            <a:r>
              <a:rPr lang="en">
                <a:latin typeface="Helvetica Neue"/>
                <a:ea typeface="Helvetica Neue"/>
                <a:cs typeface="Helvetica Neue"/>
                <a:sym typeface="Helvetica Neue"/>
              </a:rPr>
              <a:t>(</a:t>
            </a:r>
            <a:r>
              <a:rPr lang="en">
                <a:solidFill>
                  <a:schemeClr val="dk1"/>
                </a:solidFill>
                <a:latin typeface="Helvetica Neue"/>
                <a:ea typeface="Helvetica Neue"/>
                <a:cs typeface="Helvetica Neue"/>
                <a:sym typeface="Helvetica Neue"/>
              </a:rPr>
              <a:t>exp(</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1,1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1,2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b</a:t>
            </a:r>
            <a:r>
              <a:rPr baseline="-25000" lang="en">
                <a:solidFill>
                  <a:srgbClr val="0000FF"/>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)+exp(</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2,1</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1</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W</a:t>
            </a:r>
            <a:r>
              <a:rPr baseline="-25000" lang="en">
                <a:solidFill>
                  <a:srgbClr val="0000FF"/>
                </a:solidFill>
                <a:latin typeface="Helvetica Neue"/>
                <a:ea typeface="Helvetica Neue"/>
                <a:cs typeface="Helvetica Neue"/>
                <a:sym typeface="Helvetica Neue"/>
              </a:rPr>
              <a:t>2,2</a:t>
            </a:r>
            <a:r>
              <a:rPr lang="en">
                <a:solidFill>
                  <a:schemeClr val="dk1"/>
                </a:solidFill>
                <a:latin typeface="Helvetica Neue"/>
                <a:ea typeface="Helvetica Neue"/>
                <a:cs typeface="Helvetica Neue"/>
                <a:sym typeface="Helvetica Neue"/>
              </a:rPr>
              <a:t>x</a:t>
            </a:r>
            <a:r>
              <a:rPr baseline="-25000" lang="en">
                <a:solidFill>
                  <a:schemeClr val="dk1"/>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r>
              <a:rPr lang="en">
                <a:solidFill>
                  <a:srgbClr val="0000FF"/>
                </a:solidFill>
                <a:latin typeface="Helvetica Neue"/>
                <a:ea typeface="Helvetica Neue"/>
                <a:cs typeface="Helvetica Neue"/>
                <a:sym typeface="Helvetica Neue"/>
              </a:rPr>
              <a:t>b</a:t>
            </a:r>
            <a:r>
              <a:rPr baseline="-25000" lang="en">
                <a:solidFill>
                  <a:srgbClr val="0000FF"/>
                </a:solidFill>
                <a:latin typeface="Helvetica Neue"/>
                <a:ea typeface="Helvetica Neue"/>
                <a:cs typeface="Helvetica Neue"/>
                <a:sym typeface="Helvetica Neue"/>
              </a:rPr>
              <a:t>2</a:t>
            </a:r>
            <a:r>
              <a:rPr lang="en">
                <a:solidFill>
                  <a:schemeClr val="dk1"/>
                </a:solidFill>
                <a:latin typeface="Helvetica Neue"/>
                <a:ea typeface="Helvetica Neue"/>
                <a:cs typeface="Helvetica Neue"/>
                <a:sym typeface="Helvetica Neue"/>
              </a:rPr>
              <a:t>))</a:t>
            </a:r>
            <a:endParaRPr>
              <a:latin typeface="Helvetica Neue"/>
              <a:ea typeface="Helvetica Neue"/>
              <a:cs typeface="Helvetica Neue"/>
              <a:sym typeface="Helvetica Neue"/>
            </a:endParaRPr>
          </a:p>
        </p:txBody>
      </p:sp>
      <p:cxnSp>
        <p:nvCxnSpPr>
          <p:cNvPr id="589" name="Google Shape;589;p40"/>
          <p:cNvCxnSpPr>
            <a:stCxn id="575" idx="6"/>
            <a:endCxn id="587" idx="2"/>
          </p:cNvCxnSpPr>
          <p:nvPr/>
        </p:nvCxnSpPr>
        <p:spPr>
          <a:xfrm>
            <a:off x="6636375" y="1747850"/>
            <a:ext cx="903000" cy="445800"/>
          </a:xfrm>
          <a:prstGeom prst="straightConnector1">
            <a:avLst/>
          </a:prstGeom>
          <a:noFill/>
          <a:ln cap="flat" cmpd="sng" w="9525">
            <a:solidFill>
              <a:schemeClr val="dk2"/>
            </a:solidFill>
            <a:prstDash val="solid"/>
            <a:round/>
            <a:headEnd len="med" w="med" type="none"/>
            <a:tailEnd len="med" w="med" type="triangle"/>
          </a:ln>
        </p:spPr>
      </p:cxnSp>
      <p:cxnSp>
        <p:nvCxnSpPr>
          <p:cNvPr id="590" name="Google Shape;590;p40"/>
          <p:cNvCxnSpPr>
            <a:stCxn id="576" idx="6"/>
            <a:endCxn id="587" idx="2"/>
          </p:cNvCxnSpPr>
          <p:nvPr/>
        </p:nvCxnSpPr>
        <p:spPr>
          <a:xfrm flipH="1" rot="10800000">
            <a:off x="6636375" y="2193750"/>
            <a:ext cx="903000" cy="760200"/>
          </a:xfrm>
          <a:prstGeom prst="straightConnector1">
            <a:avLst/>
          </a:prstGeom>
          <a:noFill/>
          <a:ln cap="flat" cmpd="sng" w="9525">
            <a:solidFill>
              <a:schemeClr val="dk2"/>
            </a:solidFill>
            <a:prstDash val="solid"/>
            <a:round/>
            <a:headEnd len="med" w="med" type="none"/>
            <a:tailEnd len="med" w="med" type="triangle"/>
          </a:ln>
        </p:spPr>
      </p:cxnSp>
      <p:sp>
        <p:nvSpPr>
          <p:cNvPr id="591" name="Google Shape;591;p40"/>
          <p:cNvSpPr/>
          <p:nvPr/>
        </p:nvSpPr>
        <p:spPr>
          <a:xfrm>
            <a:off x="6580050" y="2801650"/>
            <a:ext cx="2427300" cy="1251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Helvetica Neue"/>
                <a:ea typeface="Helvetica Neue"/>
                <a:cs typeface="Helvetica Neue"/>
                <a:sym typeface="Helvetica Neue"/>
              </a:rPr>
              <a:t>Loss function; high when our outputs are far from desired vector, low when they’re close to desired vector.</a:t>
            </a:r>
            <a:endParaRPr sz="1300">
              <a:latin typeface="Helvetica Neue"/>
              <a:ea typeface="Helvetica Neue"/>
              <a:cs typeface="Helvetica Neue"/>
              <a:sym typeface="Helvetica Neue"/>
            </a:endParaRPr>
          </a:p>
        </p:txBody>
      </p:sp>
      <p:grpSp>
        <p:nvGrpSpPr>
          <p:cNvPr id="592" name="Google Shape;592;p40"/>
          <p:cNvGrpSpPr/>
          <p:nvPr/>
        </p:nvGrpSpPr>
        <p:grpSpPr>
          <a:xfrm>
            <a:off x="6571022" y="1590236"/>
            <a:ext cx="1033500" cy="1521228"/>
            <a:chOff x="6571022" y="1590236"/>
            <a:chExt cx="1033500" cy="1521228"/>
          </a:xfrm>
        </p:grpSpPr>
        <p:cxnSp>
          <p:nvCxnSpPr>
            <p:cNvPr id="593" name="Google Shape;593;p40"/>
            <p:cNvCxnSpPr>
              <a:stCxn id="587" idx="1"/>
              <a:endCxn id="575" idx="7"/>
            </p:cNvCxnSpPr>
            <p:nvPr/>
          </p:nvCxnSpPr>
          <p:spPr>
            <a:xfrm rot="10800000">
              <a:off x="6571022" y="1590236"/>
              <a:ext cx="1033500" cy="445800"/>
            </a:xfrm>
            <a:prstGeom prst="straightConnector1">
              <a:avLst/>
            </a:prstGeom>
            <a:noFill/>
            <a:ln cap="flat" cmpd="sng" w="19050">
              <a:solidFill>
                <a:srgbClr val="0000FF"/>
              </a:solidFill>
              <a:prstDash val="solid"/>
              <a:round/>
              <a:headEnd len="med" w="med" type="none"/>
              <a:tailEnd len="med" w="med" type="triangle"/>
            </a:ln>
          </p:spPr>
        </p:cxnSp>
        <p:cxnSp>
          <p:nvCxnSpPr>
            <p:cNvPr id="594" name="Google Shape;594;p40"/>
            <p:cNvCxnSpPr>
              <a:stCxn id="587" idx="3"/>
              <a:endCxn id="576" idx="5"/>
            </p:cNvCxnSpPr>
            <p:nvPr/>
          </p:nvCxnSpPr>
          <p:spPr>
            <a:xfrm flipH="1">
              <a:off x="6571022" y="2351264"/>
              <a:ext cx="1033500" cy="760200"/>
            </a:xfrm>
            <a:prstGeom prst="straightConnector1">
              <a:avLst/>
            </a:prstGeom>
            <a:noFill/>
            <a:ln cap="flat" cmpd="sng" w="19050">
              <a:solidFill>
                <a:srgbClr val="0000FF"/>
              </a:solidFill>
              <a:prstDash val="solid"/>
              <a:round/>
              <a:headEnd len="med" w="med" type="none"/>
              <a:tailEnd len="med" w="med" type="triangle"/>
            </a:ln>
          </p:spPr>
        </p:cxnSp>
      </p:grpSp>
      <p:grpSp>
        <p:nvGrpSpPr>
          <p:cNvPr id="595" name="Google Shape;595;p40"/>
          <p:cNvGrpSpPr/>
          <p:nvPr/>
        </p:nvGrpSpPr>
        <p:grpSpPr>
          <a:xfrm>
            <a:off x="4529061" y="1587236"/>
            <a:ext cx="1726800" cy="1524328"/>
            <a:chOff x="4529061" y="1587236"/>
            <a:chExt cx="1726800" cy="1524328"/>
          </a:xfrm>
        </p:grpSpPr>
        <p:cxnSp>
          <p:nvCxnSpPr>
            <p:cNvPr id="596" name="Google Shape;596;p40"/>
            <p:cNvCxnSpPr>
              <a:stCxn id="576" idx="3"/>
              <a:endCxn id="563" idx="5"/>
            </p:cNvCxnSpPr>
            <p:nvPr/>
          </p:nvCxnSpPr>
          <p:spPr>
            <a:xfrm rot="10800000">
              <a:off x="4529061" y="3108564"/>
              <a:ext cx="1726800" cy="3000"/>
            </a:xfrm>
            <a:prstGeom prst="straightConnector1">
              <a:avLst/>
            </a:prstGeom>
            <a:noFill/>
            <a:ln cap="flat" cmpd="sng" w="19050">
              <a:solidFill>
                <a:srgbClr val="0000FF"/>
              </a:solidFill>
              <a:prstDash val="solid"/>
              <a:round/>
              <a:headEnd len="med" w="med" type="none"/>
              <a:tailEnd len="med" w="med" type="triangle"/>
            </a:ln>
          </p:spPr>
        </p:cxnSp>
        <p:cxnSp>
          <p:nvCxnSpPr>
            <p:cNvPr id="597" name="Google Shape;597;p40"/>
            <p:cNvCxnSpPr>
              <a:stCxn id="575" idx="1"/>
              <a:endCxn id="562" idx="7"/>
            </p:cNvCxnSpPr>
            <p:nvPr/>
          </p:nvCxnSpPr>
          <p:spPr>
            <a:xfrm rot="10800000">
              <a:off x="4529061" y="1587236"/>
              <a:ext cx="1726800" cy="3000"/>
            </a:xfrm>
            <a:prstGeom prst="straightConnector1">
              <a:avLst/>
            </a:prstGeom>
            <a:noFill/>
            <a:ln cap="flat" cmpd="sng" w="19050">
              <a:solidFill>
                <a:srgbClr val="0000FF"/>
              </a:solidFill>
              <a:prstDash val="solid"/>
              <a:round/>
              <a:headEnd len="med" w="med" type="none"/>
              <a:tailEnd len="med" w="med" type="triangle"/>
            </a:ln>
          </p:spPr>
        </p:cxnSp>
      </p:grpSp>
      <p:grpSp>
        <p:nvGrpSpPr>
          <p:cNvPr id="598" name="Google Shape;598;p40"/>
          <p:cNvGrpSpPr/>
          <p:nvPr/>
        </p:nvGrpSpPr>
        <p:grpSpPr>
          <a:xfrm>
            <a:off x="2589136" y="1584311"/>
            <a:ext cx="1624800" cy="3310828"/>
            <a:chOff x="2589136" y="1584311"/>
            <a:chExt cx="1624800" cy="3310828"/>
          </a:xfrm>
        </p:grpSpPr>
        <p:cxnSp>
          <p:nvCxnSpPr>
            <p:cNvPr id="599" name="Google Shape;599;p40"/>
            <p:cNvCxnSpPr>
              <a:stCxn id="563" idx="3"/>
              <a:endCxn id="561" idx="5"/>
            </p:cNvCxnSpPr>
            <p:nvPr/>
          </p:nvCxnSpPr>
          <p:spPr>
            <a:xfrm flipH="1">
              <a:off x="2589136" y="3108639"/>
              <a:ext cx="1624800" cy="1786500"/>
            </a:xfrm>
            <a:prstGeom prst="straightConnector1">
              <a:avLst/>
            </a:prstGeom>
            <a:noFill/>
            <a:ln cap="flat" cmpd="sng" w="19050">
              <a:solidFill>
                <a:srgbClr val="0000FF"/>
              </a:solidFill>
              <a:prstDash val="solid"/>
              <a:round/>
              <a:headEnd len="med" w="med" type="none"/>
              <a:tailEnd len="med" w="med" type="triangle"/>
            </a:ln>
          </p:spPr>
        </p:cxnSp>
        <p:cxnSp>
          <p:nvCxnSpPr>
            <p:cNvPr id="600" name="Google Shape;600;p40"/>
            <p:cNvCxnSpPr>
              <a:stCxn id="562" idx="3"/>
              <a:endCxn id="560" idx="5"/>
            </p:cNvCxnSpPr>
            <p:nvPr/>
          </p:nvCxnSpPr>
          <p:spPr>
            <a:xfrm flipH="1">
              <a:off x="2589136" y="1902539"/>
              <a:ext cx="1624800" cy="2167500"/>
            </a:xfrm>
            <a:prstGeom prst="straightConnector1">
              <a:avLst/>
            </a:prstGeom>
            <a:noFill/>
            <a:ln cap="flat" cmpd="sng" w="19050">
              <a:solidFill>
                <a:srgbClr val="0000FF"/>
              </a:solidFill>
              <a:prstDash val="solid"/>
              <a:round/>
              <a:headEnd len="med" w="med" type="none"/>
              <a:tailEnd len="med" w="med" type="triangle"/>
            </a:ln>
          </p:spPr>
        </p:cxnSp>
        <p:cxnSp>
          <p:nvCxnSpPr>
            <p:cNvPr id="601" name="Google Shape;601;p40"/>
            <p:cNvCxnSpPr>
              <a:stCxn id="562" idx="1"/>
              <a:endCxn id="558" idx="7"/>
            </p:cNvCxnSpPr>
            <p:nvPr/>
          </p:nvCxnSpPr>
          <p:spPr>
            <a:xfrm rot="10800000">
              <a:off x="2601736" y="1584311"/>
              <a:ext cx="1612200" cy="3000"/>
            </a:xfrm>
            <a:prstGeom prst="straightConnector1">
              <a:avLst/>
            </a:prstGeom>
            <a:noFill/>
            <a:ln cap="flat" cmpd="sng" w="19050">
              <a:solidFill>
                <a:srgbClr val="0000FF"/>
              </a:solidFill>
              <a:prstDash val="solid"/>
              <a:round/>
              <a:headEnd len="med" w="med" type="none"/>
              <a:tailEnd len="med" w="med" type="triangle"/>
            </a:ln>
          </p:spPr>
        </p:cxnSp>
        <p:cxnSp>
          <p:nvCxnSpPr>
            <p:cNvPr id="602" name="Google Shape;602;p40"/>
            <p:cNvCxnSpPr>
              <a:stCxn id="563" idx="3"/>
              <a:endCxn id="559" idx="5"/>
            </p:cNvCxnSpPr>
            <p:nvPr/>
          </p:nvCxnSpPr>
          <p:spPr>
            <a:xfrm rot="10800000">
              <a:off x="2601736" y="3105639"/>
              <a:ext cx="1612200" cy="3000"/>
            </a:xfrm>
            <a:prstGeom prst="straightConnector1">
              <a:avLst/>
            </a:prstGeom>
            <a:noFill/>
            <a:ln cap="flat" cmpd="sng" w="19050">
              <a:solidFill>
                <a:srgbClr val="0000FF"/>
              </a:solidFill>
              <a:prstDash val="solid"/>
              <a:round/>
              <a:headEnd len="med" w="med" type="none"/>
              <a:tailEnd len="med" w="med" type="triangle"/>
            </a:ln>
          </p:spPr>
        </p:cxnSp>
      </p:grpSp>
      <p:sp>
        <p:nvSpPr>
          <p:cNvPr id="603" name="Google Shape;603;p40"/>
          <p:cNvSpPr/>
          <p:nvPr/>
        </p:nvSpPr>
        <p:spPr>
          <a:xfrm rot="-366948">
            <a:off x="3221410" y="3327902"/>
            <a:ext cx="4195679" cy="1466950"/>
          </a:xfrm>
          <a:prstGeom prst="rect">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How do we calculate the gradient update of each </a:t>
            </a:r>
            <a:r>
              <a:rPr lang="en" sz="2400">
                <a:latin typeface="Helvetica Neue"/>
                <a:ea typeface="Helvetica Neue"/>
                <a:cs typeface="Helvetica Neue"/>
                <a:sym typeface="Helvetica Neue"/>
              </a:rPr>
              <a:t>parameter starting at the end with the loss?</a:t>
            </a:r>
            <a:endParaRPr i="1" sz="2400">
              <a:latin typeface="Helvetica Neue"/>
              <a:ea typeface="Helvetica Neue"/>
              <a:cs typeface="Helvetica Neue"/>
              <a:sym typeface="Helvetica Neue"/>
            </a:endParaRPr>
          </a:p>
        </p:txBody>
      </p:sp>
      <p:grpSp>
        <p:nvGrpSpPr>
          <p:cNvPr id="604" name="Google Shape;604;p40"/>
          <p:cNvGrpSpPr/>
          <p:nvPr/>
        </p:nvGrpSpPr>
        <p:grpSpPr>
          <a:xfrm>
            <a:off x="4529061" y="1590236"/>
            <a:ext cx="1726800" cy="1521328"/>
            <a:chOff x="4376661" y="1437836"/>
            <a:chExt cx="1726800" cy="1521328"/>
          </a:xfrm>
        </p:grpSpPr>
        <p:cxnSp>
          <p:nvCxnSpPr>
            <p:cNvPr id="605" name="Google Shape;605;p40"/>
            <p:cNvCxnSpPr>
              <a:stCxn id="576" idx="3"/>
              <a:endCxn id="562" idx="5"/>
            </p:cNvCxnSpPr>
            <p:nvPr/>
          </p:nvCxnSpPr>
          <p:spPr>
            <a:xfrm rot="10800000">
              <a:off x="4376661" y="1750164"/>
              <a:ext cx="1726800" cy="1209000"/>
            </a:xfrm>
            <a:prstGeom prst="straightConnector1">
              <a:avLst/>
            </a:prstGeom>
            <a:noFill/>
            <a:ln cap="flat" cmpd="sng" w="19050">
              <a:solidFill>
                <a:srgbClr val="0000FF"/>
              </a:solidFill>
              <a:prstDash val="solid"/>
              <a:round/>
              <a:headEnd len="med" w="med" type="none"/>
              <a:tailEnd len="med" w="med" type="triangle"/>
            </a:ln>
          </p:spPr>
        </p:cxnSp>
        <p:cxnSp>
          <p:nvCxnSpPr>
            <p:cNvPr id="606" name="Google Shape;606;p40"/>
            <p:cNvCxnSpPr>
              <a:stCxn id="575" idx="1"/>
              <a:endCxn id="563" idx="7"/>
            </p:cNvCxnSpPr>
            <p:nvPr/>
          </p:nvCxnSpPr>
          <p:spPr>
            <a:xfrm flipH="1">
              <a:off x="4376661" y="1437836"/>
              <a:ext cx="1726800" cy="1203300"/>
            </a:xfrm>
            <a:prstGeom prst="straightConnector1">
              <a:avLst/>
            </a:prstGeom>
            <a:noFill/>
            <a:ln cap="flat" cmpd="sng" w="19050">
              <a:solidFill>
                <a:srgbClr val="0000FF"/>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Can Employ a Computation Graph</a:t>
            </a:r>
            <a:endParaRPr/>
          </a:p>
        </p:txBody>
      </p:sp>
      <p:sp>
        <p:nvSpPr>
          <p:cNvPr id="612" name="Google Shape;612;p41"/>
          <p:cNvSpPr txBox="1"/>
          <p:nvPr/>
        </p:nvSpPr>
        <p:spPr>
          <a:xfrm>
            <a:off x="311697" y="1210550"/>
            <a:ext cx="3238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Helvetica Neue"/>
                <a:ea typeface="Helvetica Neue"/>
                <a:cs typeface="Helvetica Neue"/>
                <a:sym typeface="Helvetica Neue"/>
              </a:rPr>
              <a:t>Consider function:</a:t>
            </a:r>
            <a:br>
              <a:rPr lang="en" sz="2400">
                <a:latin typeface="Helvetica Neue"/>
                <a:ea typeface="Helvetica Neue"/>
                <a:cs typeface="Helvetica Neue"/>
                <a:sym typeface="Helvetica Neue"/>
              </a:rPr>
            </a:br>
            <a:r>
              <a:rPr i="1" lang="en" sz="2400">
                <a:latin typeface="Helvetica Neue"/>
                <a:ea typeface="Helvetica Neue"/>
                <a:cs typeface="Helvetica Neue"/>
                <a:sym typeface="Helvetica Neue"/>
              </a:rPr>
              <a:t>f(x,y,z) = x*y + z</a:t>
            </a:r>
            <a:endParaRPr baseline="-25000" i="1" sz="2400">
              <a:latin typeface="Helvetica Neue"/>
              <a:ea typeface="Helvetica Neue"/>
              <a:cs typeface="Helvetica Neue"/>
              <a:sym typeface="Helvetica Neue"/>
            </a:endParaRPr>
          </a:p>
        </p:txBody>
      </p:sp>
      <p:grpSp>
        <p:nvGrpSpPr>
          <p:cNvPr id="613" name="Google Shape;613;p41"/>
          <p:cNvGrpSpPr/>
          <p:nvPr/>
        </p:nvGrpSpPr>
        <p:grpSpPr>
          <a:xfrm>
            <a:off x="3768150" y="2151025"/>
            <a:ext cx="445800" cy="2286000"/>
            <a:chOff x="3768150" y="2151025"/>
            <a:chExt cx="445800" cy="2286000"/>
          </a:xfrm>
        </p:grpSpPr>
        <p:sp>
          <p:nvSpPr>
            <p:cNvPr id="614" name="Google Shape;614;p41"/>
            <p:cNvSpPr/>
            <p:nvPr/>
          </p:nvSpPr>
          <p:spPr>
            <a:xfrm>
              <a:off x="3768150" y="21510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x</a:t>
              </a:r>
              <a:endParaRPr sz="2000">
                <a:latin typeface="Helvetica Neue"/>
                <a:ea typeface="Helvetica Neue"/>
                <a:cs typeface="Helvetica Neue"/>
                <a:sym typeface="Helvetica Neue"/>
              </a:endParaRPr>
            </a:p>
          </p:txBody>
        </p:sp>
        <p:sp>
          <p:nvSpPr>
            <p:cNvPr id="615" name="Google Shape;615;p41"/>
            <p:cNvSpPr/>
            <p:nvPr/>
          </p:nvSpPr>
          <p:spPr>
            <a:xfrm>
              <a:off x="3768150" y="30711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y</a:t>
              </a:r>
              <a:endParaRPr sz="2000">
                <a:latin typeface="Helvetica Neue"/>
                <a:ea typeface="Helvetica Neue"/>
                <a:cs typeface="Helvetica Neue"/>
                <a:sym typeface="Helvetica Neue"/>
              </a:endParaRPr>
            </a:p>
          </p:txBody>
        </p:sp>
        <p:sp>
          <p:nvSpPr>
            <p:cNvPr id="616" name="Google Shape;616;p41"/>
            <p:cNvSpPr/>
            <p:nvPr/>
          </p:nvSpPr>
          <p:spPr>
            <a:xfrm>
              <a:off x="3768150" y="39912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z</a:t>
              </a:r>
              <a:endParaRPr sz="2000">
                <a:latin typeface="Helvetica Neue"/>
                <a:ea typeface="Helvetica Neue"/>
                <a:cs typeface="Helvetica Neue"/>
                <a:sym typeface="Helvetica Neue"/>
              </a:endParaRPr>
            </a:p>
          </p:txBody>
        </p:sp>
      </p:grpSp>
      <p:grpSp>
        <p:nvGrpSpPr>
          <p:cNvPr id="617" name="Google Shape;617;p41"/>
          <p:cNvGrpSpPr/>
          <p:nvPr/>
        </p:nvGrpSpPr>
        <p:grpSpPr>
          <a:xfrm>
            <a:off x="4213950" y="2373925"/>
            <a:ext cx="1279650" cy="920100"/>
            <a:chOff x="4213950" y="2373925"/>
            <a:chExt cx="1279650" cy="920100"/>
          </a:xfrm>
        </p:grpSpPr>
        <p:sp>
          <p:nvSpPr>
            <p:cNvPr id="618" name="Google Shape;618;p41"/>
            <p:cNvSpPr/>
            <p:nvPr/>
          </p:nvSpPr>
          <p:spPr>
            <a:xfrm>
              <a:off x="5047800" y="26082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cxnSp>
          <p:nvCxnSpPr>
            <p:cNvPr id="619" name="Google Shape;619;p41"/>
            <p:cNvCxnSpPr>
              <a:stCxn id="614" idx="6"/>
              <a:endCxn id="618" idx="0"/>
            </p:cNvCxnSpPr>
            <p:nvPr/>
          </p:nvCxnSpPr>
          <p:spPr>
            <a:xfrm>
              <a:off x="4213950" y="2373925"/>
              <a:ext cx="1056900" cy="234300"/>
            </a:xfrm>
            <a:prstGeom prst="bentConnector2">
              <a:avLst/>
            </a:prstGeom>
            <a:noFill/>
            <a:ln cap="flat" cmpd="sng" w="9525">
              <a:solidFill>
                <a:schemeClr val="dk2"/>
              </a:solidFill>
              <a:prstDash val="solid"/>
              <a:round/>
              <a:headEnd len="med" w="med" type="none"/>
              <a:tailEnd len="med" w="med" type="triangle"/>
            </a:ln>
          </p:spPr>
        </p:cxnSp>
        <p:cxnSp>
          <p:nvCxnSpPr>
            <p:cNvPr id="620" name="Google Shape;620;p41"/>
            <p:cNvCxnSpPr>
              <a:stCxn id="615" idx="6"/>
              <a:endCxn id="618" idx="4"/>
            </p:cNvCxnSpPr>
            <p:nvPr/>
          </p:nvCxnSpPr>
          <p:spPr>
            <a:xfrm flipH="1" rot="10800000">
              <a:off x="4213950" y="3054025"/>
              <a:ext cx="1056900" cy="240000"/>
            </a:xfrm>
            <a:prstGeom prst="bentConnector2">
              <a:avLst/>
            </a:prstGeom>
            <a:noFill/>
            <a:ln cap="flat" cmpd="sng" w="9525">
              <a:solidFill>
                <a:schemeClr val="dk2"/>
              </a:solidFill>
              <a:prstDash val="solid"/>
              <a:round/>
              <a:headEnd len="med" w="med" type="none"/>
              <a:tailEnd len="med" w="med" type="triangle"/>
            </a:ln>
          </p:spPr>
        </p:cxnSp>
      </p:grpSp>
      <p:grpSp>
        <p:nvGrpSpPr>
          <p:cNvPr id="621" name="Google Shape;621;p41"/>
          <p:cNvGrpSpPr/>
          <p:nvPr/>
        </p:nvGrpSpPr>
        <p:grpSpPr>
          <a:xfrm>
            <a:off x="4213950" y="2831125"/>
            <a:ext cx="2336425" cy="1383000"/>
            <a:chOff x="4213950" y="2831125"/>
            <a:chExt cx="2336425" cy="1383000"/>
          </a:xfrm>
        </p:grpSpPr>
        <p:sp>
          <p:nvSpPr>
            <p:cNvPr id="622" name="Google Shape;622;p41"/>
            <p:cNvSpPr/>
            <p:nvPr/>
          </p:nvSpPr>
          <p:spPr>
            <a:xfrm>
              <a:off x="6104575" y="30540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cxnSp>
          <p:nvCxnSpPr>
            <p:cNvPr id="623" name="Google Shape;623;p41"/>
            <p:cNvCxnSpPr>
              <a:stCxn id="618" idx="6"/>
              <a:endCxn id="622" idx="0"/>
            </p:cNvCxnSpPr>
            <p:nvPr/>
          </p:nvCxnSpPr>
          <p:spPr>
            <a:xfrm>
              <a:off x="5493600" y="2831125"/>
              <a:ext cx="834000" cy="222900"/>
            </a:xfrm>
            <a:prstGeom prst="bentConnector2">
              <a:avLst/>
            </a:prstGeom>
            <a:noFill/>
            <a:ln cap="flat" cmpd="sng" w="9525">
              <a:solidFill>
                <a:schemeClr val="dk2"/>
              </a:solidFill>
              <a:prstDash val="solid"/>
              <a:round/>
              <a:headEnd len="med" w="med" type="none"/>
              <a:tailEnd len="med" w="med" type="triangle"/>
            </a:ln>
          </p:spPr>
        </p:cxnSp>
        <p:cxnSp>
          <p:nvCxnSpPr>
            <p:cNvPr id="624" name="Google Shape;624;p41"/>
            <p:cNvCxnSpPr>
              <a:stCxn id="616" idx="6"/>
              <a:endCxn id="622" idx="4"/>
            </p:cNvCxnSpPr>
            <p:nvPr/>
          </p:nvCxnSpPr>
          <p:spPr>
            <a:xfrm flipH="1" rot="10800000">
              <a:off x="4213950" y="3499825"/>
              <a:ext cx="2113500" cy="714300"/>
            </a:xfrm>
            <a:prstGeom prst="bentConnector2">
              <a:avLst/>
            </a:prstGeom>
            <a:noFill/>
            <a:ln cap="flat" cmpd="sng" w="9525">
              <a:solidFill>
                <a:schemeClr val="dk2"/>
              </a:solidFill>
              <a:prstDash val="solid"/>
              <a:round/>
              <a:headEnd len="med" w="med" type="none"/>
              <a:tailEnd len="med" w="med" type="triangle"/>
            </a:ln>
          </p:spPr>
        </p:cxnSp>
      </p:grpSp>
      <p:grpSp>
        <p:nvGrpSpPr>
          <p:cNvPr id="625" name="Google Shape;625;p41"/>
          <p:cNvGrpSpPr/>
          <p:nvPr/>
        </p:nvGrpSpPr>
        <p:grpSpPr>
          <a:xfrm>
            <a:off x="6550375" y="3054025"/>
            <a:ext cx="1056775" cy="445800"/>
            <a:chOff x="6550375" y="3054025"/>
            <a:chExt cx="1056775" cy="445800"/>
          </a:xfrm>
        </p:grpSpPr>
        <p:cxnSp>
          <p:nvCxnSpPr>
            <p:cNvPr id="626" name="Google Shape;626;p41"/>
            <p:cNvCxnSpPr>
              <a:stCxn id="622" idx="6"/>
              <a:endCxn id="627" idx="2"/>
            </p:cNvCxnSpPr>
            <p:nvPr/>
          </p:nvCxnSpPr>
          <p:spPr>
            <a:xfrm>
              <a:off x="6550375" y="3276925"/>
              <a:ext cx="611100" cy="0"/>
            </a:xfrm>
            <a:prstGeom prst="straightConnector1">
              <a:avLst/>
            </a:prstGeom>
            <a:noFill/>
            <a:ln cap="flat" cmpd="sng" w="9525">
              <a:solidFill>
                <a:schemeClr val="dk2"/>
              </a:solidFill>
              <a:prstDash val="solid"/>
              <a:round/>
              <a:headEnd len="med" w="med" type="none"/>
              <a:tailEnd len="med" w="med" type="triangle"/>
            </a:ln>
          </p:spPr>
        </p:cxnSp>
        <p:sp>
          <p:nvSpPr>
            <p:cNvPr id="627" name="Google Shape;627;p41"/>
            <p:cNvSpPr/>
            <p:nvPr/>
          </p:nvSpPr>
          <p:spPr>
            <a:xfrm>
              <a:off x="7161350" y="30540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f</a:t>
              </a:r>
              <a:endParaRPr sz="2000">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000"/>
                                        <p:tgtEl>
                                          <p:spTgt spid="6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CSCI 566 Resources</a:t>
            </a:r>
            <a:endParaRPr/>
          </a:p>
        </p:txBody>
      </p:sp>
      <p:sp>
        <p:nvSpPr>
          <p:cNvPr id="68" name="Google Shape;68;p15"/>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b="1" lang="en"/>
              <a:t>Piazza: </a:t>
            </a:r>
            <a:r>
              <a:rPr lang="en" u="sng">
                <a:solidFill>
                  <a:schemeClr val="accent5"/>
                </a:solidFill>
                <a:hlinkClick r:id="rId3">
                  <a:extLst>
                    <a:ext uri="{A12FA001-AC4F-418D-AE19-62706E023703}">
                      <ahyp:hlinkClr val="tx"/>
                    </a:ext>
                  </a:extLst>
                </a:hlinkClick>
              </a:rPr>
              <a:t>https://piazza.com/usc/spring2023/csci566/info</a:t>
            </a:r>
            <a:r>
              <a:rPr lang="en"/>
              <a:t>  </a:t>
            </a:r>
            <a:endParaRPr b="1"/>
          </a:p>
          <a:p>
            <a:pPr indent="-368300" lvl="0" marL="457200" rtl="0" algn="l">
              <a:spcBef>
                <a:spcPts val="0"/>
              </a:spcBef>
              <a:spcAft>
                <a:spcPts val="0"/>
              </a:spcAft>
              <a:buSzPts val="2200"/>
              <a:buChar char="●"/>
            </a:pPr>
            <a:r>
              <a:rPr lang="en"/>
              <a:t>Please use Piazza for any course related communication</a:t>
            </a:r>
            <a:endParaRPr/>
          </a:p>
          <a:p>
            <a:pPr indent="-368300" lvl="0" marL="457200" rtl="0" algn="l">
              <a:spcBef>
                <a:spcPts val="0"/>
              </a:spcBef>
              <a:spcAft>
                <a:spcPts val="0"/>
              </a:spcAft>
              <a:buSzPts val="2200"/>
              <a:buChar char="●"/>
            </a:pPr>
            <a:r>
              <a:rPr lang="en"/>
              <a:t>Course links:</a:t>
            </a:r>
            <a:endParaRPr/>
          </a:p>
          <a:p>
            <a:pPr indent="-368300" lvl="1" marL="914400" rtl="0" algn="l">
              <a:spcBef>
                <a:spcPts val="0"/>
              </a:spcBef>
              <a:spcAft>
                <a:spcPts val="0"/>
              </a:spcAft>
              <a:buSzPts val="2200"/>
              <a:buChar char="○"/>
            </a:pPr>
            <a:r>
              <a:rPr lang="en"/>
              <a:t>Piazza → Resources → Course Information</a:t>
            </a:r>
            <a:endParaRPr/>
          </a:p>
          <a:p>
            <a:pPr indent="-368300" lvl="0" marL="457200" rtl="0" algn="l">
              <a:spcBef>
                <a:spcPts val="0"/>
              </a:spcBef>
              <a:spcAft>
                <a:spcPts val="0"/>
              </a:spcAft>
              <a:buSzPts val="2200"/>
              <a:buChar char="●"/>
            </a:pPr>
            <a:r>
              <a:rPr lang="en"/>
              <a:t>If you’re new to the course, please fill Quiz 0 in the Resources tab of Piazza</a:t>
            </a:r>
            <a:endParaRPr/>
          </a:p>
          <a:p>
            <a:pPr indent="-368300" lvl="0" marL="457200" rtl="0" algn="l">
              <a:spcBef>
                <a:spcPts val="0"/>
              </a:spcBef>
              <a:spcAft>
                <a:spcPts val="0"/>
              </a:spcAft>
              <a:buSzPts val="2200"/>
              <a:buChar char="●"/>
            </a:pPr>
            <a:r>
              <a:rPr lang="en"/>
              <a:t>Personal matters and emergency communication only:</a:t>
            </a:r>
            <a:endParaRPr/>
          </a:p>
          <a:p>
            <a:pPr indent="-368300" lvl="1" marL="914400" rtl="0" algn="l">
              <a:spcBef>
                <a:spcPts val="0"/>
              </a:spcBef>
              <a:spcAft>
                <a:spcPts val="0"/>
              </a:spcAft>
              <a:buSzPts val="2200"/>
              <a:buChar char="○"/>
            </a:pPr>
            <a:r>
              <a:rPr lang="en" u="sng">
                <a:solidFill>
                  <a:schemeClr val="hlink"/>
                </a:solidFill>
                <a:hlinkClick r:id="rId4"/>
              </a:rPr>
              <a:t>csci566.spring2023@gmail.com</a:t>
            </a:r>
            <a:endParaRPr/>
          </a:p>
          <a:p>
            <a:pPr indent="-368300" lvl="1" marL="914400" rtl="0" algn="l">
              <a:spcBef>
                <a:spcPts val="0"/>
              </a:spcBef>
              <a:spcAft>
                <a:spcPts val="0"/>
              </a:spcAft>
              <a:buSzPts val="2200"/>
              <a:buChar char="○"/>
            </a:pPr>
            <a:r>
              <a:rPr lang="en"/>
              <a:t>Any email that should have been a Piazza post will be ignored without acknowledgement</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xEl>
                                              <p:pRg end="0" st="0"/>
                                            </p:txEl>
                                          </p:spTgt>
                                        </p:tgtEl>
                                        <p:attrNameLst>
                                          <p:attrName>style.visibility</p:attrName>
                                        </p:attrNameLst>
                                      </p:cBhvr>
                                      <p:to>
                                        <p:strVal val="visible"/>
                                      </p:to>
                                    </p:set>
                                    <p:animEffect filter="fade" transition="in">
                                      <p:cBhvr>
                                        <p:cTn dur="1000"/>
                                        <p:tgtEl>
                                          <p:spTgt spid="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xEl>
                                              <p:pRg end="1" st="1"/>
                                            </p:txEl>
                                          </p:spTgt>
                                        </p:tgtEl>
                                        <p:attrNameLst>
                                          <p:attrName>style.visibility</p:attrName>
                                        </p:attrNameLst>
                                      </p:cBhvr>
                                      <p:to>
                                        <p:strVal val="visible"/>
                                      </p:to>
                                    </p:set>
                                    <p:animEffect filter="fade" transition="in">
                                      <p:cBhvr>
                                        <p:cTn dur="1000"/>
                                        <p:tgtEl>
                                          <p:spTgt spid="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xEl>
                                              <p:pRg end="2" st="2"/>
                                            </p:txEl>
                                          </p:spTgt>
                                        </p:tgtEl>
                                        <p:attrNameLst>
                                          <p:attrName>style.visibility</p:attrName>
                                        </p:attrNameLst>
                                      </p:cBhvr>
                                      <p:to>
                                        <p:strVal val="visible"/>
                                      </p:to>
                                    </p:set>
                                    <p:animEffect filter="fade" transition="in">
                                      <p:cBhvr>
                                        <p:cTn dur="1000"/>
                                        <p:tgtEl>
                                          <p:spTgt spid="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xEl>
                                              <p:pRg end="3" st="3"/>
                                            </p:txEl>
                                          </p:spTgt>
                                        </p:tgtEl>
                                        <p:attrNameLst>
                                          <p:attrName>style.visibility</p:attrName>
                                        </p:attrNameLst>
                                      </p:cBhvr>
                                      <p:to>
                                        <p:strVal val="visible"/>
                                      </p:to>
                                    </p:set>
                                    <p:animEffect filter="fade" transition="in">
                                      <p:cBhvr>
                                        <p:cTn dur="1000"/>
                                        <p:tgtEl>
                                          <p:spTgt spid="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xEl>
                                              <p:pRg end="4" st="4"/>
                                            </p:txEl>
                                          </p:spTgt>
                                        </p:tgtEl>
                                        <p:attrNameLst>
                                          <p:attrName>style.visibility</p:attrName>
                                        </p:attrNameLst>
                                      </p:cBhvr>
                                      <p:to>
                                        <p:strVal val="visible"/>
                                      </p:to>
                                    </p:set>
                                    <p:animEffect filter="fade" transition="in">
                                      <p:cBhvr>
                                        <p:cTn dur="1000"/>
                                        <p:tgtEl>
                                          <p:spTgt spid="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xEl>
                                              <p:pRg end="5" st="5"/>
                                            </p:txEl>
                                          </p:spTgt>
                                        </p:tgtEl>
                                        <p:attrNameLst>
                                          <p:attrName>style.visibility</p:attrName>
                                        </p:attrNameLst>
                                      </p:cBhvr>
                                      <p:to>
                                        <p:strVal val="visible"/>
                                      </p:to>
                                    </p:set>
                                    <p:animEffect filter="fade" transition="in">
                                      <p:cBhvr>
                                        <p:cTn dur="1000"/>
                                        <p:tgtEl>
                                          <p:spTgt spid="6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xEl>
                                              <p:pRg end="6" st="6"/>
                                            </p:txEl>
                                          </p:spTgt>
                                        </p:tgtEl>
                                        <p:attrNameLst>
                                          <p:attrName>style.visibility</p:attrName>
                                        </p:attrNameLst>
                                      </p:cBhvr>
                                      <p:to>
                                        <p:strVal val="visible"/>
                                      </p:to>
                                    </p:set>
                                    <p:animEffect filter="fade" transition="in">
                                      <p:cBhvr>
                                        <p:cTn dur="1000"/>
                                        <p:tgtEl>
                                          <p:spTgt spid="6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xEl>
                                              <p:pRg end="7" st="7"/>
                                            </p:txEl>
                                          </p:spTgt>
                                        </p:tgtEl>
                                        <p:attrNameLst>
                                          <p:attrName>style.visibility</p:attrName>
                                        </p:attrNameLst>
                                      </p:cBhvr>
                                      <p:to>
                                        <p:strVal val="visible"/>
                                      </p:to>
                                    </p:set>
                                    <p:animEffect filter="fade" transition="in">
                                      <p:cBhvr>
                                        <p:cTn dur="1000"/>
                                        <p:tgtEl>
                                          <p:spTgt spid="6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Employ a Computation Graph</a:t>
            </a:r>
            <a:endParaRPr/>
          </a:p>
        </p:txBody>
      </p:sp>
      <p:sp>
        <p:nvSpPr>
          <p:cNvPr id="633" name="Google Shape;633;p42"/>
          <p:cNvSpPr txBox="1"/>
          <p:nvPr/>
        </p:nvSpPr>
        <p:spPr>
          <a:xfrm>
            <a:off x="311697" y="1210550"/>
            <a:ext cx="3238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Helvetica Neue"/>
                <a:ea typeface="Helvetica Neue"/>
                <a:cs typeface="Helvetica Neue"/>
                <a:sym typeface="Helvetica Neue"/>
              </a:rPr>
              <a:t>Consider function:</a:t>
            </a:r>
            <a:br>
              <a:rPr lang="en" sz="2400">
                <a:latin typeface="Helvetica Neue"/>
                <a:ea typeface="Helvetica Neue"/>
                <a:cs typeface="Helvetica Neue"/>
                <a:sym typeface="Helvetica Neue"/>
              </a:rPr>
            </a:br>
            <a:r>
              <a:rPr i="1" lang="en" sz="2400">
                <a:latin typeface="Helvetica Neue"/>
                <a:ea typeface="Helvetica Neue"/>
                <a:cs typeface="Helvetica Neue"/>
                <a:sym typeface="Helvetica Neue"/>
              </a:rPr>
              <a:t>f(x,y,z) = x*y + z</a:t>
            </a:r>
            <a:endParaRPr baseline="-25000" i="1" sz="2400">
              <a:latin typeface="Helvetica Neue"/>
              <a:ea typeface="Helvetica Neue"/>
              <a:cs typeface="Helvetica Neue"/>
              <a:sym typeface="Helvetica Neue"/>
            </a:endParaRPr>
          </a:p>
        </p:txBody>
      </p:sp>
      <p:sp>
        <p:nvSpPr>
          <p:cNvPr id="634" name="Google Shape;634;p42"/>
          <p:cNvSpPr/>
          <p:nvPr/>
        </p:nvSpPr>
        <p:spPr>
          <a:xfrm>
            <a:off x="5047800" y="26082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sp>
        <p:nvSpPr>
          <p:cNvPr id="635" name="Google Shape;635;p42"/>
          <p:cNvSpPr/>
          <p:nvPr/>
        </p:nvSpPr>
        <p:spPr>
          <a:xfrm>
            <a:off x="6104575" y="30540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sp>
        <p:nvSpPr>
          <p:cNvPr id="636" name="Google Shape;636;p42"/>
          <p:cNvSpPr/>
          <p:nvPr/>
        </p:nvSpPr>
        <p:spPr>
          <a:xfrm>
            <a:off x="3768150" y="21510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x</a:t>
            </a:r>
            <a:endParaRPr sz="2000">
              <a:latin typeface="Helvetica Neue"/>
              <a:ea typeface="Helvetica Neue"/>
              <a:cs typeface="Helvetica Neue"/>
              <a:sym typeface="Helvetica Neue"/>
            </a:endParaRPr>
          </a:p>
        </p:txBody>
      </p:sp>
      <p:sp>
        <p:nvSpPr>
          <p:cNvPr id="637" name="Google Shape;637;p42"/>
          <p:cNvSpPr/>
          <p:nvPr/>
        </p:nvSpPr>
        <p:spPr>
          <a:xfrm>
            <a:off x="3768150" y="30711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y</a:t>
            </a:r>
            <a:endParaRPr sz="2000">
              <a:latin typeface="Helvetica Neue"/>
              <a:ea typeface="Helvetica Neue"/>
              <a:cs typeface="Helvetica Neue"/>
              <a:sym typeface="Helvetica Neue"/>
            </a:endParaRPr>
          </a:p>
        </p:txBody>
      </p:sp>
      <p:sp>
        <p:nvSpPr>
          <p:cNvPr id="638" name="Google Shape;638;p42"/>
          <p:cNvSpPr/>
          <p:nvPr/>
        </p:nvSpPr>
        <p:spPr>
          <a:xfrm>
            <a:off x="3768150" y="39912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z</a:t>
            </a:r>
            <a:endParaRPr sz="2000">
              <a:latin typeface="Helvetica Neue"/>
              <a:ea typeface="Helvetica Neue"/>
              <a:cs typeface="Helvetica Neue"/>
              <a:sym typeface="Helvetica Neue"/>
            </a:endParaRPr>
          </a:p>
        </p:txBody>
      </p:sp>
      <p:cxnSp>
        <p:nvCxnSpPr>
          <p:cNvPr id="639" name="Google Shape;639;p42"/>
          <p:cNvCxnSpPr>
            <a:stCxn id="636" idx="6"/>
            <a:endCxn id="634" idx="0"/>
          </p:cNvCxnSpPr>
          <p:nvPr/>
        </p:nvCxnSpPr>
        <p:spPr>
          <a:xfrm>
            <a:off x="4213950" y="2373925"/>
            <a:ext cx="1056900" cy="234300"/>
          </a:xfrm>
          <a:prstGeom prst="bentConnector2">
            <a:avLst/>
          </a:prstGeom>
          <a:noFill/>
          <a:ln cap="flat" cmpd="sng" w="9525">
            <a:solidFill>
              <a:schemeClr val="dk2"/>
            </a:solidFill>
            <a:prstDash val="solid"/>
            <a:round/>
            <a:headEnd len="med" w="med" type="none"/>
            <a:tailEnd len="med" w="med" type="triangle"/>
          </a:ln>
        </p:spPr>
      </p:cxnSp>
      <p:cxnSp>
        <p:nvCxnSpPr>
          <p:cNvPr id="640" name="Google Shape;640;p42"/>
          <p:cNvCxnSpPr>
            <a:stCxn id="637" idx="6"/>
            <a:endCxn id="634" idx="4"/>
          </p:cNvCxnSpPr>
          <p:nvPr/>
        </p:nvCxnSpPr>
        <p:spPr>
          <a:xfrm flipH="1" rot="10800000">
            <a:off x="4213950" y="3054025"/>
            <a:ext cx="1056900" cy="240000"/>
          </a:xfrm>
          <a:prstGeom prst="bentConnector2">
            <a:avLst/>
          </a:prstGeom>
          <a:noFill/>
          <a:ln cap="flat" cmpd="sng" w="9525">
            <a:solidFill>
              <a:schemeClr val="dk2"/>
            </a:solidFill>
            <a:prstDash val="solid"/>
            <a:round/>
            <a:headEnd len="med" w="med" type="none"/>
            <a:tailEnd len="med" w="med" type="triangle"/>
          </a:ln>
        </p:spPr>
      </p:cxnSp>
      <p:cxnSp>
        <p:nvCxnSpPr>
          <p:cNvPr id="641" name="Google Shape;641;p42"/>
          <p:cNvCxnSpPr>
            <a:stCxn id="634" idx="6"/>
            <a:endCxn id="635" idx="0"/>
          </p:cNvCxnSpPr>
          <p:nvPr/>
        </p:nvCxnSpPr>
        <p:spPr>
          <a:xfrm>
            <a:off x="5493600" y="2831125"/>
            <a:ext cx="834000" cy="222900"/>
          </a:xfrm>
          <a:prstGeom prst="bentConnector2">
            <a:avLst/>
          </a:prstGeom>
          <a:noFill/>
          <a:ln cap="flat" cmpd="sng" w="9525">
            <a:solidFill>
              <a:schemeClr val="dk2"/>
            </a:solidFill>
            <a:prstDash val="solid"/>
            <a:round/>
            <a:headEnd len="med" w="med" type="none"/>
            <a:tailEnd len="med" w="med" type="triangle"/>
          </a:ln>
        </p:spPr>
      </p:cxnSp>
      <p:cxnSp>
        <p:nvCxnSpPr>
          <p:cNvPr id="642" name="Google Shape;642;p42"/>
          <p:cNvCxnSpPr>
            <a:stCxn id="638" idx="6"/>
            <a:endCxn id="635" idx="4"/>
          </p:cNvCxnSpPr>
          <p:nvPr/>
        </p:nvCxnSpPr>
        <p:spPr>
          <a:xfrm flipH="1" rot="10800000">
            <a:off x="4213950" y="3499825"/>
            <a:ext cx="2113500" cy="714300"/>
          </a:xfrm>
          <a:prstGeom prst="bentConnector2">
            <a:avLst/>
          </a:prstGeom>
          <a:noFill/>
          <a:ln cap="flat" cmpd="sng" w="9525">
            <a:solidFill>
              <a:schemeClr val="dk2"/>
            </a:solidFill>
            <a:prstDash val="solid"/>
            <a:round/>
            <a:headEnd len="med" w="med" type="none"/>
            <a:tailEnd len="med" w="med" type="triangle"/>
          </a:ln>
        </p:spPr>
      </p:cxnSp>
      <p:cxnSp>
        <p:nvCxnSpPr>
          <p:cNvPr id="643" name="Google Shape;643;p42"/>
          <p:cNvCxnSpPr>
            <a:stCxn id="635" idx="6"/>
            <a:endCxn id="644" idx="2"/>
          </p:cNvCxnSpPr>
          <p:nvPr/>
        </p:nvCxnSpPr>
        <p:spPr>
          <a:xfrm>
            <a:off x="6550375" y="3276925"/>
            <a:ext cx="611100" cy="0"/>
          </a:xfrm>
          <a:prstGeom prst="straightConnector1">
            <a:avLst/>
          </a:prstGeom>
          <a:noFill/>
          <a:ln cap="flat" cmpd="sng" w="9525">
            <a:solidFill>
              <a:schemeClr val="dk2"/>
            </a:solidFill>
            <a:prstDash val="solid"/>
            <a:round/>
            <a:headEnd len="med" w="med" type="none"/>
            <a:tailEnd len="med" w="med" type="triangle"/>
          </a:ln>
        </p:spPr>
      </p:cxnSp>
      <p:sp>
        <p:nvSpPr>
          <p:cNvPr id="644" name="Google Shape;644;p42"/>
          <p:cNvSpPr/>
          <p:nvPr/>
        </p:nvSpPr>
        <p:spPr>
          <a:xfrm>
            <a:off x="7161350" y="30540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f</a:t>
            </a:r>
            <a:endParaRPr sz="2000">
              <a:latin typeface="Helvetica Neue"/>
              <a:ea typeface="Helvetica Neue"/>
              <a:cs typeface="Helvetica Neue"/>
              <a:sym typeface="Helvetica Neue"/>
            </a:endParaRPr>
          </a:p>
        </p:txBody>
      </p:sp>
      <p:sp>
        <p:nvSpPr>
          <p:cNvPr id="645" name="Google Shape;645;p42"/>
          <p:cNvSpPr txBox="1"/>
          <p:nvPr/>
        </p:nvSpPr>
        <p:spPr>
          <a:xfrm>
            <a:off x="4213945" y="20196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-3</a:t>
            </a:r>
            <a:endParaRPr baseline="-25000">
              <a:solidFill>
                <a:srgbClr val="980000"/>
              </a:solidFill>
              <a:latin typeface="Helvetica Neue"/>
              <a:ea typeface="Helvetica Neue"/>
              <a:cs typeface="Helvetica Neue"/>
              <a:sym typeface="Helvetica Neue"/>
            </a:endParaRPr>
          </a:p>
        </p:txBody>
      </p:sp>
      <p:sp>
        <p:nvSpPr>
          <p:cNvPr id="646" name="Google Shape;646;p42"/>
          <p:cNvSpPr txBox="1"/>
          <p:nvPr/>
        </p:nvSpPr>
        <p:spPr>
          <a:xfrm>
            <a:off x="4213945" y="29340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5</a:t>
            </a:r>
            <a:endParaRPr baseline="-25000">
              <a:solidFill>
                <a:srgbClr val="980000"/>
              </a:solidFill>
              <a:latin typeface="Helvetica Neue"/>
              <a:ea typeface="Helvetica Neue"/>
              <a:cs typeface="Helvetica Neue"/>
              <a:sym typeface="Helvetica Neue"/>
            </a:endParaRPr>
          </a:p>
        </p:txBody>
      </p:sp>
      <p:sp>
        <p:nvSpPr>
          <p:cNvPr id="647" name="Google Shape;647;p42"/>
          <p:cNvSpPr txBox="1"/>
          <p:nvPr/>
        </p:nvSpPr>
        <p:spPr>
          <a:xfrm>
            <a:off x="4213945" y="38484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2</a:t>
            </a:r>
            <a:endParaRPr baseline="-25000">
              <a:solidFill>
                <a:srgbClr val="980000"/>
              </a:solidFill>
              <a:latin typeface="Helvetica Neue"/>
              <a:ea typeface="Helvetica Neue"/>
              <a:cs typeface="Helvetica Neue"/>
              <a:sym typeface="Helvetica Neue"/>
            </a:endParaRPr>
          </a:p>
        </p:txBody>
      </p:sp>
      <p:sp>
        <p:nvSpPr>
          <p:cNvPr id="648" name="Google Shape;648;p42"/>
          <p:cNvSpPr txBox="1"/>
          <p:nvPr/>
        </p:nvSpPr>
        <p:spPr>
          <a:xfrm>
            <a:off x="5493595" y="2473475"/>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-15</a:t>
            </a:r>
            <a:endParaRPr baseline="-25000">
              <a:solidFill>
                <a:srgbClr val="980000"/>
              </a:solidFill>
              <a:latin typeface="Helvetica Neue"/>
              <a:ea typeface="Helvetica Neue"/>
              <a:cs typeface="Helvetica Neue"/>
              <a:sym typeface="Helvetica Neue"/>
            </a:endParaRPr>
          </a:p>
        </p:txBody>
      </p:sp>
      <p:sp>
        <p:nvSpPr>
          <p:cNvPr id="649" name="Google Shape;649;p42"/>
          <p:cNvSpPr txBox="1"/>
          <p:nvPr/>
        </p:nvSpPr>
        <p:spPr>
          <a:xfrm>
            <a:off x="6484195" y="2930675"/>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-13</a:t>
            </a:r>
            <a:endParaRPr baseline="-25000">
              <a:solidFill>
                <a:srgbClr val="980000"/>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need to be able to take partial derivatives</a:t>
            </a:r>
            <a:endParaRPr/>
          </a:p>
        </p:txBody>
      </p:sp>
      <p:pic>
        <p:nvPicPr>
          <p:cNvPr id="655" name="Google Shape;655;p43"/>
          <p:cNvPicPr preferRelativeResize="0"/>
          <p:nvPr/>
        </p:nvPicPr>
        <p:blipFill rotWithShape="1">
          <a:blip r:embed="rId3">
            <a:alphaModFix/>
          </a:blip>
          <a:srcRect b="0" l="0" r="0" t="0"/>
          <a:stretch/>
        </p:blipFill>
        <p:spPr>
          <a:xfrm>
            <a:off x="1067661" y="4376227"/>
            <a:ext cx="3960674" cy="671750"/>
          </a:xfrm>
          <a:prstGeom prst="rect">
            <a:avLst/>
          </a:prstGeom>
          <a:noFill/>
          <a:ln>
            <a:noFill/>
          </a:ln>
        </p:spPr>
      </p:pic>
      <p:pic>
        <p:nvPicPr>
          <p:cNvPr id="656" name="Google Shape;656;p43"/>
          <p:cNvPicPr preferRelativeResize="0"/>
          <p:nvPr/>
        </p:nvPicPr>
        <p:blipFill rotWithShape="1">
          <a:blip r:embed="rId4">
            <a:alphaModFix/>
          </a:blip>
          <a:srcRect b="0" l="69" r="59" t="0"/>
          <a:stretch/>
        </p:blipFill>
        <p:spPr>
          <a:xfrm>
            <a:off x="659208" y="942250"/>
            <a:ext cx="7825552" cy="2150476"/>
          </a:xfrm>
          <a:prstGeom prst="rect">
            <a:avLst/>
          </a:prstGeom>
          <a:noFill/>
          <a:ln>
            <a:noFill/>
          </a:ln>
        </p:spPr>
      </p:pic>
      <p:sp>
        <p:nvSpPr>
          <p:cNvPr id="657" name="Google Shape;657;p43"/>
          <p:cNvSpPr txBox="1"/>
          <p:nvPr/>
        </p:nvSpPr>
        <p:spPr>
          <a:xfrm>
            <a:off x="697200" y="3092725"/>
            <a:ext cx="24744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200">
                <a:solidFill>
                  <a:schemeClr val="dk1"/>
                </a:solidFill>
                <a:latin typeface="Helvetica Neue"/>
                <a:ea typeface="Helvetica Neue"/>
                <a:cs typeface="Helvetica Neue"/>
                <a:sym typeface="Helvetica Neue"/>
              </a:rPr>
              <a:t>L(W) = 1.6688</a:t>
            </a:r>
            <a:endParaRPr/>
          </a:p>
        </p:txBody>
      </p:sp>
      <p:sp>
        <p:nvSpPr>
          <p:cNvPr id="658" name="Google Shape;658;p43"/>
          <p:cNvSpPr txBox="1"/>
          <p:nvPr/>
        </p:nvSpPr>
        <p:spPr>
          <a:xfrm>
            <a:off x="3334800" y="3092725"/>
            <a:ext cx="24744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200">
                <a:solidFill>
                  <a:schemeClr val="dk1"/>
                </a:solidFill>
                <a:latin typeface="Helvetica Neue"/>
                <a:ea typeface="Helvetica Neue"/>
                <a:cs typeface="Helvetica Neue"/>
                <a:sym typeface="Helvetica Neue"/>
              </a:rPr>
              <a:t>L(W+h) = 1.6693</a:t>
            </a:r>
            <a:endParaRPr/>
          </a:p>
        </p:txBody>
      </p:sp>
      <p:sp>
        <p:nvSpPr>
          <p:cNvPr id="659" name="Google Shape;659;p43"/>
          <p:cNvSpPr txBox="1"/>
          <p:nvPr/>
        </p:nvSpPr>
        <p:spPr>
          <a:xfrm>
            <a:off x="5972400" y="3092725"/>
            <a:ext cx="3171600" cy="145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solidFill>
                  <a:schemeClr val="dk1"/>
                </a:solidFill>
                <a:latin typeface="Helvetica Neue"/>
                <a:ea typeface="Helvetica Neue"/>
                <a:cs typeface="Helvetica Neue"/>
                <a:sym typeface="Helvetica Neue"/>
              </a:rPr>
              <a:t>dW</a:t>
            </a:r>
            <a:r>
              <a:rPr baseline="-25000" lang="en" sz="2200">
                <a:solidFill>
                  <a:schemeClr val="dk1"/>
                </a:solidFill>
                <a:latin typeface="Helvetica Neue"/>
                <a:ea typeface="Helvetica Neue"/>
                <a:cs typeface="Helvetica Neue"/>
                <a:sym typeface="Helvetica Neue"/>
              </a:rPr>
              <a:t>1</a:t>
            </a:r>
            <a:r>
              <a:rPr lang="en" sz="2200">
                <a:solidFill>
                  <a:schemeClr val="dk1"/>
                </a:solidFill>
                <a:latin typeface="Helvetica Neue"/>
                <a:ea typeface="Helvetica Neue"/>
                <a:cs typeface="Helvetica Neue"/>
                <a:sym typeface="Helvetica Neue"/>
              </a:rPr>
              <a:t>=(1.6693 - 1.6688)</a:t>
            </a:r>
            <a:br>
              <a:rPr lang="en" sz="2200">
                <a:solidFill>
                  <a:schemeClr val="dk1"/>
                </a:solidFill>
                <a:latin typeface="Helvetica Neue"/>
                <a:ea typeface="Helvetica Neue"/>
                <a:cs typeface="Helvetica Neue"/>
                <a:sym typeface="Helvetica Neue"/>
              </a:rPr>
            </a:br>
            <a:r>
              <a:rPr lang="en" sz="2200">
                <a:solidFill>
                  <a:schemeClr val="dk1"/>
                </a:solidFill>
                <a:latin typeface="Helvetica Neue"/>
                <a:ea typeface="Helvetica Neue"/>
                <a:cs typeface="Helvetica Neue"/>
                <a:sym typeface="Helvetica Neue"/>
              </a:rPr>
              <a:t>         / 0.001</a:t>
            </a:r>
            <a:endParaRPr sz="22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1200"/>
              </a:spcAft>
              <a:buNone/>
            </a:pPr>
            <a:r>
              <a:rPr lang="en" sz="2200">
                <a:solidFill>
                  <a:schemeClr val="dk1"/>
                </a:solidFill>
                <a:latin typeface="Helvetica Neue"/>
                <a:ea typeface="Helvetica Neue"/>
                <a:cs typeface="Helvetica Neue"/>
                <a:sym typeface="Helvetica Neue"/>
              </a:rPr>
              <a:t>       = 0.5</a:t>
            </a:r>
            <a:endParaRPr sz="2200">
              <a:solidFill>
                <a:schemeClr val="dk1"/>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Backpropagation via Computation Graph</a:t>
            </a:r>
            <a:endParaRPr/>
          </a:p>
        </p:txBody>
      </p:sp>
      <p:sp>
        <p:nvSpPr>
          <p:cNvPr id="665" name="Google Shape;665;p44"/>
          <p:cNvSpPr txBox="1"/>
          <p:nvPr/>
        </p:nvSpPr>
        <p:spPr>
          <a:xfrm>
            <a:off x="311697" y="1210550"/>
            <a:ext cx="3238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Helvetica Neue"/>
                <a:ea typeface="Helvetica Neue"/>
                <a:cs typeface="Helvetica Neue"/>
                <a:sym typeface="Helvetica Neue"/>
              </a:rPr>
              <a:t>Consider function:</a:t>
            </a:r>
            <a:br>
              <a:rPr lang="en" sz="2400">
                <a:latin typeface="Helvetica Neue"/>
                <a:ea typeface="Helvetica Neue"/>
                <a:cs typeface="Helvetica Neue"/>
                <a:sym typeface="Helvetica Neue"/>
              </a:rPr>
            </a:br>
            <a:r>
              <a:rPr i="1" lang="en" sz="2400">
                <a:latin typeface="Helvetica Neue"/>
                <a:ea typeface="Helvetica Neue"/>
                <a:cs typeface="Helvetica Neue"/>
                <a:sym typeface="Helvetica Neue"/>
              </a:rPr>
              <a:t>f(x,y,z) = x*y + z</a:t>
            </a:r>
            <a:endParaRPr baseline="-25000" i="1" sz="2400">
              <a:latin typeface="Helvetica Neue"/>
              <a:ea typeface="Helvetica Neue"/>
              <a:cs typeface="Helvetica Neue"/>
              <a:sym typeface="Helvetica Neue"/>
            </a:endParaRPr>
          </a:p>
        </p:txBody>
      </p:sp>
      <p:sp>
        <p:nvSpPr>
          <p:cNvPr id="666" name="Google Shape;666;p44"/>
          <p:cNvSpPr/>
          <p:nvPr/>
        </p:nvSpPr>
        <p:spPr>
          <a:xfrm>
            <a:off x="5047800" y="26082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sp>
        <p:nvSpPr>
          <p:cNvPr id="667" name="Google Shape;667;p44"/>
          <p:cNvSpPr/>
          <p:nvPr/>
        </p:nvSpPr>
        <p:spPr>
          <a:xfrm>
            <a:off x="6104575" y="30540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sp>
        <p:nvSpPr>
          <p:cNvPr id="668" name="Google Shape;668;p44"/>
          <p:cNvSpPr/>
          <p:nvPr/>
        </p:nvSpPr>
        <p:spPr>
          <a:xfrm>
            <a:off x="3768150" y="21510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x</a:t>
            </a:r>
            <a:endParaRPr sz="2000">
              <a:latin typeface="Helvetica Neue"/>
              <a:ea typeface="Helvetica Neue"/>
              <a:cs typeface="Helvetica Neue"/>
              <a:sym typeface="Helvetica Neue"/>
            </a:endParaRPr>
          </a:p>
        </p:txBody>
      </p:sp>
      <p:sp>
        <p:nvSpPr>
          <p:cNvPr id="669" name="Google Shape;669;p44"/>
          <p:cNvSpPr/>
          <p:nvPr/>
        </p:nvSpPr>
        <p:spPr>
          <a:xfrm>
            <a:off x="3768150" y="30711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y</a:t>
            </a:r>
            <a:endParaRPr sz="2000">
              <a:latin typeface="Helvetica Neue"/>
              <a:ea typeface="Helvetica Neue"/>
              <a:cs typeface="Helvetica Neue"/>
              <a:sym typeface="Helvetica Neue"/>
            </a:endParaRPr>
          </a:p>
        </p:txBody>
      </p:sp>
      <p:sp>
        <p:nvSpPr>
          <p:cNvPr id="670" name="Google Shape;670;p44"/>
          <p:cNvSpPr/>
          <p:nvPr/>
        </p:nvSpPr>
        <p:spPr>
          <a:xfrm>
            <a:off x="3768150" y="39912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z</a:t>
            </a:r>
            <a:endParaRPr sz="2000">
              <a:latin typeface="Helvetica Neue"/>
              <a:ea typeface="Helvetica Neue"/>
              <a:cs typeface="Helvetica Neue"/>
              <a:sym typeface="Helvetica Neue"/>
            </a:endParaRPr>
          </a:p>
        </p:txBody>
      </p:sp>
      <p:cxnSp>
        <p:nvCxnSpPr>
          <p:cNvPr id="671" name="Google Shape;671;p44"/>
          <p:cNvCxnSpPr>
            <a:stCxn id="668" idx="6"/>
            <a:endCxn id="666" idx="0"/>
          </p:cNvCxnSpPr>
          <p:nvPr/>
        </p:nvCxnSpPr>
        <p:spPr>
          <a:xfrm>
            <a:off x="4213950" y="2373925"/>
            <a:ext cx="1056900" cy="234300"/>
          </a:xfrm>
          <a:prstGeom prst="bentConnector2">
            <a:avLst/>
          </a:prstGeom>
          <a:noFill/>
          <a:ln cap="flat" cmpd="sng" w="9525">
            <a:solidFill>
              <a:schemeClr val="dk2"/>
            </a:solidFill>
            <a:prstDash val="solid"/>
            <a:round/>
            <a:headEnd len="med" w="med" type="none"/>
            <a:tailEnd len="med" w="med" type="triangle"/>
          </a:ln>
        </p:spPr>
      </p:cxnSp>
      <p:cxnSp>
        <p:nvCxnSpPr>
          <p:cNvPr id="672" name="Google Shape;672;p44"/>
          <p:cNvCxnSpPr>
            <a:stCxn id="669" idx="6"/>
            <a:endCxn id="666" idx="4"/>
          </p:cNvCxnSpPr>
          <p:nvPr/>
        </p:nvCxnSpPr>
        <p:spPr>
          <a:xfrm flipH="1" rot="10800000">
            <a:off x="4213950" y="3054025"/>
            <a:ext cx="1056900" cy="240000"/>
          </a:xfrm>
          <a:prstGeom prst="bentConnector2">
            <a:avLst/>
          </a:prstGeom>
          <a:noFill/>
          <a:ln cap="flat" cmpd="sng" w="9525">
            <a:solidFill>
              <a:schemeClr val="dk2"/>
            </a:solidFill>
            <a:prstDash val="solid"/>
            <a:round/>
            <a:headEnd len="med" w="med" type="none"/>
            <a:tailEnd len="med" w="med" type="triangle"/>
          </a:ln>
        </p:spPr>
      </p:cxnSp>
      <p:cxnSp>
        <p:nvCxnSpPr>
          <p:cNvPr id="673" name="Google Shape;673;p44"/>
          <p:cNvCxnSpPr>
            <a:stCxn id="666" idx="6"/>
            <a:endCxn id="667" idx="0"/>
          </p:cNvCxnSpPr>
          <p:nvPr/>
        </p:nvCxnSpPr>
        <p:spPr>
          <a:xfrm>
            <a:off x="5493600" y="2831125"/>
            <a:ext cx="834000" cy="222900"/>
          </a:xfrm>
          <a:prstGeom prst="bentConnector2">
            <a:avLst/>
          </a:prstGeom>
          <a:noFill/>
          <a:ln cap="flat" cmpd="sng" w="9525">
            <a:solidFill>
              <a:schemeClr val="dk2"/>
            </a:solidFill>
            <a:prstDash val="solid"/>
            <a:round/>
            <a:headEnd len="med" w="med" type="none"/>
            <a:tailEnd len="med" w="med" type="triangle"/>
          </a:ln>
        </p:spPr>
      </p:cxnSp>
      <p:cxnSp>
        <p:nvCxnSpPr>
          <p:cNvPr id="674" name="Google Shape;674;p44"/>
          <p:cNvCxnSpPr>
            <a:stCxn id="670" idx="6"/>
            <a:endCxn id="667" idx="4"/>
          </p:cNvCxnSpPr>
          <p:nvPr/>
        </p:nvCxnSpPr>
        <p:spPr>
          <a:xfrm flipH="1" rot="10800000">
            <a:off x="4213950" y="3499825"/>
            <a:ext cx="2113500" cy="714300"/>
          </a:xfrm>
          <a:prstGeom prst="bentConnector2">
            <a:avLst/>
          </a:prstGeom>
          <a:noFill/>
          <a:ln cap="flat" cmpd="sng" w="9525">
            <a:solidFill>
              <a:schemeClr val="dk2"/>
            </a:solidFill>
            <a:prstDash val="solid"/>
            <a:round/>
            <a:headEnd len="med" w="med" type="none"/>
            <a:tailEnd len="med" w="med" type="triangle"/>
          </a:ln>
        </p:spPr>
      </p:cxnSp>
      <p:cxnSp>
        <p:nvCxnSpPr>
          <p:cNvPr id="675" name="Google Shape;675;p44"/>
          <p:cNvCxnSpPr>
            <a:stCxn id="667" idx="6"/>
            <a:endCxn id="676" idx="2"/>
          </p:cNvCxnSpPr>
          <p:nvPr/>
        </p:nvCxnSpPr>
        <p:spPr>
          <a:xfrm>
            <a:off x="6550375" y="3276925"/>
            <a:ext cx="611100" cy="0"/>
          </a:xfrm>
          <a:prstGeom prst="straightConnector1">
            <a:avLst/>
          </a:prstGeom>
          <a:noFill/>
          <a:ln cap="flat" cmpd="sng" w="9525">
            <a:solidFill>
              <a:schemeClr val="dk2"/>
            </a:solidFill>
            <a:prstDash val="solid"/>
            <a:round/>
            <a:headEnd len="med" w="med" type="none"/>
            <a:tailEnd len="med" w="med" type="triangle"/>
          </a:ln>
        </p:spPr>
      </p:cxnSp>
      <p:sp>
        <p:nvSpPr>
          <p:cNvPr id="676" name="Google Shape;676;p44"/>
          <p:cNvSpPr/>
          <p:nvPr/>
        </p:nvSpPr>
        <p:spPr>
          <a:xfrm>
            <a:off x="7161350" y="30540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f</a:t>
            </a:r>
            <a:endParaRPr sz="2000">
              <a:latin typeface="Helvetica Neue"/>
              <a:ea typeface="Helvetica Neue"/>
              <a:cs typeface="Helvetica Neue"/>
              <a:sym typeface="Helvetica Neue"/>
            </a:endParaRPr>
          </a:p>
        </p:txBody>
      </p:sp>
      <p:sp>
        <p:nvSpPr>
          <p:cNvPr id="677" name="Google Shape;677;p44"/>
          <p:cNvSpPr txBox="1"/>
          <p:nvPr/>
        </p:nvSpPr>
        <p:spPr>
          <a:xfrm>
            <a:off x="4213945" y="20196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-3</a:t>
            </a:r>
            <a:endParaRPr baseline="-25000">
              <a:solidFill>
                <a:srgbClr val="980000"/>
              </a:solidFill>
              <a:latin typeface="Helvetica Neue"/>
              <a:ea typeface="Helvetica Neue"/>
              <a:cs typeface="Helvetica Neue"/>
              <a:sym typeface="Helvetica Neue"/>
            </a:endParaRPr>
          </a:p>
        </p:txBody>
      </p:sp>
      <p:sp>
        <p:nvSpPr>
          <p:cNvPr id="678" name="Google Shape;678;p44"/>
          <p:cNvSpPr txBox="1"/>
          <p:nvPr/>
        </p:nvSpPr>
        <p:spPr>
          <a:xfrm>
            <a:off x="4213945" y="29340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5</a:t>
            </a:r>
            <a:endParaRPr baseline="-25000">
              <a:solidFill>
                <a:srgbClr val="980000"/>
              </a:solidFill>
              <a:latin typeface="Helvetica Neue"/>
              <a:ea typeface="Helvetica Neue"/>
              <a:cs typeface="Helvetica Neue"/>
              <a:sym typeface="Helvetica Neue"/>
            </a:endParaRPr>
          </a:p>
        </p:txBody>
      </p:sp>
      <p:sp>
        <p:nvSpPr>
          <p:cNvPr id="679" name="Google Shape;679;p44"/>
          <p:cNvSpPr txBox="1"/>
          <p:nvPr/>
        </p:nvSpPr>
        <p:spPr>
          <a:xfrm>
            <a:off x="4213945" y="38484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2</a:t>
            </a:r>
            <a:endParaRPr baseline="-25000">
              <a:solidFill>
                <a:srgbClr val="980000"/>
              </a:solidFill>
              <a:latin typeface="Helvetica Neue"/>
              <a:ea typeface="Helvetica Neue"/>
              <a:cs typeface="Helvetica Neue"/>
              <a:sym typeface="Helvetica Neue"/>
            </a:endParaRPr>
          </a:p>
        </p:txBody>
      </p:sp>
      <p:sp>
        <p:nvSpPr>
          <p:cNvPr id="680" name="Google Shape;680;p44"/>
          <p:cNvSpPr txBox="1"/>
          <p:nvPr/>
        </p:nvSpPr>
        <p:spPr>
          <a:xfrm>
            <a:off x="5493595" y="2473475"/>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-15</a:t>
            </a:r>
            <a:endParaRPr baseline="-25000">
              <a:solidFill>
                <a:srgbClr val="980000"/>
              </a:solidFill>
              <a:latin typeface="Helvetica Neue"/>
              <a:ea typeface="Helvetica Neue"/>
              <a:cs typeface="Helvetica Neue"/>
              <a:sym typeface="Helvetica Neue"/>
            </a:endParaRPr>
          </a:p>
        </p:txBody>
      </p:sp>
      <p:sp>
        <p:nvSpPr>
          <p:cNvPr id="681" name="Google Shape;681;p44"/>
          <p:cNvSpPr txBox="1"/>
          <p:nvPr/>
        </p:nvSpPr>
        <p:spPr>
          <a:xfrm>
            <a:off x="6484195" y="2930675"/>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-13</a:t>
            </a:r>
            <a:endParaRPr baseline="-25000">
              <a:solidFill>
                <a:srgbClr val="980000"/>
              </a:solidFill>
              <a:latin typeface="Helvetica Neue"/>
              <a:ea typeface="Helvetica Neue"/>
              <a:cs typeface="Helvetica Neue"/>
              <a:sym typeface="Helvetica Neue"/>
            </a:endParaRPr>
          </a:p>
        </p:txBody>
      </p:sp>
      <p:sp>
        <p:nvSpPr>
          <p:cNvPr id="682" name="Google Shape;682;p44"/>
          <p:cNvSpPr txBox="1"/>
          <p:nvPr/>
        </p:nvSpPr>
        <p:spPr>
          <a:xfrm>
            <a:off x="311700" y="2277350"/>
            <a:ext cx="3238500" cy="24012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NNs are compositions of functions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Let’s define:</a:t>
            </a:r>
            <a:endParaRPr sz="2400">
              <a:latin typeface="Helvetica Neue"/>
              <a:ea typeface="Helvetica Neue"/>
              <a:cs typeface="Helvetica Neue"/>
              <a:sym typeface="Helvetica Neue"/>
            </a:endParaRPr>
          </a:p>
          <a:p>
            <a:pPr indent="-381000" lvl="1" marL="914400" rtl="0" algn="l">
              <a:spcBef>
                <a:spcPts val="0"/>
              </a:spcBef>
              <a:spcAft>
                <a:spcPts val="0"/>
              </a:spcAft>
              <a:buClr>
                <a:srgbClr val="0000FF"/>
              </a:buClr>
              <a:buSzPts val="2400"/>
              <a:buFont typeface="Helvetica Neue"/>
              <a:buChar char="○"/>
            </a:pPr>
            <a:r>
              <a:rPr lang="en" sz="2400">
                <a:solidFill>
                  <a:srgbClr val="0000FF"/>
                </a:solidFill>
                <a:latin typeface="Helvetica Neue"/>
                <a:ea typeface="Helvetica Neue"/>
                <a:cs typeface="Helvetica Neue"/>
                <a:sym typeface="Helvetica Neue"/>
              </a:rPr>
              <a:t>g(x,y) = x*y</a:t>
            </a:r>
            <a:endParaRPr sz="2400">
              <a:solidFill>
                <a:srgbClr val="0000FF"/>
              </a:solidFill>
              <a:latin typeface="Helvetica Neue"/>
              <a:ea typeface="Helvetica Neue"/>
              <a:cs typeface="Helvetica Neue"/>
              <a:sym typeface="Helvetica Neue"/>
            </a:endParaRPr>
          </a:p>
          <a:p>
            <a:pPr indent="-381000" lvl="1" marL="914400" rtl="0" algn="l">
              <a:spcBef>
                <a:spcPts val="0"/>
              </a:spcBef>
              <a:spcAft>
                <a:spcPts val="0"/>
              </a:spcAft>
              <a:buClr>
                <a:srgbClr val="0000FF"/>
              </a:buClr>
              <a:buSzPts val="2400"/>
              <a:buFont typeface="Helvetica Neue"/>
              <a:buChar char="○"/>
            </a:pPr>
            <a:r>
              <a:rPr lang="en" sz="2400">
                <a:solidFill>
                  <a:srgbClr val="0000FF"/>
                </a:solidFill>
                <a:latin typeface="Helvetica Neue"/>
                <a:ea typeface="Helvetica Neue"/>
                <a:cs typeface="Helvetica Neue"/>
                <a:sym typeface="Helvetica Neue"/>
              </a:rPr>
              <a:t>f(g,z) = g + z</a:t>
            </a:r>
            <a:endParaRPr sz="2400">
              <a:solidFill>
                <a:srgbClr val="0000FF"/>
              </a:solidFill>
              <a:latin typeface="Helvetica Neue"/>
              <a:ea typeface="Helvetica Neue"/>
              <a:cs typeface="Helvetica Neue"/>
              <a:sym typeface="Helvetica Neue"/>
            </a:endParaRPr>
          </a:p>
        </p:txBody>
      </p:sp>
      <p:sp>
        <p:nvSpPr>
          <p:cNvPr id="683" name="Google Shape;683;p44"/>
          <p:cNvSpPr txBox="1"/>
          <p:nvPr/>
        </p:nvSpPr>
        <p:spPr>
          <a:xfrm>
            <a:off x="4782145" y="2584825"/>
            <a:ext cx="492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Helvetica Neue"/>
                <a:ea typeface="Helvetica Neue"/>
                <a:cs typeface="Helvetica Neue"/>
                <a:sym typeface="Helvetica Neue"/>
              </a:rPr>
              <a:t>g</a:t>
            </a:r>
            <a:endParaRPr b="1" baseline="-25000" sz="2000">
              <a:solidFill>
                <a:schemeClr val="dk1"/>
              </a:solidFill>
              <a:latin typeface="Helvetica Neue"/>
              <a:ea typeface="Helvetica Neue"/>
              <a:cs typeface="Helvetica Neue"/>
              <a:sym typeface="Helvetica Neue"/>
            </a:endParaRPr>
          </a:p>
        </p:txBody>
      </p:sp>
      <p:sp>
        <p:nvSpPr>
          <p:cNvPr id="684" name="Google Shape;684;p44"/>
          <p:cNvSpPr txBox="1"/>
          <p:nvPr/>
        </p:nvSpPr>
        <p:spPr>
          <a:xfrm>
            <a:off x="5848945" y="3042025"/>
            <a:ext cx="492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Helvetica Neue"/>
                <a:ea typeface="Helvetica Neue"/>
                <a:cs typeface="Helvetica Neue"/>
                <a:sym typeface="Helvetica Neue"/>
              </a:rPr>
              <a:t>f</a:t>
            </a:r>
            <a:endParaRPr b="1" baseline="-25000" sz="2000">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0" st="0"/>
                                            </p:txEl>
                                          </p:spTgt>
                                        </p:tgtEl>
                                        <p:attrNameLst>
                                          <p:attrName>style.visibility</p:attrName>
                                        </p:attrNameLst>
                                      </p:cBhvr>
                                      <p:to>
                                        <p:strVal val="visible"/>
                                      </p:to>
                                    </p:set>
                                    <p:animEffect filter="fade" transition="in">
                                      <p:cBhvr>
                                        <p:cTn dur="1000"/>
                                        <p:tgtEl>
                                          <p:spTgt spid="6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1" st="1"/>
                                            </p:txEl>
                                          </p:spTgt>
                                        </p:tgtEl>
                                        <p:attrNameLst>
                                          <p:attrName>style.visibility</p:attrName>
                                        </p:attrNameLst>
                                      </p:cBhvr>
                                      <p:to>
                                        <p:strVal val="visible"/>
                                      </p:to>
                                    </p:set>
                                    <p:animEffect filter="fade" transition="in">
                                      <p:cBhvr>
                                        <p:cTn dur="1000"/>
                                        <p:tgtEl>
                                          <p:spTgt spid="6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2" st="2"/>
                                            </p:txEl>
                                          </p:spTgt>
                                        </p:tgtEl>
                                        <p:attrNameLst>
                                          <p:attrName>style.visibility</p:attrName>
                                        </p:attrNameLst>
                                      </p:cBhvr>
                                      <p:to>
                                        <p:strVal val="visible"/>
                                      </p:to>
                                    </p:set>
                                    <p:animEffect filter="fade" transition="in">
                                      <p:cBhvr>
                                        <p:cTn dur="1000"/>
                                        <p:tgtEl>
                                          <p:spTgt spid="6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3" st="3"/>
                                            </p:txEl>
                                          </p:spTgt>
                                        </p:tgtEl>
                                        <p:attrNameLst>
                                          <p:attrName>style.visibility</p:attrName>
                                        </p:attrNameLst>
                                      </p:cBhvr>
                                      <p:to>
                                        <p:strVal val="visible"/>
                                      </p:to>
                                    </p:set>
                                    <p:animEffect filter="fade" transition="in">
                                      <p:cBhvr>
                                        <p:cTn dur="1000"/>
                                        <p:tgtEl>
                                          <p:spTgt spid="6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Backpropagation via Computation Graph</a:t>
            </a:r>
            <a:endParaRPr/>
          </a:p>
        </p:txBody>
      </p:sp>
      <p:sp>
        <p:nvSpPr>
          <p:cNvPr id="690" name="Google Shape;690;p45"/>
          <p:cNvSpPr txBox="1"/>
          <p:nvPr/>
        </p:nvSpPr>
        <p:spPr>
          <a:xfrm>
            <a:off x="311700" y="1210550"/>
            <a:ext cx="3456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Helvetica Neue"/>
                <a:ea typeface="Helvetica Neue"/>
                <a:cs typeface="Helvetica Neue"/>
                <a:sym typeface="Helvetica Neue"/>
              </a:rPr>
              <a:t>f(x,y,z) = x*y + z</a:t>
            </a:r>
            <a:endParaRPr sz="2400">
              <a:latin typeface="Helvetica Neue"/>
              <a:ea typeface="Helvetica Neue"/>
              <a:cs typeface="Helvetica Neue"/>
              <a:sym typeface="Helvetica Neue"/>
            </a:endParaRPr>
          </a:p>
          <a:p>
            <a:pPr indent="0" lvl="0" marL="0" rtl="0" algn="l">
              <a:spcBef>
                <a:spcPts val="0"/>
              </a:spcBef>
              <a:spcAft>
                <a:spcPts val="0"/>
              </a:spcAft>
              <a:buNone/>
            </a:pPr>
            <a:r>
              <a:rPr lang="en" sz="2400">
                <a:latin typeface="Helvetica Neue"/>
                <a:ea typeface="Helvetica Neue"/>
                <a:cs typeface="Helvetica Neue"/>
                <a:sym typeface="Helvetica Neue"/>
              </a:rPr>
              <a:t>g(x,y) = x*y; f(g,z) = g+z</a:t>
            </a:r>
            <a:endParaRPr sz="2400">
              <a:latin typeface="Helvetica Neue"/>
              <a:ea typeface="Helvetica Neue"/>
              <a:cs typeface="Helvetica Neue"/>
              <a:sym typeface="Helvetica Neue"/>
            </a:endParaRPr>
          </a:p>
        </p:txBody>
      </p:sp>
      <p:sp>
        <p:nvSpPr>
          <p:cNvPr id="691" name="Google Shape;691;p45"/>
          <p:cNvSpPr/>
          <p:nvPr/>
        </p:nvSpPr>
        <p:spPr>
          <a:xfrm>
            <a:off x="5047800" y="26082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sp>
        <p:nvSpPr>
          <p:cNvPr id="692" name="Google Shape;692;p45"/>
          <p:cNvSpPr/>
          <p:nvPr/>
        </p:nvSpPr>
        <p:spPr>
          <a:xfrm>
            <a:off x="6104575" y="30540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sp>
        <p:nvSpPr>
          <p:cNvPr id="693" name="Google Shape;693;p45"/>
          <p:cNvSpPr/>
          <p:nvPr/>
        </p:nvSpPr>
        <p:spPr>
          <a:xfrm>
            <a:off x="3768150" y="21510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x</a:t>
            </a:r>
            <a:endParaRPr sz="2000">
              <a:latin typeface="Helvetica Neue"/>
              <a:ea typeface="Helvetica Neue"/>
              <a:cs typeface="Helvetica Neue"/>
              <a:sym typeface="Helvetica Neue"/>
            </a:endParaRPr>
          </a:p>
        </p:txBody>
      </p:sp>
      <p:sp>
        <p:nvSpPr>
          <p:cNvPr id="694" name="Google Shape;694;p45"/>
          <p:cNvSpPr/>
          <p:nvPr/>
        </p:nvSpPr>
        <p:spPr>
          <a:xfrm>
            <a:off x="3768150" y="30711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y</a:t>
            </a:r>
            <a:endParaRPr sz="2000">
              <a:latin typeface="Helvetica Neue"/>
              <a:ea typeface="Helvetica Neue"/>
              <a:cs typeface="Helvetica Neue"/>
              <a:sym typeface="Helvetica Neue"/>
            </a:endParaRPr>
          </a:p>
        </p:txBody>
      </p:sp>
      <p:sp>
        <p:nvSpPr>
          <p:cNvPr id="695" name="Google Shape;695;p45"/>
          <p:cNvSpPr/>
          <p:nvPr/>
        </p:nvSpPr>
        <p:spPr>
          <a:xfrm>
            <a:off x="3768150" y="39912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z</a:t>
            </a:r>
            <a:endParaRPr sz="2000">
              <a:latin typeface="Helvetica Neue"/>
              <a:ea typeface="Helvetica Neue"/>
              <a:cs typeface="Helvetica Neue"/>
              <a:sym typeface="Helvetica Neue"/>
            </a:endParaRPr>
          </a:p>
        </p:txBody>
      </p:sp>
      <p:cxnSp>
        <p:nvCxnSpPr>
          <p:cNvPr id="696" name="Google Shape;696;p45"/>
          <p:cNvCxnSpPr>
            <a:stCxn id="693" idx="6"/>
            <a:endCxn id="691" idx="0"/>
          </p:cNvCxnSpPr>
          <p:nvPr/>
        </p:nvCxnSpPr>
        <p:spPr>
          <a:xfrm>
            <a:off x="4213950" y="2373925"/>
            <a:ext cx="1056900" cy="234300"/>
          </a:xfrm>
          <a:prstGeom prst="bentConnector2">
            <a:avLst/>
          </a:prstGeom>
          <a:noFill/>
          <a:ln cap="flat" cmpd="sng" w="9525">
            <a:solidFill>
              <a:schemeClr val="dk2"/>
            </a:solidFill>
            <a:prstDash val="solid"/>
            <a:round/>
            <a:headEnd len="med" w="med" type="none"/>
            <a:tailEnd len="med" w="med" type="triangle"/>
          </a:ln>
        </p:spPr>
      </p:cxnSp>
      <p:cxnSp>
        <p:nvCxnSpPr>
          <p:cNvPr id="697" name="Google Shape;697;p45"/>
          <p:cNvCxnSpPr>
            <a:stCxn id="694" idx="6"/>
            <a:endCxn id="691" idx="4"/>
          </p:cNvCxnSpPr>
          <p:nvPr/>
        </p:nvCxnSpPr>
        <p:spPr>
          <a:xfrm flipH="1" rot="10800000">
            <a:off x="4213950" y="3054025"/>
            <a:ext cx="1056900" cy="240000"/>
          </a:xfrm>
          <a:prstGeom prst="bentConnector2">
            <a:avLst/>
          </a:prstGeom>
          <a:noFill/>
          <a:ln cap="flat" cmpd="sng" w="9525">
            <a:solidFill>
              <a:schemeClr val="dk2"/>
            </a:solidFill>
            <a:prstDash val="solid"/>
            <a:round/>
            <a:headEnd len="med" w="med" type="none"/>
            <a:tailEnd len="med" w="med" type="triangle"/>
          </a:ln>
        </p:spPr>
      </p:cxnSp>
      <p:cxnSp>
        <p:nvCxnSpPr>
          <p:cNvPr id="698" name="Google Shape;698;p45"/>
          <p:cNvCxnSpPr>
            <a:stCxn id="691" idx="6"/>
            <a:endCxn id="692" idx="0"/>
          </p:cNvCxnSpPr>
          <p:nvPr/>
        </p:nvCxnSpPr>
        <p:spPr>
          <a:xfrm>
            <a:off x="5493600" y="2831125"/>
            <a:ext cx="834000" cy="222900"/>
          </a:xfrm>
          <a:prstGeom prst="bentConnector2">
            <a:avLst/>
          </a:prstGeom>
          <a:noFill/>
          <a:ln cap="flat" cmpd="sng" w="9525">
            <a:solidFill>
              <a:schemeClr val="dk2"/>
            </a:solidFill>
            <a:prstDash val="solid"/>
            <a:round/>
            <a:headEnd len="med" w="med" type="none"/>
            <a:tailEnd len="med" w="med" type="triangle"/>
          </a:ln>
        </p:spPr>
      </p:cxnSp>
      <p:cxnSp>
        <p:nvCxnSpPr>
          <p:cNvPr id="699" name="Google Shape;699;p45"/>
          <p:cNvCxnSpPr>
            <a:stCxn id="695" idx="6"/>
            <a:endCxn id="692" idx="4"/>
          </p:cNvCxnSpPr>
          <p:nvPr/>
        </p:nvCxnSpPr>
        <p:spPr>
          <a:xfrm flipH="1" rot="10800000">
            <a:off x="4213950" y="3499825"/>
            <a:ext cx="2113500" cy="714300"/>
          </a:xfrm>
          <a:prstGeom prst="bentConnector2">
            <a:avLst/>
          </a:prstGeom>
          <a:noFill/>
          <a:ln cap="flat" cmpd="sng" w="9525">
            <a:solidFill>
              <a:schemeClr val="dk2"/>
            </a:solidFill>
            <a:prstDash val="solid"/>
            <a:round/>
            <a:headEnd len="med" w="med" type="none"/>
            <a:tailEnd len="med" w="med" type="triangle"/>
          </a:ln>
        </p:spPr>
      </p:cxnSp>
      <p:cxnSp>
        <p:nvCxnSpPr>
          <p:cNvPr id="700" name="Google Shape;700;p45"/>
          <p:cNvCxnSpPr>
            <a:stCxn id="692" idx="6"/>
            <a:endCxn id="701" idx="2"/>
          </p:cNvCxnSpPr>
          <p:nvPr/>
        </p:nvCxnSpPr>
        <p:spPr>
          <a:xfrm>
            <a:off x="6550375" y="3276925"/>
            <a:ext cx="611100" cy="0"/>
          </a:xfrm>
          <a:prstGeom prst="straightConnector1">
            <a:avLst/>
          </a:prstGeom>
          <a:noFill/>
          <a:ln cap="flat" cmpd="sng" w="9525">
            <a:solidFill>
              <a:schemeClr val="dk2"/>
            </a:solidFill>
            <a:prstDash val="solid"/>
            <a:round/>
            <a:headEnd len="med" w="med" type="none"/>
            <a:tailEnd len="med" w="med" type="triangle"/>
          </a:ln>
        </p:spPr>
      </p:cxnSp>
      <p:sp>
        <p:nvSpPr>
          <p:cNvPr id="701" name="Google Shape;701;p45"/>
          <p:cNvSpPr/>
          <p:nvPr/>
        </p:nvSpPr>
        <p:spPr>
          <a:xfrm>
            <a:off x="7161350" y="30540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f</a:t>
            </a:r>
            <a:endParaRPr sz="2000">
              <a:latin typeface="Helvetica Neue"/>
              <a:ea typeface="Helvetica Neue"/>
              <a:cs typeface="Helvetica Neue"/>
              <a:sym typeface="Helvetica Neue"/>
            </a:endParaRPr>
          </a:p>
        </p:txBody>
      </p:sp>
      <p:sp>
        <p:nvSpPr>
          <p:cNvPr id="702" name="Google Shape;702;p45"/>
          <p:cNvSpPr txBox="1"/>
          <p:nvPr/>
        </p:nvSpPr>
        <p:spPr>
          <a:xfrm>
            <a:off x="4213945" y="20196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-3</a:t>
            </a:r>
            <a:endParaRPr baseline="-25000">
              <a:solidFill>
                <a:srgbClr val="980000"/>
              </a:solidFill>
              <a:latin typeface="Helvetica Neue"/>
              <a:ea typeface="Helvetica Neue"/>
              <a:cs typeface="Helvetica Neue"/>
              <a:sym typeface="Helvetica Neue"/>
            </a:endParaRPr>
          </a:p>
        </p:txBody>
      </p:sp>
      <p:sp>
        <p:nvSpPr>
          <p:cNvPr id="703" name="Google Shape;703;p45"/>
          <p:cNvSpPr txBox="1"/>
          <p:nvPr/>
        </p:nvSpPr>
        <p:spPr>
          <a:xfrm>
            <a:off x="4213945" y="29340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5</a:t>
            </a:r>
            <a:endParaRPr baseline="-25000">
              <a:solidFill>
                <a:srgbClr val="980000"/>
              </a:solidFill>
              <a:latin typeface="Helvetica Neue"/>
              <a:ea typeface="Helvetica Neue"/>
              <a:cs typeface="Helvetica Neue"/>
              <a:sym typeface="Helvetica Neue"/>
            </a:endParaRPr>
          </a:p>
        </p:txBody>
      </p:sp>
      <p:sp>
        <p:nvSpPr>
          <p:cNvPr id="704" name="Google Shape;704;p45"/>
          <p:cNvSpPr txBox="1"/>
          <p:nvPr/>
        </p:nvSpPr>
        <p:spPr>
          <a:xfrm>
            <a:off x="4213945" y="38484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2</a:t>
            </a:r>
            <a:endParaRPr baseline="-25000">
              <a:solidFill>
                <a:srgbClr val="980000"/>
              </a:solidFill>
              <a:latin typeface="Helvetica Neue"/>
              <a:ea typeface="Helvetica Neue"/>
              <a:cs typeface="Helvetica Neue"/>
              <a:sym typeface="Helvetica Neue"/>
            </a:endParaRPr>
          </a:p>
        </p:txBody>
      </p:sp>
      <p:sp>
        <p:nvSpPr>
          <p:cNvPr id="705" name="Google Shape;705;p45"/>
          <p:cNvSpPr txBox="1"/>
          <p:nvPr/>
        </p:nvSpPr>
        <p:spPr>
          <a:xfrm>
            <a:off x="5493595" y="2473475"/>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-15</a:t>
            </a:r>
            <a:endParaRPr baseline="-25000">
              <a:solidFill>
                <a:srgbClr val="980000"/>
              </a:solidFill>
              <a:latin typeface="Helvetica Neue"/>
              <a:ea typeface="Helvetica Neue"/>
              <a:cs typeface="Helvetica Neue"/>
              <a:sym typeface="Helvetica Neue"/>
            </a:endParaRPr>
          </a:p>
        </p:txBody>
      </p:sp>
      <p:sp>
        <p:nvSpPr>
          <p:cNvPr id="706" name="Google Shape;706;p45"/>
          <p:cNvSpPr txBox="1"/>
          <p:nvPr/>
        </p:nvSpPr>
        <p:spPr>
          <a:xfrm>
            <a:off x="6484195" y="2930675"/>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-13</a:t>
            </a:r>
            <a:endParaRPr baseline="-25000">
              <a:solidFill>
                <a:srgbClr val="980000"/>
              </a:solidFill>
              <a:latin typeface="Helvetica Neue"/>
              <a:ea typeface="Helvetica Neue"/>
              <a:cs typeface="Helvetica Neue"/>
              <a:sym typeface="Helvetica Neue"/>
            </a:endParaRPr>
          </a:p>
        </p:txBody>
      </p:sp>
      <p:sp>
        <p:nvSpPr>
          <p:cNvPr id="707" name="Google Shape;707;p45"/>
          <p:cNvSpPr txBox="1"/>
          <p:nvPr/>
        </p:nvSpPr>
        <p:spPr>
          <a:xfrm>
            <a:off x="4782145" y="2584825"/>
            <a:ext cx="492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Helvetica Neue"/>
                <a:ea typeface="Helvetica Neue"/>
                <a:cs typeface="Helvetica Neue"/>
                <a:sym typeface="Helvetica Neue"/>
              </a:rPr>
              <a:t>g</a:t>
            </a:r>
            <a:endParaRPr b="1" baseline="-25000" sz="2000">
              <a:solidFill>
                <a:schemeClr val="dk1"/>
              </a:solidFill>
              <a:latin typeface="Helvetica Neue"/>
              <a:ea typeface="Helvetica Neue"/>
              <a:cs typeface="Helvetica Neue"/>
              <a:sym typeface="Helvetica Neue"/>
            </a:endParaRPr>
          </a:p>
        </p:txBody>
      </p:sp>
      <p:sp>
        <p:nvSpPr>
          <p:cNvPr id="708" name="Google Shape;708;p45"/>
          <p:cNvSpPr txBox="1"/>
          <p:nvPr/>
        </p:nvSpPr>
        <p:spPr>
          <a:xfrm>
            <a:off x="5848945" y="3042025"/>
            <a:ext cx="492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Helvetica Neue"/>
                <a:ea typeface="Helvetica Neue"/>
                <a:cs typeface="Helvetica Neue"/>
                <a:sym typeface="Helvetica Neue"/>
              </a:rPr>
              <a:t>f</a:t>
            </a:r>
            <a:endParaRPr b="1" baseline="-25000" sz="2000">
              <a:solidFill>
                <a:schemeClr val="dk1"/>
              </a:solidFill>
              <a:latin typeface="Helvetica Neue"/>
              <a:ea typeface="Helvetica Neue"/>
              <a:cs typeface="Helvetica Neue"/>
              <a:sym typeface="Helvetica Neue"/>
            </a:endParaRPr>
          </a:p>
        </p:txBody>
      </p:sp>
      <p:grpSp>
        <p:nvGrpSpPr>
          <p:cNvPr id="709" name="Google Shape;709;p45"/>
          <p:cNvGrpSpPr/>
          <p:nvPr/>
        </p:nvGrpSpPr>
        <p:grpSpPr>
          <a:xfrm>
            <a:off x="6976210" y="1101838"/>
            <a:ext cx="700043" cy="481280"/>
            <a:chOff x="3153689" y="3990633"/>
            <a:chExt cx="1108364" cy="762001"/>
          </a:xfrm>
        </p:grpSpPr>
        <p:pic>
          <p:nvPicPr>
            <p:cNvPr id="710" name="Google Shape;710;p45"/>
            <p:cNvPicPr preferRelativeResize="0"/>
            <p:nvPr/>
          </p:nvPicPr>
          <p:blipFill rotWithShape="1">
            <a:blip r:embed="rId3">
              <a:alphaModFix/>
            </a:blip>
            <a:srcRect b="0" l="0" r="0" t="0"/>
            <a:stretch/>
          </p:blipFill>
          <p:spPr>
            <a:xfrm>
              <a:off x="3153689" y="3990633"/>
              <a:ext cx="1108364" cy="762001"/>
            </a:xfrm>
            <a:prstGeom prst="rect">
              <a:avLst/>
            </a:prstGeom>
            <a:noFill/>
            <a:ln>
              <a:noFill/>
            </a:ln>
          </p:spPr>
        </p:pic>
        <p:pic>
          <p:nvPicPr>
            <p:cNvPr id="711" name="Google Shape;711;p45"/>
            <p:cNvPicPr preferRelativeResize="0"/>
            <p:nvPr/>
          </p:nvPicPr>
          <p:blipFill rotWithShape="1">
            <a:blip r:embed="rId4">
              <a:alphaModFix/>
            </a:blip>
            <a:srcRect b="0" l="0" r="0" t="0"/>
            <a:stretch/>
          </p:blipFill>
          <p:spPr>
            <a:xfrm>
              <a:off x="3373583" y="4072109"/>
              <a:ext cx="213180" cy="248508"/>
            </a:xfrm>
            <a:prstGeom prst="rect">
              <a:avLst/>
            </a:prstGeom>
            <a:noFill/>
            <a:ln>
              <a:noFill/>
            </a:ln>
          </p:spPr>
        </p:pic>
      </p:grpSp>
      <p:grpSp>
        <p:nvGrpSpPr>
          <p:cNvPr id="712" name="Google Shape;712;p45"/>
          <p:cNvGrpSpPr/>
          <p:nvPr/>
        </p:nvGrpSpPr>
        <p:grpSpPr>
          <a:xfrm>
            <a:off x="7963233" y="1100049"/>
            <a:ext cx="649438" cy="481280"/>
            <a:chOff x="4716424" y="3987800"/>
            <a:chExt cx="1028242" cy="762001"/>
          </a:xfrm>
        </p:grpSpPr>
        <p:pic>
          <p:nvPicPr>
            <p:cNvPr id="713" name="Google Shape;713;p45"/>
            <p:cNvPicPr preferRelativeResize="0"/>
            <p:nvPr/>
          </p:nvPicPr>
          <p:blipFill rotWithShape="1">
            <a:blip r:embed="rId5">
              <a:alphaModFix/>
            </a:blip>
            <a:srcRect b="0" l="0" r="0" t="0"/>
            <a:stretch/>
          </p:blipFill>
          <p:spPr>
            <a:xfrm>
              <a:off x="4716424" y="3987800"/>
              <a:ext cx="1028242" cy="762001"/>
            </a:xfrm>
            <a:prstGeom prst="rect">
              <a:avLst/>
            </a:prstGeom>
            <a:noFill/>
            <a:ln>
              <a:noFill/>
            </a:ln>
          </p:spPr>
        </p:pic>
        <p:pic>
          <p:nvPicPr>
            <p:cNvPr id="714" name="Google Shape;714;p45"/>
            <p:cNvPicPr preferRelativeResize="0"/>
            <p:nvPr/>
          </p:nvPicPr>
          <p:blipFill rotWithShape="1">
            <a:blip r:embed="rId4">
              <a:alphaModFix/>
            </a:blip>
            <a:srcRect b="0" l="0" r="0" t="0"/>
            <a:stretch/>
          </p:blipFill>
          <p:spPr>
            <a:xfrm>
              <a:off x="4921976" y="4079624"/>
              <a:ext cx="213182" cy="248508"/>
            </a:xfrm>
            <a:prstGeom prst="rect">
              <a:avLst/>
            </a:prstGeom>
            <a:noFill/>
            <a:ln>
              <a:noFill/>
            </a:ln>
          </p:spPr>
        </p:pic>
      </p:grpSp>
      <p:pic>
        <p:nvPicPr>
          <p:cNvPr id="715" name="Google Shape;715;p45"/>
          <p:cNvPicPr preferRelativeResize="0"/>
          <p:nvPr/>
        </p:nvPicPr>
        <p:blipFill rotWithShape="1">
          <a:blip r:embed="rId6">
            <a:alphaModFix/>
          </a:blip>
          <a:srcRect b="0" l="0" r="0" t="0"/>
          <a:stretch/>
        </p:blipFill>
        <p:spPr>
          <a:xfrm>
            <a:off x="6976233" y="1992190"/>
            <a:ext cx="637847" cy="481285"/>
          </a:xfrm>
          <a:prstGeom prst="rect">
            <a:avLst/>
          </a:prstGeom>
          <a:noFill/>
          <a:ln>
            <a:noFill/>
          </a:ln>
        </p:spPr>
      </p:pic>
      <p:pic>
        <p:nvPicPr>
          <p:cNvPr id="716" name="Google Shape;716;p45"/>
          <p:cNvPicPr preferRelativeResize="0"/>
          <p:nvPr/>
        </p:nvPicPr>
        <p:blipFill rotWithShape="1">
          <a:blip r:embed="rId7">
            <a:alphaModFix/>
          </a:blip>
          <a:srcRect b="0" l="0" r="0" t="0"/>
          <a:stretch/>
        </p:blipFill>
        <p:spPr>
          <a:xfrm>
            <a:off x="7925164" y="1992190"/>
            <a:ext cx="687550" cy="481285"/>
          </a:xfrm>
          <a:prstGeom prst="rect">
            <a:avLst/>
          </a:prstGeom>
          <a:noFill/>
          <a:ln>
            <a:noFill/>
          </a:ln>
        </p:spPr>
      </p:pic>
      <p:pic>
        <p:nvPicPr>
          <p:cNvPr id="717" name="Google Shape;717;p45"/>
          <p:cNvPicPr preferRelativeResize="0"/>
          <p:nvPr/>
        </p:nvPicPr>
        <p:blipFill rotWithShape="1">
          <a:blip r:embed="rId8">
            <a:alphaModFix/>
          </a:blip>
          <a:srcRect b="0" l="0" r="0" t="0"/>
          <a:stretch/>
        </p:blipFill>
        <p:spPr>
          <a:xfrm>
            <a:off x="911275" y="3939650"/>
            <a:ext cx="1332825" cy="625000"/>
          </a:xfrm>
          <a:prstGeom prst="rect">
            <a:avLst/>
          </a:prstGeom>
          <a:noFill/>
          <a:ln>
            <a:noFill/>
          </a:ln>
        </p:spPr>
      </p:pic>
      <p:sp>
        <p:nvSpPr>
          <p:cNvPr id="718" name="Google Shape;718;p45"/>
          <p:cNvSpPr txBox="1"/>
          <p:nvPr/>
        </p:nvSpPr>
        <p:spPr>
          <a:xfrm>
            <a:off x="311700" y="2277350"/>
            <a:ext cx="3238500" cy="16623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Let </a:t>
            </a:r>
            <a:r>
              <a:rPr i="1" lang="en" sz="2400">
                <a:latin typeface="Helvetica Neue"/>
                <a:ea typeface="Helvetica Neue"/>
                <a:cs typeface="Helvetica Neue"/>
                <a:sym typeface="Helvetica Neue"/>
              </a:rPr>
              <a:t>x,y,z</a:t>
            </a:r>
            <a:r>
              <a:rPr lang="en" sz="2400">
                <a:latin typeface="Helvetica Neue"/>
                <a:ea typeface="Helvetica Neue"/>
                <a:cs typeface="Helvetica Neue"/>
                <a:sym typeface="Helvetica Neue"/>
              </a:rPr>
              <a:t> be </a:t>
            </a:r>
            <a:r>
              <a:rPr i="1" lang="en" sz="2400">
                <a:latin typeface="Helvetica Neue"/>
                <a:ea typeface="Helvetica Neue"/>
                <a:cs typeface="Helvetica Neue"/>
                <a:sym typeface="Helvetica Neue"/>
              </a:rPr>
              <a:t>parameters</a:t>
            </a:r>
            <a:r>
              <a:rPr lang="en" sz="2400">
                <a:latin typeface="Helvetica Neue"/>
                <a:ea typeface="Helvetica Neue"/>
                <a:cs typeface="Helvetica Neue"/>
                <a:sym typeface="Helvetica Neue"/>
              </a:rPr>
              <a:t> we want to update</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Then we need:</a:t>
            </a:r>
            <a:endParaRPr sz="24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0" st="0"/>
                                            </p:txEl>
                                          </p:spTgt>
                                        </p:tgtEl>
                                        <p:attrNameLst>
                                          <p:attrName>style.visibility</p:attrName>
                                        </p:attrNameLst>
                                      </p:cBhvr>
                                      <p:to>
                                        <p:strVal val="visible"/>
                                      </p:to>
                                    </p:set>
                                    <p:animEffect filter="fade" transition="in">
                                      <p:cBhvr>
                                        <p:cTn dur="1000"/>
                                        <p:tgtEl>
                                          <p:spTgt spid="7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1" st="1"/>
                                            </p:txEl>
                                          </p:spTgt>
                                        </p:tgtEl>
                                        <p:attrNameLst>
                                          <p:attrName>style.visibility</p:attrName>
                                        </p:attrNameLst>
                                      </p:cBhvr>
                                      <p:to>
                                        <p:strVal val="visible"/>
                                      </p:to>
                                    </p:set>
                                    <p:animEffect filter="fade" transition="in">
                                      <p:cBhvr>
                                        <p:cTn dur="1000"/>
                                        <p:tgtEl>
                                          <p:spTgt spid="7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000"/>
                                        <p:tgtEl>
                                          <p:spTgt spid="7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Backpropagation via Computation Graph</a:t>
            </a:r>
            <a:endParaRPr/>
          </a:p>
        </p:txBody>
      </p:sp>
      <p:sp>
        <p:nvSpPr>
          <p:cNvPr id="724" name="Google Shape;724;p46"/>
          <p:cNvSpPr txBox="1"/>
          <p:nvPr/>
        </p:nvSpPr>
        <p:spPr>
          <a:xfrm>
            <a:off x="311700" y="1210550"/>
            <a:ext cx="3456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Helvetica Neue"/>
                <a:ea typeface="Helvetica Neue"/>
                <a:cs typeface="Helvetica Neue"/>
                <a:sym typeface="Helvetica Neue"/>
              </a:rPr>
              <a:t>f(x,y,z) = x*y + z</a:t>
            </a:r>
            <a:endParaRPr sz="2400">
              <a:latin typeface="Helvetica Neue"/>
              <a:ea typeface="Helvetica Neue"/>
              <a:cs typeface="Helvetica Neue"/>
              <a:sym typeface="Helvetica Neue"/>
            </a:endParaRPr>
          </a:p>
          <a:p>
            <a:pPr indent="0" lvl="0" marL="0" rtl="0" algn="l">
              <a:spcBef>
                <a:spcPts val="0"/>
              </a:spcBef>
              <a:spcAft>
                <a:spcPts val="0"/>
              </a:spcAft>
              <a:buNone/>
            </a:pPr>
            <a:r>
              <a:rPr lang="en" sz="2400">
                <a:latin typeface="Helvetica Neue"/>
                <a:ea typeface="Helvetica Neue"/>
                <a:cs typeface="Helvetica Neue"/>
                <a:sym typeface="Helvetica Neue"/>
              </a:rPr>
              <a:t>g(x,y) = x*y; f(g,z) = g+z</a:t>
            </a:r>
            <a:endParaRPr sz="2400">
              <a:latin typeface="Helvetica Neue"/>
              <a:ea typeface="Helvetica Neue"/>
              <a:cs typeface="Helvetica Neue"/>
              <a:sym typeface="Helvetica Neue"/>
            </a:endParaRPr>
          </a:p>
        </p:txBody>
      </p:sp>
      <p:sp>
        <p:nvSpPr>
          <p:cNvPr id="725" name="Google Shape;725;p46"/>
          <p:cNvSpPr/>
          <p:nvPr/>
        </p:nvSpPr>
        <p:spPr>
          <a:xfrm>
            <a:off x="5047800" y="26082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sp>
        <p:nvSpPr>
          <p:cNvPr id="726" name="Google Shape;726;p46"/>
          <p:cNvSpPr/>
          <p:nvPr/>
        </p:nvSpPr>
        <p:spPr>
          <a:xfrm>
            <a:off x="6104575" y="30540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sp>
        <p:nvSpPr>
          <p:cNvPr id="727" name="Google Shape;727;p46"/>
          <p:cNvSpPr/>
          <p:nvPr/>
        </p:nvSpPr>
        <p:spPr>
          <a:xfrm>
            <a:off x="3768150" y="21510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x</a:t>
            </a:r>
            <a:endParaRPr sz="2000">
              <a:latin typeface="Helvetica Neue"/>
              <a:ea typeface="Helvetica Neue"/>
              <a:cs typeface="Helvetica Neue"/>
              <a:sym typeface="Helvetica Neue"/>
            </a:endParaRPr>
          </a:p>
        </p:txBody>
      </p:sp>
      <p:sp>
        <p:nvSpPr>
          <p:cNvPr id="728" name="Google Shape;728;p46"/>
          <p:cNvSpPr/>
          <p:nvPr/>
        </p:nvSpPr>
        <p:spPr>
          <a:xfrm>
            <a:off x="3768150" y="30711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y</a:t>
            </a:r>
            <a:endParaRPr sz="2000">
              <a:latin typeface="Helvetica Neue"/>
              <a:ea typeface="Helvetica Neue"/>
              <a:cs typeface="Helvetica Neue"/>
              <a:sym typeface="Helvetica Neue"/>
            </a:endParaRPr>
          </a:p>
        </p:txBody>
      </p:sp>
      <p:sp>
        <p:nvSpPr>
          <p:cNvPr id="729" name="Google Shape;729;p46"/>
          <p:cNvSpPr/>
          <p:nvPr/>
        </p:nvSpPr>
        <p:spPr>
          <a:xfrm>
            <a:off x="3768150" y="39912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z</a:t>
            </a:r>
            <a:endParaRPr sz="2000">
              <a:latin typeface="Helvetica Neue"/>
              <a:ea typeface="Helvetica Neue"/>
              <a:cs typeface="Helvetica Neue"/>
              <a:sym typeface="Helvetica Neue"/>
            </a:endParaRPr>
          </a:p>
        </p:txBody>
      </p:sp>
      <p:cxnSp>
        <p:nvCxnSpPr>
          <p:cNvPr id="730" name="Google Shape;730;p46"/>
          <p:cNvCxnSpPr>
            <a:stCxn id="727" idx="6"/>
            <a:endCxn id="725" idx="0"/>
          </p:cNvCxnSpPr>
          <p:nvPr/>
        </p:nvCxnSpPr>
        <p:spPr>
          <a:xfrm>
            <a:off x="4213950" y="2373925"/>
            <a:ext cx="1056900" cy="234300"/>
          </a:xfrm>
          <a:prstGeom prst="bentConnector2">
            <a:avLst/>
          </a:prstGeom>
          <a:noFill/>
          <a:ln cap="flat" cmpd="sng" w="9525">
            <a:solidFill>
              <a:schemeClr val="dk2"/>
            </a:solidFill>
            <a:prstDash val="solid"/>
            <a:round/>
            <a:headEnd len="med" w="med" type="none"/>
            <a:tailEnd len="med" w="med" type="triangle"/>
          </a:ln>
        </p:spPr>
      </p:cxnSp>
      <p:cxnSp>
        <p:nvCxnSpPr>
          <p:cNvPr id="731" name="Google Shape;731;p46"/>
          <p:cNvCxnSpPr>
            <a:stCxn id="728" idx="6"/>
            <a:endCxn id="725" idx="4"/>
          </p:cNvCxnSpPr>
          <p:nvPr/>
        </p:nvCxnSpPr>
        <p:spPr>
          <a:xfrm flipH="1" rot="10800000">
            <a:off x="4213950" y="3054025"/>
            <a:ext cx="1056900" cy="240000"/>
          </a:xfrm>
          <a:prstGeom prst="bentConnector2">
            <a:avLst/>
          </a:prstGeom>
          <a:noFill/>
          <a:ln cap="flat" cmpd="sng" w="9525">
            <a:solidFill>
              <a:schemeClr val="dk2"/>
            </a:solidFill>
            <a:prstDash val="solid"/>
            <a:round/>
            <a:headEnd len="med" w="med" type="none"/>
            <a:tailEnd len="med" w="med" type="triangle"/>
          </a:ln>
        </p:spPr>
      </p:cxnSp>
      <p:cxnSp>
        <p:nvCxnSpPr>
          <p:cNvPr id="732" name="Google Shape;732;p46"/>
          <p:cNvCxnSpPr>
            <a:stCxn id="725" idx="6"/>
            <a:endCxn id="726" idx="0"/>
          </p:cNvCxnSpPr>
          <p:nvPr/>
        </p:nvCxnSpPr>
        <p:spPr>
          <a:xfrm>
            <a:off x="5493600" y="2831125"/>
            <a:ext cx="834000" cy="222900"/>
          </a:xfrm>
          <a:prstGeom prst="bentConnector2">
            <a:avLst/>
          </a:prstGeom>
          <a:noFill/>
          <a:ln cap="flat" cmpd="sng" w="9525">
            <a:solidFill>
              <a:schemeClr val="dk2"/>
            </a:solidFill>
            <a:prstDash val="solid"/>
            <a:round/>
            <a:headEnd len="med" w="med" type="none"/>
            <a:tailEnd len="med" w="med" type="triangle"/>
          </a:ln>
        </p:spPr>
      </p:cxnSp>
      <p:cxnSp>
        <p:nvCxnSpPr>
          <p:cNvPr id="733" name="Google Shape;733;p46"/>
          <p:cNvCxnSpPr>
            <a:stCxn id="729" idx="6"/>
            <a:endCxn id="726" idx="4"/>
          </p:cNvCxnSpPr>
          <p:nvPr/>
        </p:nvCxnSpPr>
        <p:spPr>
          <a:xfrm flipH="1" rot="10800000">
            <a:off x="4213950" y="3499825"/>
            <a:ext cx="2113500" cy="714300"/>
          </a:xfrm>
          <a:prstGeom prst="bentConnector2">
            <a:avLst/>
          </a:prstGeom>
          <a:noFill/>
          <a:ln cap="flat" cmpd="sng" w="9525">
            <a:solidFill>
              <a:schemeClr val="dk2"/>
            </a:solidFill>
            <a:prstDash val="solid"/>
            <a:round/>
            <a:headEnd len="med" w="med" type="none"/>
            <a:tailEnd len="med" w="med" type="triangle"/>
          </a:ln>
        </p:spPr>
      </p:cxnSp>
      <p:cxnSp>
        <p:nvCxnSpPr>
          <p:cNvPr id="734" name="Google Shape;734;p46"/>
          <p:cNvCxnSpPr>
            <a:stCxn id="726" idx="6"/>
            <a:endCxn id="735" idx="2"/>
          </p:cNvCxnSpPr>
          <p:nvPr/>
        </p:nvCxnSpPr>
        <p:spPr>
          <a:xfrm>
            <a:off x="6550375" y="3276925"/>
            <a:ext cx="611100" cy="0"/>
          </a:xfrm>
          <a:prstGeom prst="straightConnector1">
            <a:avLst/>
          </a:prstGeom>
          <a:noFill/>
          <a:ln cap="flat" cmpd="sng" w="9525">
            <a:solidFill>
              <a:schemeClr val="dk2"/>
            </a:solidFill>
            <a:prstDash val="solid"/>
            <a:round/>
            <a:headEnd len="med" w="med" type="none"/>
            <a:tailEnd len="med" w="med" type="triangle"/>
          </a:ln>
        </p:spPr>
      </p:cxnSp>
      <p:sp>
        <p:nvSpPr>
          <p:cNvPr id="735" name="Google Shape;735;p46"/>
          <p:cNvSpPr/>
          <p:nvPr/>
        </p:nvSpPr>
        <p:spPr>
          <a:xfrm>
            <a:off x="7161350" y="30540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f</a:t>
            </a:r>
            <a:endParaRPr sz="2000">
              <a:latin typeface="Helvetica Neue"/>
              <a:ea typeface="Helvetica Neue"/>
              <a:cs typeface="Helvetica Neue"/>
              <a:sym typeface="Helvetica Neue"/>
            </a:endParaRPr>
          </a:p>
        </p:txBody>
      </p:sp>
      <p:sp>
        <p:nvSpPr>
          <p:cNvPr id="736" name="Google Shape;736;p46"/>
          <p:cNvSpPr txBox="1"/>
          <p:nvPr/>
        </p:nvSpPr>
        <p:spPr>
          <a:xfrm>
            <a:off x="4213945" y="20196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-3</a:t>
            </a:r>
            <a:endParaRPr baseline="-25000">
              <a:solidFill>
                <a:srgbClr val="980000"/>
              </a:solidFill>
              <a:latin typeface="Helvetica Neue"/>
              <a:ea typeface="Helvetica Neue"/>
              <a:cs typeface="Helvetica Neue"/>
              <a:sym typeface="Helvetica Neue"/>
            </a:endParaRPr>
          </a:p>
        </p:txBody>
      </p:sp>
      <p:sp>
        <p:nvSpPr>
          <p:cNvPr id="737" name="Google Shape;737;p46"/>
          <p:cNvSpPr txBox="1"/>
          <p:nvPr/>
        </p:nvSpPr>
        <p:spPr>
          <a:xfrm>
            <a:off x="4213945" y="29340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5</a:t>
            </a:r>
            <a:endParaRPr baseline="-25000">
              <a:solidFill>
                <a:srgbClr val="980000"/>
              </a:solidFill>
              <a:latin typeface="Helvetica Neue"/>
              <a:ea typeface="Helvetica Neue"/>
              <a:cs typeface="Helvetica Neue"/>
              <a:sym typeface="Helvetica Neue"/>
            </a:endParaRPr>
          </a:p>
        </p:txBody>
      </p:sp>
      <p:sp>
        <p:nvSpPr>
          <p:cNvPr id="738" name="Google Shape;738;p46"/>
          <p:cNvSpPr txBox="1"/>
          <p:nvPr/>
        </p:nvSpPr>
        <p:spPr>
          <a:xfrm>
            <a:off x="4213945" y="38484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2</a:t>
            </a:r>
            <a:endParaRPr baseline="-25000">
              <a:solidFill>
                <a:srgbClr val="980000"/>
              </a:solidFill>
              <a:latin typeface="Helvetica Neue"/>
              <a:ea typeface="Helvetica Neue"/>
              <a:cs typeface="Helvetica Neue"/>
              <a:sym typeface="Helvetica Neue"/>
            </a:endParaRPr>
          </a:p>
        </p:txBody>
      </p:sp>
      <p:sp>
        <p:nvSpPr>
          <p:cNvPr id="739" name="Google Shape;739;p46"/>
          <p:cNvSpPr txBox="1"/>
          <p:nvPr/>
        </p:nvSpPr>
        <p:spPr>
          <a:xfrm>
            <a:off x="5493595" y="2473475"/>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-15</a:t>
            </a:r>
            <a:endParaRPr baseline="-25000">
              <a:solidFill>
                <a:srgbClr val="980000"/>
              </a:solidFill>
              <a:latin typeface="Helvetica Neue"/>
              <a:ea typeface="Helvetica Neue"/>
              <a:cs typeface="Helvetica Neue"/>
              <a:sym typeface="Helvetica Neue"/>
            </a:endParaRPr>
          </a:p>
        </p:txBody>
      </p:sp>
      <p:sp>
        <p:nvSpPr>
          <p:cNvPr id="740" name="Google Shape;740;p46"/>
          <p:cNvSpPr txBox="1"/>
          <p:nvPr/>
        </p:nvSpPr>
        <p:spPr>
          <a:xfrm>
            <a:off x="6484195" y="2930675"/>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-13</a:t>
            </a:r>
            <a:endParaRPr baseline="-25000">
              <a:solidFill>
                <a:srgbClr val="980000"/>
              </a:solidFill>
              <a:latin typeface="Helvetica Neue"/>
              <a:ea typeface="Helvetica Neue"/>
              <a:cs typeface="Helvetica Neue"/>
              <a:sym typeface="Helvetica Neue"/>
            </a:endParaRPr>
          </a:p>
        </p:txBody>
      </p:sp>
      <p:sp>
        <p:nvSpPr>
          <p:cNvPr id="741" name="Google Shape;741;p46"/>
          <p:cNvSpPr txBox="1"/>
          <p:nvPr/>
        </p:nvSpPr>
        <p:spPr>
          <a:xfrm>
            <a:off x="4782145" y="2584825"/>
            <a:ext cx="492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Helvetica Neue"/>
                <a:ea typeface="Helvetica Neue"/>
                <a:cs typeface="Helvetica Neue"/>
                <a:sym typeface="Helvetica Neue"/>
              </a:rPr>
              <a:t>g</a:t>
            </a:r>
            <a:endParaRPr b="1" baseline="-25000" sz="2000">
              <a:solidFill>
                <a:schemeClr val="dk1"/>
              </a:solidFill>
              <a:latin typeface="Helvetica Neue"/>
              <a:ea typeface="Helvetica Neue"/>
              <a:cs typeface="Helvetica Neue"/>
              <a:sym typeface="Helvetica Neue"/>
            </a:endParaRPr>
          </a:p>
        </p:txBody>
      </p:sp>
      <p:sp>
        <p:nvSpPr>
          <p:cNvPr id="742" name="Google Shape;742;p46"/>
          <p:cNvSpPr txBox="1"/>
          <p:nvPr/>
        </p:nvSpPr>
        <p:spPr>
          <a:xfrm>
            <a:off x="5848945" y="3042025"/>
            <a:ext cx="492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Helvetica Neue"/>
                <a:ea typeface="Helvetica Neue"/>
                <a:cs typeface="Helvetica Neue"/>
                <a:sym typeface="Helvetica Neue"/>
              </a:rPr>
              <a:t>f</a:t>
            </a:r>
            <a:endParaRPr b="1" baseline="-25000" sz="2000">
              <a:solidFill>
                <a:schemeClr val="dk1"/>
              </a:solidFill>
              <a:latin typeface="Helvetica Neue"/>
              <a:ea typeface="Helvetica Neue"/>
              <a:cs typeface="Helvetica Neue"/>
              <a:sym typeface="Helvetica Neue"/>
            </a:endParaRPr>
          </a:p>
        </p:txBody>
      </p:sp>
      <p:pic>
        <p:nvPicPr>
          <p:cNvPr id="743" name="Google Shape;743;p46"/>
          <p:cNvPicPr preferRelativeResize="0"/>
          <p:nvPr/>
        </p:nvPicPr>
        <p:blipFill rotWithShape="1">
          <a:blip r:embed="rId3">
            <a:alphaModFix/>
          </a:blip>
          <a:srcRect b="0" l="0" r="0" t="0"/>
          <a:stretch/>
        </p:blipFill>
        <p:spPr>
          <a:xfrm>
            <a:off x="5531433" y="2056440"/>
            <a:ext cx="637847" cy="481285"/>
          </a:xfrm>
          <a:prstGeom prst="rect">
            <a:avLst/>
          </a:prstGeom>
          <a:noFill/>
          <a:ln>
            <a:noFill/>
          </a:ln>
        </p:spPr>
      </p:pic>
      <p:pic>
        <p:nvPicPr>
          <p:cNvPr id="744" name="Google Shape;744;p46"/>
          <p:cNvPicPr preferRelativeResize="0"/>
          <p:nvPr/>
        </p:nvPicPr>
        <p:blipFill rotWithShape="1">
          <a:blip r:embed="rId4">
            <a:alphaModFix/>
          </a:blip>
          <a:srcRect b="0" l="0" r="0" t="0"/>
          <a:stretch/>
        </p:blipFill>
        <p:spPr>
          <a:xfrm>
            <a:off x="911275" y="3939650"/>
            <a:ext cx="1332825" cy="625000"/>
          </a:xfrm>
          <a:prstGeom prst="rect">
            <a:avLst/>
          </a:prstGeom>
          <a:noFill/>
          <a:ln>
            <a:noFill/>
          </a:ln>
        </p:spPr>
      </p:pic>
      <p:sp>
        <p:nvSpPr>
          <p:cNvPr id="745" name="Google Shape;745;p46"/>
          <p:cNvSpPr txBox="1"/>
          <p:nvPr/>
        </p:nvSpPr>
        <p:spPr>
          <a:xfrm>
            <a:off x="311700" y="2277350"/>
            <a:ext cx="3238500" cy="16623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Let </a:t>
            </a:r>
            <a:r>
              <a:rPr i="1" lang="en" sz="2400">
                <a:latin typeface="Helvetica Neue"/>
                <a:ea typeface="Helvetica Neue"/>
                <a:cs typeface="Helvetica Neue"/>
                <a:sym typeface="Helvetica Neue"/>
              </a:rPr>
              <a:t>x,y,z</a:t>
            </a:r>
            <a:r>
              <a:rPr lang="en" sz="2400">
                <a:latin typeface="Helvetica Neue"/>
                <a:ea typeface="Helvetica Neue"/>
                <a:cs typeface="Helvetica Neue"/>
                <a:sym typeface="Helvetica Neue"/>
              </a:rPr>
              <a:t> be </a:t>
            </a:r>
            <a:r>
              <a:rPr i="1" lang="en" sz="2400">
                <a:latin typeface="Helvetica Neue"/>
                <a:ea typeface="Helvetica Neue"/>
                <a:cs typeface="Helvetica Neue"/>
                <a:sym typeface="Helvetica Neue"/>
              </a:rPr>
              <a:t>parameters</a:t>
            </a:r>
            <a:r>
              <a:rPr lang="en" sz="2400">
                <a:latin typeface="Helvetica Neue"/>
                <a:ea typeface="Helvetica Neue"/>
                <a:cs typeface="Helvetica Neue"/>
                <a:sym typeface="Helvetica Neue"/>
              </a:rPr>
              <a:t> we want to update</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Then we need:</a:t>
            </a:r>
            <a:endParaRPr sz="2400">
              <a:latin typeface="Helvetica Neue"/>
              <a:ea typeface="Helvetica Neue"/>
              <a:cs typeface="Helvetica Neue"/>
              <a:sym typeface="Helvetica Neue"/>
            </a:endParaRPr>
          </a:p>
        </p:txBody>
      </p:sp>
      <p:pic>
        <p:nvPicPr>
          <p:cNvPr id="746" name="Google Shape;746;p46"/>
          <p:cNvPicPr preferRelativeResize="0"/>
          <p:nvPr/>
        </p:nvPicPr>
        <p:blipFill rotWithShape="1">
          <a:blip r:embed="rId5">
            <a:alphaModFix/>
          </a:blip>
          <a:srcRect b="0" l="0" r="0" t="0"/>
          <a:stretch/>
        </p:blipFill>
        <p:spPr>
          <a:xfrm>
            <a:off x="6514426" y="3733303"/>
            <a:ext cx="682994" cy="515350"/>
          </a:xfrm>
          <a:prstGeom prst="rect">
            <a:avLst/>
          </a:prstGeom>
          <a:noFill/>
          <a:ln>
            <a:noFill/>
          </a:ln>
        </p:spPr>
      </p:pic>
      <p:sp>
        <p:nvSpPr>
          <p:cNvPr id="747" name="Google Shape;747;p46"/>
          <p:cNvSpPr txBox="1"/>
          <p:nvPr/>
        </p:nvSpPr>
        <p:spPr>
          <a:xfrm>
            <a:off x="6484195" y="3235475"/>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1</a:t>
            </a:r>
            <a:endParaRPr baseline="-25000">
              <a:solidFill>
                <a:srgbClr val="0000FF"/>
              </a:solidFill>
              <a:latin typeface="Helvetica Neue"/>
              <a:ea typeface="Helvetica Neue"/>
              <a:cs typeface="Helvetica Neue"/>
              <a:sym typeface="Helvetica Neue"/>
            </a:endParaRPr>
          </a:p>
        </p:txBody>
      </p:sp>
      <p:pic>
        <p:nvPicPr>
          <p:cNvPr id="748" name="Google Shape;748;p46"/>
          <p:cNvPicPr preferRelativeResize="0"/>
          <p:nvPr/>
        </p:nvPicPr>
        <p:blipFill rotWithShape="1">
          <a:blip r:embed="rId6">
            <a:alphaModFix/>
          </a:blip>
          <a:srcRect b="0" l="0" r="0" t="0"/>
          <a:stretch/>
        </p:blipFill>
        <p:spPr>
          <a:xfrm>
            <a:off x="4228214" y="4580165"/>
            <a:ext cx="687550" cy="481285"/>
          </a:xfrm>
          <a:prstGeom prst="rect">
            <a:avLst/>
          </a:prstGeom>
          <a:noFill/>
          <a:ln>
            <a:noFill/>
          </a:ln>
        </p:spPr>
      </p:pic>
      <p:sp>
        <p:nvSpPr>
          <p:cNvPr id="749" name="Google Shape;749;p46"/>
          <p:cNvSpPr txBox="1"/>
          <p:nvPr/>
        </p:nvSpPr>
        <p:spPr>
          <a:xfrm>
            <a:off x="4213945" y="41532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1</a:t>
            </a:r>
            <a:endParaRPr baseline="-25000">
              <a:solidFill>
                <a:srgbClr val="0000FF"/>
              </a:solidFill>
              <a:latin typeface="Helvetica Neue"/>
              <a:ea typeface="Helvetica Neue"/>
              <a:cs typeface="Helvetica Neue"/>
              <a:sym typeface="Helvetica Neue"/>
            </a:endParaRPr>
          </a:p>
        </p:txBody>
      </p:sp>
      <p:sp>
        <p:nvSpPr>
          <p:cNvPr id="750" name="Google Shape;750;p46"/>
          <p:cNvSpPr txBox="1"/>
          <p:nvPr/>
        </p:nvSpPr>
        <p:spPr>
          <a:xfrm>
            <a:off x="5493595" y="2778275"/>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1</a:t>
            </a:r>
            <a:endParaRPr baseline="-25000">
              <a:solidFill>
                <a:srgbClr val="0000FF"/>
              </a:solidFill>
              <a:latin typeface="Helvetica Neue"/>
              <a:ea typeface="Helvetica Neue"/>
              <a:cs typeface="Helvetica Neue"/>
              <a:sym typeface="Helvetica Neue"/>
            </a:endParaRPr>
          </a:p>
        </p:txBody>
      </p:sp>
      <p:pic>
        <p:nvPicPr>
          <p:cNvPr id="751" name="Google Shape;751;p46"/>
          <p:cNvPicPr preferRelativeResize="0"/>
          <p:nvPr/>
        </p:nvPicPr>
        <p:blipFill rotWithShape="1">
          <a:blip r:embed="rId7">
            <a:alphaModFix/>
          </a:blip>
          <a:srcRect b="0" l="0" r="0" t="0"/>
          <a:stretch/>
        </p:blipFill>
        <p:spPr>
          <a:xfrm>
            <a:off x="3846775" y="1441050"/>
            <a:ext cx="1626775" cy="515350"/>
          </a:xfrm>
          <a:prstGeom prst="rect">
            <a:avLst/>
          </a:prstGeom>
          <a:noFill/>
          <a:ln>
            <a:noFill/>
          </a:ln>
        </p:spPr>
      </p:pic>
      <p:sp>
        <p:nvSpPr>
          <p:cNvPr id="752" name="Google Shape;752;p46"/>
          <p:cNvSpPr txBox="1"/>
          <p:nvPr/>
        </p:nvSpPr>
        <p:spPr>
          <a:xfrm>
            <a:off x="4213945" y="23244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5</a:t>
            </a:r>
            <a:endParaRPr baseline="-25000">
              <a:solidFill>
                <a:srgbClr val="0000FF"/>
              </a:solidFill>
              <a:latin typeface="Helvetica Neue"/>
              <a:ea typeface="Helvetica Neue"/>
              <a:cs typeface="Helvetica Neue"/>
              <a:sym typeface="Helvetica Neue"/>
            </a:endParaRPr>
          </a:p>
        </p:txBody>
      </p:sp>
      <p:pic>
        <p:nvPicPr>
          <p:cNvPr id="753" name="Google Shape;753;p46"/>
          <p:cNvPicPr preferRelativeResize="0"/>
          <p:nvPr/>
        </p:nvPicPr>
        <p:blipFill rotWithShape="1">
          <a:blip r:embed="rId8">
            <a:alphaModFix/>
          </a:blip>
          <a:srcRect b="0" l="0" r="0" t="0"/>
          <a:stretch/>
        </p:blipFill>
        <p:spPr>
          <a:xfrm>
            <a:off x="4106798" y="3425022"/>
            <a:ext cx="1626768" cy="515350"/>
          </a:xfrm>
          <a:prstGeom prst="rect">
            <a:avLst/>
          </a:prstGeom>
          <a:noFill/>
          <a:ln>
            <a:noFill/>
          </a:ln>
        </p:spPr>
      </p:pic>
      <p:sp>
        <p:nvSpPr>
          <p:cNvPr id="754" name="Google Shape;754;p46"/>
          <p:cNvSpPr txBox="1"/>
          <p:nvPr/>
        </p:nvSpPr>
        <p:spPr>
          <a:xfrm>
            <a:off x="4213945" y="32388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-3</a:t>
            </a:r>
            <a:endParaRPr baseline="-25000">
              <a:solidFill>
                <a:srgbClr val="0000F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Backpropagation via Computation Graph</a:t>
            </a:r>
            <a:endParaRPr/>
          </a:p>
        </p:txBody>
      </p:sp>
      <p:sp>
        <p:nvSpPr>
          <p:cNvPr id="760" name="Google Shape;760;p47"/>
          <p:cNvSpPr txBox="1"/>
          <p:nvPr/>
        </p:nvSpPr>
        <p:spPr>
          <a:xfrm>
            <a:off x="311700" y="1210550"/>
            <a:ext cx="3456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Helvetica Neue"/>
                <a:ea typeface="Helvetica Neue"/>
                <a:cs typeface="Helvetica Neue"/>
                <a:sym typeface="Helvetica Neue"/>
              </a:rPr>
              <a:t>f(x,y,z) = x*y + z</a:t>
            </a:r>
            <a:endParaRPr sz="2400">
              <a:latin typeface="Helvetica Neue"/>
              <a:ea typeface="Helvetica Neue"/>
              <a:cs typeface="Helvetica Neue"/>
              <a:sym typeface="Helvetica Neue"/>
            </a:endParaRPr>
          </a:p>
          <a:p>
            <a:pPr indent="0" lvl="0" marL="0" rtl="0" algn="l">
              <a:spcBef>
                <a:spcPts val="0"/>
              </a:spcBef>
              <a:spcAft>
                <a:spcPts val="0"/>
              </a:spcAft>
              <a:buNone/>
            </a:pPr>
            <a:r>
              <a:rPr lang="en" sz="2400">
                <a:latin typeface="Helvetica Neue"/>
                <a:ea typeface="Helvetica Neue"/>
                <a:cs typeface="Helvetica Neue"/>
                <a:sym typeface="Helvetica Neue"/>
              </a:rPr>
              <a:t>g(x,y) = x*y; f(g,z) = g+z</a:t>
            </a:r>
            <a:endParaRPr sz="2400">
              <a:latin typeface="Helvetica Neue"/>
              <a:ea typeface="Helvetica Neue"/>
              <a:cs typeface="Helvetica Neue"/>
              <a:sym typeface="Helvetica Neue"/>
            </a:endParaRPr>
          </a:p>
        </p:txBody>
      </p:sp>
      <p:sp>
        <p:nvSpPr>
          <p:cNvPr id="761" name="Google Shape;761;p47"/>
          <p:cNvSpPr/>
          <p:nvPr/>
        </p:nvSpPr>
        <p:spPr>
          <a:xfrm>
            <a:off x="5047800" y="26082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sp>
        <p:nvSpPr>
          <p:cNvPr id="762" name="Google Shape;762;p47"/>
          <p:cNvSpPr/>
          <p:nvPr/>
        </p:nvSpPr>
        <p:spPr>
          <a:xfrm>
            <a:off x="6104575" y="30540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sp>
        <p:nvSpPr>
          <p:cNvPr id="763" name="Google Shape;763;p47"/>
          <p:cNvSpPr/>
          <p:nvPr/>
        </p:nvSpPr>
        <p:spPr>
          <a:xfrm>
            <a:off x="3768150" y="21510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x</a:t>
            </a:r>
            <a:endParaRPr sz="2000">
              <a:latin typeface="Helvetica Neue"/>
              <a:ea typeface="Helvetica Neue"/>
              <a:cs typeface="Helvetica Neue"/>
              <a:sym typeface="Helvetica Neue"/>
            </a:endParaRPr>
          </a:p>
        </p:txBody>
      </p:sp>
      <p:sp>
        <p:nvSpPr>
          <p:cNvPr id="764" name="Google Shape;764;p47"/>
          <p:cNvSpPr/>
          <p:nvPr/>
        </p:nvSpPr>
        <p:spPr>
          <a:xfrm>
            <a:off x="3768150" y="30711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y</a:t>
            </a:r>
            <a:endParaRPr sz="2000">
              <a:latin typeface="Helvetica Neue"/>
              <a:ea typeface="Helvetica Neue"/>
              <a:cs typeface="Helvetica Neue"/>
              <a:sym typeface="Helvetica Neue"/>
            </a:endParaRPr>
          </a:p>
        </p:txBody>
      </p:sp>
      <p:sp>
        <p:nvSpPr>
          <p:cNvPr id="765" name="Google Shape;765;p47"/>
          <p:cNvSpPr/>
          <p:nvPr/>
        </p:nvSpPr>
        <p:spPr>
          <a:xfrm>
            <a:off x="3768150" y="39912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z</a:t>
            </a:r>
            <a:endParaRPr sz="2000">
              <a:latin typeface="Helvetica Neue"/>
              <a:ea typeface="Helvetica Neue"/>
              <a:cs typeface="Helvetica Neue"/>
              <a:sym typeface="Helvetica Neue"/>
            </a:endParaRPr>
          </a:p>
        </p:txBody>
      </p:sp>
      <p:cxnSp>
        <p:nvCxnSpPr>
          <p:cNvPr id="766" name="Google Shape;766;p47"/>
          <p:cNvCxnSpPr>
            <a:stCxn id="763" idx="6"/>
            <a:endCxn id="761" idx="0"/>
          </p:cNvCxnSpPr>
          <p:nvPr/>
        </p:nvCxnSpPr>
        <p:spPr>
          <a:xfrm>
            <a:off x="4213950" y="2373925"/>
            <a:ext cx="1056900" cy="234300"/>
          </a:xfrm>
          <a:prstGeom prst="bentConnector2">
            <a:avLst/>
          </a:prstGeom>
          <a:noFill/>
          <a:ln cap="flat" cmpd="sng" w="9525">
            <a:solidFill>
              <a:schemeClr val="dk2"/>
            </a:solidFill>
            <a:prstDash val="solid"/>
            <a:round/>
            <a:headEnd len="med" w="med" type="none"/>
            <a:tailEnd len="med" w="med" type="triangle"/>
          </a:ln>
        </p:spPr>
      </p:cxnSp>
      <p:cxnSp>
        <p:nvCxnSpPr>
          <p:cNvPr id="767" name="Google Shape;767;p47"/>
          <p:cNvCxnSpPr>
            <a:stCxn id="764" idx="6"/>
            <a:endCxn id="761" idx="4"/>
          </p:cNvCxnSpPr>
          <p:nvPr/>
        </p:nvCxnSpPr>
        <p:spPr>
          <a:xfrm flipH="1" rot="10800000">
            <a:off x="4213950" y="3054025"/>
            <a:ext cx="1056900" cy="240000"/>
          </a:xfrm>
          <a:prstGeom prst="bentConnector2">
            <a:avLst/>
          </a:prstGeom>
          <a:noFill/>
          <a:ln cap="flat" cmpd="sng" w="9525">
            <a:solidFill>
              <a:schemeClr val="dk2"/>
            </a:solidFill>
            <a:prstDash val="solid"/>
            <a:round/>
            <a:headEnd len="med" w="med" type="none"/>
            <a:tailEnd len="med" w="med" type="triangle"/>
          </a:ln>
        </p:spPr>
      </p:cxnSp>
      <p:cxnSp>
        <p:nvCxnSpPr>
          <p:cNvPr id="768" name="Google Shape;768;p47"/>
          <p:cNvCxnSpPr>
            <a:stCxn id="761" idx="6"/>
            <a:endCxn id="762" idx="0"/>
          </p:cNvCxnSpPr>
          <p:nvPr/>
        </p:nvCxnSpPr>
        <p:spPr>
          <a:xfrm>
            <a:off x="5493600" y="2831125"/>
            <a:ext cx="834000" cy="222900"/>
          </a:xfrm>
          <a:prstGeom prst="bentConnector2">
            <a:avLst/>
          </a:prstGeom>
          <a:noFill/>
          <a:ln cap="flat" cmpd="sng" w="9525">
            <a:solidFill>
              <a:schemeClr val="dk2"/>
            </a:solidFill>
            <a:prstDash val="solid"/>
            <a:round/>
            <a:headEnd len="med" w="med" type="none"/>
            <a:tailEnd len="med" w="med" type="triangle"/>
          </a:ln>
        </p:spPr>
      </p:cxnSp>
      <p:cxnSp>
        <p:nvCxnSpPr>
          <p:cNvPr id="769" name="Google Shape;769;p47"/>
          <p:cNvCxnSpPr>
            <a:stCxn id="765" idx="6"/>
            <a:endCxn id="762" idx="4"/>
          </p:cNvCxnSpPr>
          <p:nvPr/>
        </p:nvCxnSpPr>
        <p:spPr>
          <a:xfrm flipH="1" rot="10800000">
            <a:off x="4213950" y="3499825"/>
            <a:ext cx="2113500" cy="714300"/>
          </a:xfrm>
          <a:prstGeom prst="bentConnector2">
            <a:avLst/>
          </a:prstGeom>
          <a:noFill/>
          <a:ln cap="flat" cmpd="sng" w="9525">
            <a:solidFill>
              <a:schemeClr val="dk2"/>
            </a:solidFill>
            <a:prstDash val="solid"/>
            <a:round/>
            <a:headEnd len="med" w="med" type="none"/>
            <a:tailEnd len="med" w="med" type="triangle"/>
          </a:ln>
        </p:spPr>
      </p:cxnSp>
      <p:cxnSp>
        <p:nvCxnSpPr>
          <p:cNvPr id="770" name="Google Shape;770;p47"/>
          <p:cNvCxnSpPr>
            <a:stCxn id="762" idx="6"/>
            <a:endCxn id="771" idx="2"/>
          </p:cNvCxnSpPr>
          <p:nvPr/>
        </p:nvCxnSpPr>
        <p:spPr>
          <a:xfrm>
            <a:off x="6550375" y="3276925"/>
            <a:ext cx="611100" cy="0"/>
          </a:xfrm>
          <a:prstGeom prst="straightConnector1">
            <a:avLst/>
          </a:prstGeom>
          <a:noFill/>
          <a:ln cap="flat" cmpd="sng" w="9525">
            <a:solidFill>
              <a:schemeClr val="dk2"/>
            </a:solidFill>
            <a:prstDash val="solid"/>
            <a:round/>
            <a:headEnd len="med" w="med" type="none"/>
            <a:tailEnd len="med" w="med" type="triangle"/>
          </a:ln>
        </p:spPr>
      </p:cxnSp>
      <p:sp>
        <p:nvSpPr>
          <p:cNvPr id="771" name="Google Shape;771;p47"/>
          <p:cNvSpPr/>
          <p:nvPr/>
        </p:nvSpPr>
        <p:spPr>
          <a:xfrm>
            <a:off x="7161350" y="30540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f</a:t>
            </a:r>
            <a:endParaRPr sz="2000">
              <a:latin typeface="Helvetica Neue"/>
              <a:ea typeface="Helvetica Neue"/>
              <a:cs typeface="Helvetica Neue"/>
              <a:sym typeface="Helvetica Neue"/>
            </a:endParaRPr>
          </a:p>
        </p:txBody>
      </p:sp>
      <p:sp>
        <p:nvSpPr>
          <p:cNvPr id="772" name="Google Shape;772;p47"/>
          <p:cNvSpPr txBox="1"/>
          <p:nvPr/>
        </p:nvSpPr>
        <p:spPr>
          <a:xfrm>
            <a:off x="4213945" y="20196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-3</a:t>
            </a:r>
            <a:endParaRPr baseline="-25000">
              <a:solidFill>
                <a:srgbClr val="980000"/>
              </a:solidFill>
              <a:latin typeface="Helvetica Neue"/>
              <a:ea typeface="Helvetica Neue"/>
              <a:cs typeface="Helvetica Neue"/>
              <a:sym typeface="Helvetica Neue"/>
            </a:endParaRPr>
          </a:p>
        </p:txBody>
      </p:sp>
      <p:sp>
        <p:nvSpPr>
          <p:cNvPr id="773" name="Google Shape;773;p47"/>
          <p:cNvSpPr txBox="1"/>
          <p:nvPr/>
        </p:nvSpPr>
        <p:spPr>
          <a:xfrm>
            <a:off x="4213945" y="29340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5</a:t>
            </a:r>
            <a:endParaRPr baseline="-25000">
              <a:solidFill>
                <a:srgbClr val="980000"/>
              </a:solidFill>
              <a:latin typeface="Helvetica Neue"/>
              <a:ea typeface="Helvetica Neue"/>
              <a:cs typeface="Helvetica Neue"/>
              <a:sym typeface="Helvetica Neue"/>
            </a:endParaRPr>
          </a:p>
        </p:txBody>
      </p:sp>
      <p:sp>
        <p:nvSpPr>
          <p:cNvPr id="774" name="Google Shape;774;p47"/>
          <p:cNvSpPr txBox="1"/>
          <p:nvPr/>
        </p:nvSpPr>
        <p:spPr>
          <a:xfrm>
            <a:off x="4213945" y="38484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2</a:t>
            </a:r>
            <a:endParaRPr baseline="-25000">
              <a:solidFill>
                <a:srgbClr val="980000"/>
              </a:solidFill>
              <a:latin typeface="Helvetica Neue"/>
              <a:ea typeface="Helvetica Neue"/>
              <a:cs typeface="Helvetica Neue"/>
              <a:sym typeface="Helvetica Neue"/>
            </a:endParaRPr>
          </a:p>
        </p:txBody>
      </p:sp>
      <p:sp>
        <p:nvSpPr>
          <p:cNvPr id="775" name="Google Shape;775;p47"/>
          <p:cNvSpPr txBox="1"/>
          <p:nvPr/>
        </p:nvSpPr>
        <p:spPr>
          <a:xfrm>
            <a:off x="5493595" y="2473475"/>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-15</a:t>
            </a:r>
            <a:endParaRPr baseline="-25000">
              <a:solidFill>
                <a:srgbClr val="980000"/>
              </a:solidFill>
              <a:latin typeface="Helvetica Neue"/>
              <a:ea typeface="Helvetica Neue"/>
              <a:cs typeface="Helvetica Neue"/>
              <a:sym typeface="Helvetica Neue"/>
            </a:endParaRPr>
          </a:p>
        </p:txBody>
      </p:sp>
      <p:sp>
        <p:nvSpPr>
          <p:cNvPr id="776" name="Google Shape;776;p47"/>
          <p:cNvSpPr txBox="1"/>
          <p:nvPr/>
        </p:nvSpPr>
        <p:spPr>
          <a:xfrm>
            <a:off x="6484195" y="2930675"/>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-13</a:t>
            </a:r>
            <a:endParaRPr baseline="-25000">
              <a:solidFill>
                <a:srgbClr val="980000"/>
              </a:solidFill>
              <a:latin typeface="Helvetica Neue"/>
              <a:ea typeface="Helvetica Neue"/>
              <a:cs typeface="Helvetica Neue"/>
              <a:sym typeface="Helvetica Neue"/>
            </a:endParaRPr>
          </a:p>
        </p:txBody>
      </p:sp>
      <p:sp>
        <p:nvSpPr>
          <p:cNvPr id="777" name="Google Shape;777;p47"/>
          <p:cNvSpPr txBox="1"/>
          <p:nvPr/>
        </p:nvSpPr>
        <p:spPr>
          <a:xfrm>
            <a:off x="4782145" y="2584825"/>
            <a:ext cx="492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Helvetica Neue"/>
                <a:ea typeface="Helvetica Neue"/>
                <a:cs typeface="Helvetica Neue"/>
                <a:sym typeface="Helvetica Neue"/>
              </a:rPr>
              <a:t>g</a:t>
            </a:r>
            <a:endParaRPr b="1" baseline="-25000" sz="2000">
              <a:solidFill>
                <a:schemeClr val="dk1"/>
              </a:solidFill>
              <a:latin typeface="Helvetica Neue"/>
              <a:ea typeface="Helvetica Neue"/>
              <a:cs typeface="Helvetica Neue"/>
              <a:sym typeface="Helvetica Neue"/>
            </a:endParaRPr>
          </a:p>
        </p:txBody>
      </p:sp>
      <p:sp>
        <p:nvSpPr>
          <p:cNvPr id="778" name="Google Shape;778;p47"/>
          <p:cNvSpPr txBox="1"/>
          <p:nvPr/>
        </p:nvSpPr>
        <p:spPr>
          <a:xfrm>
            <a:off x="5848945" y="3042025"/>
            <a:ext cx="492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Helvetica Neue"/>
                <a:ea typeface="Helvetica Neue"/>
                <a:cs typeface="Helvetica Neue"/>
                <a:sym typeface="Helvetica Neue"/>
              </a:rPr>
              <a:t>f</a:t>
            </a:r>
            <a:endParaRPr b="1" baseline="-25000" sz="2000">
              <a:solidFill>
                <a:schemeClr val="dk1"/>
              </a:solidFill>
              <a:latin typeface="Helvetica Neue"/>
              <a:ea typeface="Helvetica Neue"/>
              <a:cs typeface="Helvetica Neue"/>
              <a:sym typeface="Helvetica Neue"/>
            </a:endParaRPr>
          </a:p>
        </p:txBody>
      </p:sp>
      <p:sp>
        <p:nvSpPr>
          <p:cNvPr id="779" name="Google Shape;779;p47"/>
          <p:cNvSpPr txBox="1"/>
          <p:nvPr/>
        </p:nvSpPr>
        <p:spPr>
          <a:xfrm>
            <a:off x="311700" y="2277350"/>
            <a:ext cx="32385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Then we get:</a:t>
            </a:r>
            <a:endParaRPr sz="2400">
              <a:latin typeface="Helvetica Neue"/>
              <a:ea typeface="Helvetica Neue"/>
              <a:cs typeface="Helvetica Neue"/>
              <a:sym typeface="Helvetica Neue"/>
            </a:endParaRPr>
          </a:p>
        </p:txBody>
      </p:sp>
      <p:sp>
        <p:nvSpPr>
          <p:cNvPr id="780" name="Google Shape;780;p47"/>
          <p:cNvSpPr txBox="1"/>
          <p:nvPr/>
        </p:nvSpPr>
        <p:spPr>
          <a:xfrm>
            <a:off x="6484195" y="3235475"/>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1</a:t>
            </a:r>
            <a:endParaRPr baseline="-25000">
              <a:solidFill>
                <a:srgbClr val="0000FF"/>
              </a:solidFill>
              <a:latin typeface="Helvetica Neue"/>
              <a:ea typeface="Helvetica Neue"/>
              <a:cs typeface="Helvetica Neue"/>
              <a:sym typeface="Helvetica Neue"/>
            </a:endParaRPr>
          </a:p>
        </p:txBody>
      </p:sp>
      <p:sp>
        <p:nvSpPr>
          <p:cNvPr id="781" name="Google Shape;781;p47"/>
          <p:cNvSpPr txBox="1"/>
          <p:nvPr/>
        </p:nvSpPr>
        <p:spPr>
          <a:xfrm>
            <a:off x="4213945" y="41532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1</a:t>
            </a:r>
            <a:endParaRPr baseline="-25000">
              <a:solidFill>
                <a:srgbClr val="0000FF"/>
              </a:solidFill>
              <a:latin typeface="Helvetica Neue"/>
              <a:ea typeface="Helvetica Neue"/>
              <a:cs typeface="Helvetica Neue"/>
              <a:sym typeface="Helvetica Neue"/>
            </a:endParaRPr>
          </a:p>
        </p:txBody>
      </p:sp>
      <p:sp>
        <p:nvSpPr>
          <p:cNvPr id="782" name="Google Shape;782;p47"/>
          <p:cNvSpPr txBox="1"/>
          <p:nvPr/>
        </p:nvSpPr>
        <p:spPr>
          <a:xfrm>
            <a:off x="5493595" y="2778275"/>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1</a:t>
            </a:r>
            <a:endParaRPr baseline="-25000">
              <a:solidFill>
                <a:srgbClr val="0000FF"/>
              </a:solidFill>
              <a:latin typeface="Helvetica Neue"/>
              <a:ea typeface="Helvetica Neue"/>
              <a:cs typeface="Helvetica Neue"/>
              <a:sym typeface="Helvetica Neue"/>
            </a:endParaRPr>
          </a:p>
        </p:txBody>
      </p:sp>
      <p:sp>
        <p:nvSpPr>
          <p:cNvPr id="783" name="Google Shape;783;p47"/>
          <p:cNvSpPr txBox="1"/>
          <p:nvPr/>
        </p:nvSpPr>
        <p:spPr>
          <a:xfrm>
            <a:off x="4213945" y="23244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5</a:t>
            </a:r>
            <a:endParaRPr baseline="-25000">
              <a:solidFill>
                <a:srgbClr val="0000FF"/>
              </a:solidFill>
              <a:latin typeface="Helvetica Neue"/>
              <a:ea typeface="Helvetica Neue"/>
              <a:cs typeface="Helvetica Neue"/>
              <a:sym typeface="Helvetica Neue"/>
            </a:endParaRPr>
          </a:p>
        </p:txBody>
      </p:sp>
      <p:sp>
        <p:nvSpPr>
          <p:cNvPr id="784" name="Google Shape;784;p47"/>
          <p:cNvSpPr txBox="1"/>
          <p:nvPr/>
        </p:nvSpPr>
        <p:spPr>
          <a:xfrm>
            <a:off x="4213945" y="32388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-3</a:t>
            </a:r>
            <a:endParaRPr baseline="-25000">
              <a:solidFill>
                <a:srgbClr val="0000FF"/>
              </a:solidFill>
              <a:latin typeface="Helvetica Neue"/>
              <a:ea typeface="Helvetica Neue"/>
              <a:cs typeface="Helvetica Neue"/>
              <a:sym typeface="Helvetica Neue"/>
            </a:endParaRPr>
          </a:p>
        </p:txBody>
      </p:sp>
      <p:pic>
        <p:nvPicPr>
          <p:cNvPr id="785" name="Google Shape;785;p47"/>
          <p:cNvPicPr preferRelativeResize="0"/>
          <p:nvPr/>
        </p:nvPicPr>
        <p:blipFill rotWithShape="1">
          <a:blip r:embed="rId3">
            <a:alphaModFix/>
          </a:blip>
          <a:srcRect b="0" l="0" r="0" t="0"/>
          <a:stretch/>
        </p:blipFill>
        <p:spPr>
          <a:xfrm>
            <a:off x="844700" y="2877051"/>
            <a:ext cx="712769" cy="494442"/>
          </a:xfrm>
          <a:prstGeom prst="rect">
            <a:avLst/>
          </a:prstGeom>
          <a:noFill/>
          <a:ln>
            <a:noFill/>
          </a:ln>
        </p:spPr>
      </p:pic>
      <p:pic>
        <p:nvPicPr>
          <p:cNvPr id="786" name="Google Shape;786;p47"/>
          <p:cNvPicPr preferRelativeResize="0"/>
          <p:nvPr/>
        </p:nvPicPr>
        <p:blipFill rotWithShape="1">
          <a:blip r:embed="rId4">
            <a:alphaModFix/>
          </a:blip>
          <a:srcRect b="0" l="0" r="0" t="0"/>
          <a:stretch/>
        </p:blipFill>
        <p:spPr>
          <a:xfrm>
            <a:off x="844700" y="3562310"/>
            <a:ext cx="834000" cy="494444"/>
          </a:xfrm>
          <a:prstGeom prst="rect">
            <a:avLst/>
          </a:prstGeom>
          <a:noFill/>
          <a:ln>
            <a:noFill/>
          </a:ln>
        </p:spPr>
      </p:pic>
      <p:pic>
        <p:nvPicPr>
          <p:cNvPr id="787" name="Google Shape;787;p47"/>
          <p:cNvPicPr preferRelativeResize="0"/>
          <p:nvPr/>
        </p:nvPicPr>
        <p:blipFill rotWithShape="1">
          <a:blip r:embed="rId5">
            <a:alphaModFix/>
          </a:blip>
          <a:srcRect b="0" l="0" r="0" t="0"/>
          <a:stretch/>
        </p:blipFill>
        <p:spPr>
          <a:xfrm>
            <a:off x="851121" y="4247568"/>
            <a:ext cx="706348" cy="4944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1000"/>
                                        <p:tgtEl>
                                          <p:spTgt spid="7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Backpropagation with a Loss Function</a:t>
            </a:r>
            <a:endParaRPr/>
          </a:p>
        </p:txBody>
      </p:sp>
      <p:sp>
        <p:nvSpPr>
          <p:cNvPr id="793" name="Google Shape;793;p48"/>
          <p:cNvSpPr txBox="1"/>
          <p:nvPr/>
        </p:nvSpPr>
        <p:spPr>
          <a:xfrm>
            <a:off x="311700" y="1210550"/>
            <a:ext cx="3456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Helvetica Neue"/>
                <a:ea typeface="Helvetica Neue"/>
                <a:cs typeface="Helvetica Neue"/>
                <a:sym typeface="Helvetica Neue"/>
              </a:rPr>
              <a:t>f(x,y,z) = x*y + z</a:t>
            </a:r>
            <a:endParaRPr sz="2400">
              <a:latin typeface="Helvetica Neue"/>
              <a:ea typeface="Helvetica Neue"/>
              <a:cs typeface="Helvetica Neue"/>
              <a:sym typeface="Helvetica Neue"/>
            </a:endParaRPr>
          </a:p>
          <a:p>
            <a:pPr indent="0" lvl="0" marL="0" rtl="0" algn="l">
              <a:spcBef>
                <a:spcPts val="0"/>
              </a:spcBef>
              <a:spcAft>
                <a:spcPts val="0"/>
              </a:spcAft>
              <a:buNone/>
            </a:pPr>
            <a:r>
              <a:rPr lang="en" sz="2400">
                <a:latin typeface="Helvetica Neue"/>
                <a:ea typeface="Helvetica Neue"/>
                <a:cs typeface="Helvetica Neue"/>
                <a:sym typeface="Helvetica Neue"/>
              </a:rPr>
              <a:t>g(x,y) = x*y; f(g,z) = g+z</a:t>
            </a:r>
            <a:endParaRPr sz="2400">
              <a:latin typeface="Helvetica Neue"/>
              <a:ea typeface="Helvetica Neue"/>
              <a:cs typeface="Helvetica Neue"/>
              <a:sym typeface="Helvetica Neue"/>
            </a:endParaRPr>
          </a:p>
        </p:txBody>
      </p:sp>
      <p:sp>
        <p:nvSpPr>
          <p:cNvPr id="794" name="Google Shape;794;p48"/>
          <p:cNvSpPr/>
          <p:nvPr/>
        </p:nvSpPr>
        <p:spPr>
          <a:xfrm>
            <a:off x="5047800" y="26082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sp>
        <p:nvSpPr>
          <p:cNvPr id="795" name="Google Shape;795;p48"/>
          <p:cNvSpPr/>
          <p:nvPr/>
        </p:nvSpPr>
        <p:spPr>
          <a:xfrm>
            <a:off x="6104575" y="30540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sp>
        <p:nvSpPr>
          <p:cNvPr id="796" name="Google Shape;796;p48"/>
          <p:cNvSpPr/>
          <p:nvPr/>
        </p:nvSpPr>
        <p:spPr>
          <a:xfrm>
            <a:off x="3768150" y="21510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x</a:t>
            </a:r>
            <a:endParaRPr sz="2000">
              <a:latin typeface="Helvetica Neue"/>
              <a:ea typeface="Helvetica Neue"/>
              <a:cs typeface="Helvetica Neue"/>
              <a:sym typeface="Helvetica Neue"/>
            </a:endParaRPr>
          </a:p>
        </p:txBody>
      </p:sp>
      <p:sp>
        <p:nvSpPr>
          <p:cNvPr id="797" name="Google Shape;797;p48"/>
          <p:cNvSpPr/>
          <p:nvPr/>
        </p:nvSpPr>
        <p:spPr>
          <a:xfrm>
            <a:off x="3768150" y="30711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y</a:t>
            </a:r>
            <a:endParaRPr sz="2000">
              <a:latin typeface="Helvetica Neue"/>
              <a:ea typeface="Helvetica Neue"/>
              <a:cs typeface="Helvetica Neue"/>
              <a:sym typeface="Helvetica Neue"/>
            </a:endParaRPr>
          </a:p>
        </p:txBody>
      </p:sp>
      <p:sp>
        <p:nvSpPr>
          <p:cNvPr id="798" name="Google Shape;798;p48"/>
          <p:cNvSpPr/>
          <p:nvPr/>
        </p:nvSpPr>
        <p:spPr>
          <a:xfrm>
            <a:off x="3768150" y="39912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z</a:t>
            </a:r>
            <a:endParaRPr sz="2000">
              <a:latin typeface="Helvetica Neue"/>
              <a:ea typeface="Helvetica Neue"/>
              <a:cs typeface="Helvetica Neue"/>
              <a:sym typeface="Helvetica Neue"/>
            </a:endParaRPr>
          </a:p>
        </p:txBody>
      </p:sp>
      <p:cxnSp>
        <p:nvCxnSpPr>
          <p:cNvPr id="799" name="Google Shape;799;p48"/>
          <p:cNvCxnSpPr>
            <a:stCxn id="796" idx="6"/>
            <a:endCxn id="794" idx="0"/>
          </p:cNvCxnSpPr>
          <p:nvPr/>
        </p:nvCxnSpPr>
        <p:spPr>
          <a:xfrm>
            <a:off x="4213950" y="2373925"/>
            <a:ext cx="1056900" cy="234300"/>
          </a:xfrm>
          <a:prstGeom prst="bentConnector2">
            <a:avLst/>
          </a:prstGeom>
          <a:noFill/>
          <a:ln cap="flat" cmpd="sng" w="9525">
            <a:solidFill>
              <a:schemeClr val="dk2"/>
            </a:solidFill>
            <a:prstDash val="solid"/>
            <a:round/>
            <a:headEnd len="med" w="med" type="none"/>
            <a:tailEnd len="med" w="med" type="triangle"/>
          </a:ln>
        </p:spPr>
      </p:cxnSp>
      <p:cxnSp>
        <p:nvCxnSpPr>
          <p:cNvPr id="800" name="Google Shape;800;p48"/>
          <p:cNvCxnSpPr>
            <a:stCxn id="797" idx="6"/>
            <a:endCxn id="794" idx="4"/>
          </p:cNvCxnSpPr>
          <p:nvPr/>
        </p:nvCxnSpPr>
        <p:spPr>
          <a:xfrm flipH="1" rot="10800000">
            <a:off x="4213950" y="3054025"/>
            <a:ext cx="1056900" cy="240000"/>
          </a:xfrm>
          <a:prstGeom prst="bentConnector2">
            <a:avLst/>
          </a:prstGeom>
          <a:noFill/>
          <a:ln cap="flat" cmpd="sng" w="9525">
            <a:solidFill>
              <a:schemeClr val="dk2"/>
            </a:solidFill>
            <a:prstDash val="solid"/>
            <a:round/>
            <a:headEnd len="med" w="med" type="none"/>
            <a:tailEnd len="med" w="med" type="triangle"/>
          </a:ln>
        </p:spPr>
      </p:cxnSp>
      <p:cxnSp>
        <p:nvCxnSpPr>
          <p:cNvPr id="801" name="Google Shape;801;p48"/>
          <p:cNvCxnSpPr>
            <a:stCxn id="794" idx="6"/>
            <a:endCxn id="795" idx="0"/>
          </p:cNvCxnSpPr>
          <p:nvPr/>
        </p:nvCxnSpPr>
        <p:spPr>
          <a:xfrm>
            <a:off x="5493600" y="2831125"/>
            <a:ext cx="834000" cy="222900"/>
          </a:xfrm>
          <a:prstGeom prst="bentConnector2">
            <a:avLst/>
          </a:prstGeom>
          <a:noFill/>
          <a:ln cap="flat" cmpd="sng" w="9525">
            <a:solidFill>
              <a:schemeClr val="dk2"/>
            </a:solidFill>
            <a:prstDash val="solid"/>
            <a:round/>
            <a:headEnd len="med" w="med" type="none"/>
            <a:tailEnd len="med" w="med" type="triangle"/>
          </a:ln>
        </p:spPr>
      </p:cxnSp>
      <p:cxnSp>
        <p:nvCxnSpPr>
          <p:cNvPr id="802" name="Google Shape;802;p48"/>
          <p:cNvCxnSpPr>
            <a:stCxn id="798" idx="6"/>
            <a:endCxn id="795" idx="4"/>
          </p:cNvCxnSpPr>
          <p:nvPr/>
        </p:nvCxnSpPr>
        <p:spPr>
          <a:xfrm flipH="1" rot="10800000">
            <a:off x="4213950" y="3499825"/>
            <a:ext cx="2113500" cy="714300"/>
          </a:xfrm>
          <a:prstGeom prst="bentConnector2">
            <a:avLst/>
          </a:prstGeom>
          <a:noFill/>
          <a:ln cap="flat" cmpd="sng" w="9525">
            <a:solidFill>
              <a:schemeClr val="dk2"/>
            </a:solidFill>
            <a:prstDash val="solid"/>
            <a:round/>
            <a:headEnd len="med" w="med" type="none"/>
            <a:tailEnd len="med" w="med" type="triangle"/>
          </a:ln>
        </p:spPr>
      </p:cxnSp>
      <p:cxnSp>
        <p:nvCxnSpPr>
          <p:cNvPr id="803" name="Google Shape;803;p48"/>
          <p:cNvCxnSpPr>
            <a:stCxn id="795" idx="6"/>
            <a:endCxn id="804" idx="2"/>
          </p:cNvCxnSpPr>
          <p:nvPr/>
        </p:nvCxnSpPr>
        <p:spPr>
          <a:xfrm>
            <a:off x="6550375" y="3276925"/>
            <a:ext cx="611100" cy="0"/>
          </a:xfrm>
          <a:prstGeom prst="straightConnector1">
            <a:avLst/>
          </a:prstGeom>
          <a:noFill/>
          <a:ln cap="flat" cmpd="sng" w="9525">
            <a:solidFill>
              <a:schemeClr val="dk2"/>
            </a:solidFill>
            <a:prstDash val="solid"/>
            <a:round/>
            <a:headEnd len="med" w="med" type="none"/>
            <a:tailEnd len="med" w="med" type="triangle"/>
          </a:ln>
        </p:spPr>
      </p:cxnSp>
      <p:sp>
        <p:nvSpPr>
          <p:cNvPr id="804" name="Google Shape;804;p48"/>
          <p:cNvSpPr/>
          <p:nvPr/>
        </p:nvSpPr>
        <p:spPr>
          <a:xfrm>
            <a:off x="7161350" y="30540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f</a:t>
            </a:r>
            <a:endParaRPr sz="2000">
              <a:latin typeface="Helvetica Neue"/>
              <a:ea typeface="Helvetica Neue"/>
              <a:cs typeface="Helvetica Neue"/>
              <a:sym typeface="Helvetica Neue"/>
            </a:endParaRPr>
          </a:p>
        </p:txBody>
      </p:sp>
      <p:sp>
        <p:nvSpPr>
          <p:cNvPr id="805" name="Google Shape;805;p48"/>
          <p:cNvSpPr txBox="1"/>
          <p:nvPr/>
        </p:nvSpPr>
        <p:spPr>
          <a:xfrm>
            <a:off x="4213945" y="20196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-3</a:t>
            </a:r>
            <a:endParaRPr baseline="-25000">
              <a:solidFill>
                <a:srgbClr val="980000"/>
              </a:solidFill>
              <a:latin typeface="Helvetica Neue"/>
              <a:ea typeface="Helvetica Neue"/>
              <a:cs typeface="Helvetica Neue"/>
              <a:sym typeface="Helvetica Neue"/>
            </a:endParaRPr>
          </a:p>
        </p:txBody>
      </p:sp>
      <p:sp>
        <p:nvSpPr>
          <p:cNvPr id="806" name="Google Shape;806;p48"/>
          <p:cNvSpPr txBox="1"/>
          <p:nvPr/>
        </p:nvSpPr>
        <p:spPr>
          <a:xfrm>
            <a:off x="4213945" y="29340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5</a:t>
            </a:r>
            <a:endParaRPr baseline="-25000">
              <a:solidFill>
                <a:srgbClr val="980000"/>
              </a:solidFill>
              <a:latin typeface="Helvetica Neue"/>
              <a:ea typeface="Helvetica Neue"/>
              <a:cs typeface="Helvetica Neue"/>
              <a:sym typeface="Helvetica Neue"/>
            </a:endParaRPr>
          </a:p>
        </p:txBody>
      </p:sp>
      <p:sp>
        <p:nvSpPr>
          <p:cNvPr id="807" name="Google Shape;807;p48"/>
          <p:cNvSpPr txBox="1"/>
          <p:nvPr/>
        </p:nvSpPr>
        <p:spPr>
          <a:xfrm>
            <a:off x="4213945" y="38484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2</a:t>
            </a:r>
            <a:endParaRPr baseline="-25000">
              <a:solidFill>
                <a:srgbClr val="980000"/>
              </a:solidFill>
              <a:latin typeface="Helvetica Neue"/>
              <a:ea typeface="Helvetica Neue"/>
              <a:cs typeface="Helvetica Neue"/>
              <a:sym typeface="Helvetica Neue"/>
            </a:endParaRPr>
          </a:p>
        </p:txBody>
      </p:sp>
      <p:sp>
        <p:nvSpPr>
          <p:cNvPr id="808" name="Google Shape;808;p48"/>
          <p:cNvSpPr txBox="1"/>
          <p:nvPr/>
        </p:nvSpPr>
        <p:spPr>
          <a:xfrm>
            <a:off x="5493595" y="2473475"/>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-15</a:t>
            </a:r>
            <a:endParaRPr baseline="-25000">
              <a:solidFill>
                <a:srgbClr val="980000"/>
              </a:solidFill>
              <a:latin typeface="Helvetica Neue"/>
              <a:ea typeface="Helvetica Neue"/>
              <a:cs typeface="Helvetica Neue"/>
              <a:sym typeface="Helvetica Neue"/>
            </a:endParaRPr>
          </a:p>
        </p:txBody>
      </p:sp>
      <p:sp>
        <p:nvSpPr>
          <p:cNvPr id="809" name="Google Shape;809;p48"/>
          <p:cNvSpPr txBox="1"/>
          <p:nvPr/>
        </p:nvSpPr>
        <p:spPr>
          <a:xfrm>
            <a:off x="6484195" y="2930675"/>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-13</a:t>
            </a:r>
            <a:endParaRPr baseline="-25000">
              <a:solidFill>
                <a:srgbClr val="980000"/>
              </a:solidFill>
              <a:latin typeface="Helvetica Neue"/>
              <a:ea typeface="Helvetica Neue"/>
              <a:cs typeface="Helvetica Neue"/>
              <a:sym typeface="Helvetica Neue"/>
            </a:endParaRPr>
          </a:p>
        </p:txBody>
      </p:sp>
      <p:sp>
        <p:nvSpPr>
          <p:cNvPr id="810" name="Google Shape;810;p48"/>
          <p:cNvSpPr txBox="1"/>
          <p:nvPr/>
        </p:nvSpPr>
        <p:spPr>
          <a:xfrm>
            <a:off x="4782145" y="2584825"/>
            <a:ext cx="492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Helvetica Neue"/>
                <a:ea typeface="Helvetica Neue"/>
                <a:cs typeface="Helvetica Neue"/>
                <a:sym typeface="Helvetica Neue"/>
              </a:rPr>
              <a:t>g</a:t>
            </a:r>
            <a:endParaRPr b="1" baseline="-25000" sz="2000">
              <a:solidFill>
                <a:schemeClr val="dk1"/>
              </a:solidFill>
              <a:latin typeface="Helvetica Neue"/>
              <a:ea typeface="Helvetica Neue"/>
              <a:cs typeface="Helvetica Neue"/>
              <a:sym typeface="Helvetica Neue"/>
            </a:endParaRPr>
          </a:p>
        </p:txBody>
      </p:sp>
      <p:sp>
        <p:nvSpPr>
          <p:cNvPr id="811" name="Google Shape;811;p48"/>
          <p:cNvSpPr txBox="1"/>
          <p:nvPr/>
        </p:nvSpPr>
        <p:spPr>
          <a:xfrm>
            <a:off x="5848945" y="3042025"/>
            <a:ext cx="492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Helvetica Neue"/>
                <a:ea typeface="Helvetica Neue"/>
                <a:cs typeface="Helvetica Neue"/>
                <a:sym typeface="Helvetica Neue"/>
              </a:rPr>
              <a:t>f</a:t>
            </a:r>
            <a:endParaRPr b="1" baseline="-25000" sz="2000">
              <a:solidFill>
                <a:schemeClr val="dk1"/>
              </a:solidFill>
              <a:latin typeface="Helvetica Neue"/>
              <a:ea typeface="Helvetica Neue"/>
              <a:cs typeface="Helvetica Neue"/>
              <a:sym typeface="Helvetica Neue"/>
            </a:endParaRPr>
          </a:p>
        </p:txBody>
      </p:sp>
      <p:sp>
        <p:nvSpPr>
          <p:cNvPr id="812" name="Google Shape;812;p48"/>
          <p:cNvSpPr txBox="1"/>
          <p:nvPr/>
        </p:nvSpPr>
        <p:spPr>
          <a:xfrm>
            <a:off x="311700" y="2277350"/>
            <a:ext cx="3238500" cy="20319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If </a:t>
            </a:r>
            <a:r>
              <a:rPr i="1" lang="en" sz="2400">
                <a:latin typeface="Helvetica Neue"/>
                <a:ea typeface="Helvetica Neue"/>
                <a:cs typeface="Helvetica Neue"/>
                <a:sym typeface="Helvetica Neue"/>
              </a:rPr>
              <a:t>f</a:t>
            </a:r>
            <a:r>
              <a:rPr lang="en" sz="2400">
                <a:latin typeface="Helvetica Neue"/>
                <a:ea typeface="Helvetica Neue"/>
                <a:cs typeface="Helvetica Neue"/>
                <a:sym typeface="Helvetica Neue"/>
              </a:rPr>
              <a:t> is just our predictor, we can add a loss on top, call it function </a:t>
            </a:r>
            <a:r>
              <a:rPr i="1" lang="en" sz="2400">
                <a:latin typeface="Helvetica Neue"/>
                <a:ea typeface="Helvetica Neue"/>
                <a:cs typeface="Helvetica Neue"/>
                <a:sym typeface="Helvetica Neue"/>
              </a:rPr>
              <a:t>L</a:t>
            </a:r>
            <a:endParaRPr i="1"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i="1" lang="en" sz="2400">
                <a:latin typeface="Helvetica Neue"/>
                <a:ea typeface="Helvetica Neue"/>
                <a:cs typeface="Helvetica Neue"/>
                <a:sym typeface="Helvetica Neue"/>
              </a:rPr>
              <a:t>L(f)</a:t>
            </a:r>
            <a:endParaRPr i="1" sz="2400">
              <a:latin typeface="Helvetica Neue"/>
              <a:ea typeface="Helvetica Neue"/>
              <a:cs typeface="Helvetica Neue"/>
              <a:sym typeface="Helvetica Neue"/>
            </a:endParaRPr>
          </a:p>
        </p:txBody>
      </p:sp>
      <p:sp>
        <p:nvSpPr>
          <p:cNvPr id="813" name="Google Shape;813;p48"/>
          <p:cNvSpPr txBox="1"/>
          <p:nvPr/>
        </p:nvSpPr>
        <p:spPr>
          <a:xfrm>
            <a:off x="6484195" y="3235475"/>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1</a:t>
            </a:r>
            <a:endParaRPr baseline="-25000">
              <a:solidFill>
                <a:srgbClr val="0000FF"/>
              </a:solidFill>
              <a:latin typeface="Helvetica Neue"/>
              <a:ea typeface="Helvetica Neue"/>
              <a:cs typeface="Helvetica Neue"/>
              <a:sym typeface="Helvetica Neue"/>
            </a:endParaRPr>
          </a:p>
        </p:txBody>
      </p:sp>
      <p:sp>
        <p:nvSpPr>
          <p:cNvPr id="814" name="Google Shape;814;p48"/>
          <p:cNvSpPr txBox="1"/>
          <p:nvPr/>
        </p:nvSpPr>
        <p:spPr>
          <a:xfrm>
            <a:off x="4213945" y="41532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1</a:t>
            </a:r>
            <a:endParaRPr baseline="-25000">
              <a:solidFill>
                <a:srgbClr val="0000FF"/>
              </a:solidFill>
              <a:latin typeface="Helvetica Neue"/>
              <a:ea typeface="Helvetica Neue"/>
              <a:cs typeface="Helvetica Neue"/>
              <a:sym typeface="Helvetica Neue"/>
            </a:endParaRPr>
          </a:p>
        </p:txBody>
      </p:sp>
      <p:sp>
        <p:nvSpPr>
          <p:cNvPr id="815" name="Google Shape;815;p48"/>
          <p:cNvSpPr txBox="1"/>
          <p:nvPr/>
        </p:nvSpPr>
        <p:spPr>
          <a:xfrm>
            <a:off x="5493595" y="2778275"/>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1</a:t>
            </a:r>
            <a:endParaRPr baseline="-25000">
              <a:solidFill>
                <a:srgbClr val="0000FF"/>
              </a:solidFill>
              <a:latin typeface="Helvetica Neue"/>
              <a:ea typeface="Helvetica Neue"/>
              <a:cs typeface="Helvetica Neue"/>
              <a:sym typeface="Helvetica Neue"/>
            </a:endParaRPr>
          </a:p>
        </p:txBody>
      </p:sp>
      <p:sp>
        <p:nvSpPr>
          <p:cNvPr id="816" name="Google Shape;816;p48"/>
          <p:cNvSpPr txBox="1"/>
          <p:nvPr/>
        </p:nvSpPr>
        <p:spPr>
          <a:xfrm>
            <a:off x="4213945" y="23244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5</a:t>
            </a:r>
            <a:endParaRPr baseline="-25000">
              <a:solidFill>
                <a:srgbClr val="0000FF"/>
              </a:solidFill>
              <a:latin typeface="Helvetica Neue"/>
              <a:ea typeface="Helvetica Neue"/>
              <a:cs typeface="Helvetica Neue"/>
              <a:sym typeface="Helvetica Neue"/>
            </a:endParaRPr>
          </a:p>
        </p:txBody>
      </p:sp>
      <p:sp>
        <p:nvSpPr>
          <p:cNvPr id="817" name="Google Shape;817;p48"/>
          <p:cNvSpPr txBox="1"/>
          <p:nvPr/>
        </p:nvSpPr>
        <p:spPr>
          <a:xfrm>
            <a:off x="4213945" y="32388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-3</a:t>
            </a:r>
            <a:endParaRPr baseline="-25000">
              <a:solidFill>
                <a:srgbClr val="0000FF"/>
              </a:solidFill>
              <a:latin typeface="Helvetica Neue"/>
              <a:ea typeface="Helvetica Neue"/>
              <a:cs typeface="Helvetica Neue"/>
              <a:sym typeface="Helvetica Neue"/>
            </a:endParaRPr>
          </a:p>
        </p:txBody>
      </p:sp>
      <p:sp>
        <p:nvSpPr>
          <p:cNvPr id="818" name="Google Shape;818;p48"/>
          <p:cNvSpPr/>
          <p:nvPr/>
        </p:nvSpPr>
        <p:spPr>
          <a:xfrm>
            <a:off x="8218125" y="30540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Helvetica Neue"/>
                <a:ea typeface="Helvetica Neue"/>
                <a:cs typeface="Helvetica Neue"/>
                <a:sym typeface="Helvetica Neue"/>
              </a:rPr>
              <a:t>L</a:t>
            </a:r>
            <a:endParaRPr b="1" sz="2000">
              <a:latin typeface="Helvetica Neue"/>
              <a:ea typeface="Helvetica Neue"/>
              <a:cs typeface="Helvetica Neue"/>
              <a:sym typeface="Helvetica Neue"/>
            </a:endParaRPr>
          </a:p>
        </p:txBody>
      </p:sp>
      <p:cxnSp>
        <p:nvCxnSpPr>
          <p:cNvPr id="819" name="Google Shape;819;p48"/>
          <p:cNvCxnSpPr>
            <a:stCxn id="804" idx="6"/>
            <a:endCxn id="818" idx="2"/>
          </p:cNvCxnSpPr>
          <p:nvPr/>
        </p:nvCxnSpPr>
        <p:spPr>
          <a:xfrm>
            <a:off x="7607150" y="3276925"/>
            <a:ext cx="611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2">
                                            <p:txEl>
                                              <p:pRg end="0" st="0"/>
                                            </p:txEl>
                                          </p:spTgt>
                                        </p:tgtEl>
                                        <p:attrNameLst>
                                          <p:attrName>style.visibility</p:attrName>
                                        </p:attrNameLst>
                                      </p:cBhvr>
                                      <p:to>
                                        <p:strVal val="visible"/>
                                      </p:to>
                                    </p:set>
                                    <p:animEffect filter="fade" transition="in">
                                      <p:cBhvr>
                                        <p:cTn dur="1000"/>
                                        <p:tgtEl>
                                          <p:spTgt spid="8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2">
                                            <p:txEl>
                                              <p:pRg end="1" st="1"/>
                                            </p:txEl>
                                          </p:spTgt>
                                        </p:tgtEl>
                                        <p:attrNameLst>
                                          <p:attrName>style.visibility</p:attrName>
                                        </p:attrNameLst>
                                      </p:cBhvr>
                                      <p:to>
                                        <p:strVal val="visible"/>
                                      </p:to>
                                    </p:set>
                                    <p:animEffect filter="fade" transition="in">
                                      <p:cBhvr>
                                        <p:cTn dur="1000"/>
                                        <p:tgtEl>
                                          <p:spTgt spid="81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Backpropagation with a Loss Function</a:t>
            </a:r>
            <a:endParaRPr/>
          </a:p>
        </p:txBody>
      </p:sp>
      <p:sp>
        <p:nvSpPr>
          <p:cNvPr id="825" name="Google Shape;825;p49"/>
          <p:cNvSpPr txBox="1"/>
          <p:nvPr/>
        </p:nvSpPr>
        <p:spPr>
          <a:xfrm>
            <a:off x="311700" y="1210550"/>
            <a:ext cx="3456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Helvetica Neue"/>
                <a:ea typeface="Helvetica Neue"/>
                <a:cs typeface="Helvetica Neue"/>
                <a:sym typeface="Helvetica Neue"/>
              </a:rPr>
              <a:t>f(x,y,z) = x*y + z</a:t>
            </a:r>
            <a:endParaRPr sz="2400">
              <a:latin typeface="Helvetica Neue"/>
              <a:ea typeface="Helvetica Neue"/>
              <a:cs typeface="Helvetica Neue"/>
              <a:sym typeface="Helvetica Neue"/>
            </a:endParaRPr>
          </a:p>
          <a:p>
            <a:pPr indent="0" lvl="0" marL="0" rtl="0" algn="l">
              <a:spcBef>
                <a:spcPts val="0"/>
              </a:spcBef>
              <a:spcAft>
                <a:spcPts val="0"/>
              </a:spcAft>
              <a:buNone/>
            </a:pPr>
            <a:r>
              <a:rPr lang="en" sz="2400">
                <a:latin typeface="Helvetica Neue"/>
                <a:ea typeface="Helvetica Neue"/>
                <a:cs typeface="Helvetica Neue"/>
                <a:sym typeface="Helvetica Neue"/>
              </a:rPr>
              <a:t>g(x,y) = x*y; f(g,z) = g+z</a:t>
            </a:r>
            <a:endParaRPr sz="2400">
              <a:latin typeface="Helvetica Neue"/>
              <a:ea typeface="Helvetica Neue"/>
              <a:cs typeface="Helvetica Neue"/>
              <a:sym typeface="Helvetica Neue"/>
            </a:endParaRPr>
          </a:p>
        </p:txBody>
      </p:sp>
      <p:sp>
        <p:nvSpPr>
          <p:cNvPr id="826" name="Google Shape;826;p49"/>
          <p:cNvSpPr/>
          <p:nvPr/>
        </p:nvSpPr>
        <p:spPr>
          <a:xfrm>
            <a:off x="5047800" y="26082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sp>
        <p:nvSpPr>
          <p:cNvPr id="827" name="Google Shape;827;p49"/>
          <p:cNvSpPr/>
          <p:nvPr/>
        </p:nvSpPr>
        <p:spPr>
          <a:xfrm>
            <a:off x="6104575" y="30540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sp>
        <p:nvSpPr>
          <p:cNvPr id="828" name="Google Shape;828;p49"/>
          <p:cNvSpPr/>
          <p:nvPr/>
        </p:nvSpPr>
        <p:spPr>
          <a:xfrm>
            <a:off x="3768150" y="21510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x</a:t>
            </a:r>
            <a:endParaRPr sz="2000">
              <a:latin typeface="Helvetica Neue"/>
              <a:ea typeface="Helvetica Neue"/>
              <a:cs typeface="Helvetica Neue"/>
              <a:sym typeface="Helvetica Neue"/>
            </a:endParaRPr>
          </a:p>
        </p:txBody>
      </p:sp>
      <p:sp>
        <p:nvSpPr>
          <p:cNvPr id="829" name="Google Shape;829;p49"/>
          <p:cNvSpPr/>
          <p:nvPr/>
        </p:nvSpPr>
        <p:spPr>
          <a:xfrm>
            <a:off x="3768150" y="30711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y</a:t>
            </a:r>
            <a:endParaRPr sz="2000">
              <a:latin typeface="Helvetica Neue"/>
              <a:ea typeface="Helvetica Neue"/>
              <a:cs typeface="Helvetica Neue"/>
              <a:sym typeface="Helvetica Neue"/>
            </a:endParaRPr>
          </a:p>
        </p:txBody>
      </p:sp>
      <p:sp>
        <p:nvSpPr>
          <p:cNvPr id="830" name="Google Shape;830;p49"/>
          <p:cNvSpPr/>
          <p:nvPr/>
        </p:nvSpPr>
        <p:spPr>
          <a:xfrm>
            <a:off x="3768150" y="39912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z</a:t>
            </a:r>
            <a:endParaRPr sz="2000">
              <a:latin typeface="Helvetica Neue"/>
              <a:ea typeface="Helvetica Neue"/>
              <a:cs typeface="Helvetica Neue"/>
              <a:sym typeface="Helvetica Neue"/>
            </a:endParaRPr>
          </a:p>
        </p:txBody>
      </p:sp>
      <p:cxnSp>
        <p:nvCxnSpPr>
          <p:cNvPr id="831" name="Google Shape;831;p49"/>
          <p:cNvCxnSpPr>
            <a:stCxn id="828" idx="6"/>
            <a:endCxn id="826" idx="0"/>
          </p:cNvCxnSpPr>
          <p:nvPr/>
        </p:nvCxnSpPr>
        <p:spPr>
          <a:xfrm>
            <a:off x="4213950" y="2373925"/>
            <a:ext cx="1056900" cy="234300"/>
          </a:xfrm>
          <a:prstGeom prst="bentConnector2">
            <a:avLst/>
          </a:prstGeom>
          <a:noFill/>
          <a:ln cap="flat" cmpd="sng" w="9525">
            <a:solidFill>
              <a:schemeClr val="dk2"/>
            </a:solidFill>
            <a:prstDash val="solid"/>
            <a:round/>
            <a:headEnd len="med" w="med" type="none"/>
            <a:tailEnd len="med" w="med" type="triangle"/>
          </a:ln>
        </p:spPr>
      </p:cxnSp>
      <p:cxnSp>
        <p:nvCxnSpPr>
          <p:cNvPr id="832" name="Google Shape;832;p49"/>
          <p:cNvCxnSpPr>
            <a:stCxn id="829" idx="6"/>
            <a:endCxn id="826" idx="4"/>
          </p:cNvCxnSpPr>
          <p:nvPr/>
        </p:nvCxnSpPr>
        <p:spPr>
          <a:xfrm flipH="1" rot="10800000">
            <a:off x="4213950" y="3054025"/>
            <a:ext cx="1056900" cy="240000"/>
          </a:xfrm>
          <a:prstGeom prst="bentConnector2">
            <a:avLst/>
          </a:prstGeom>
          <a:noFill/>
          <a:ln cap="flat" cmpd="sng" w="9525">
            <a:solidFill>
              <a:schemeClr val="dk2"/>
            </a:solidFill>
            <a:prstDash val="solid"/>
            <a:round/>
            <a:headEnd len="med" w="med" type="none"/>
            <a:tailEnd len="med" w="med" type="triangle"/>
          </a:ln>
        </p:spPr>
      </p:cxnSp>
      <p:cxnSp>
        <p:nvCxnSpPr>
          <p:cNvPr id="833" name="Google Shape;833;p49"/>
          <p:cNvCxnSpPr>
            <a:stCxn id="826" idx="6"/>
            <a:endCxn id="827" idx="0"/>
          </p:cNvCxnSpPr>
          <p:nvPr/>
        </p:nvCxnSpPr>
        <p:spPr>
          <a:xfrm>
            <a:off x="5493600" y="2831125"/>
            <a:ext cx="834000" cy="222900"/>
          </a:xfrm>
          <a:prstGeom prst="bentConnector2">
            <a:avLst/>
          </a:prstGeom>
          <a:noFill/>
          <a:ln cap="flat" cmpd="sng" w="9525">
            <a:solidFill>
              <a:schemeClr val="dk2"/>
            </a:solidFill>
            <a:prstDash val="solid"/>
            <a:round/>
            <a:headEnd len="med" w="med" type="none"/>
            <a:tailEnd len="med" w="med" type="triangle"/>
          </a:ln>
        </p:spPr>
      </p:cxnSp>
      <p:cxnSp>
        <p:nvCxnSpPr>
          <p:cNvPr id="834" name="Google Shape;834;p49"/>
          <p:cNvCxnSpPr>
            <a:stCxn id="830" idx="6"/>
            <a:endCxn id="827" idx="4"/>
          </p:cNvCxnSpPr>
          <p:nvPr/>
        </p:nvCxnSpPr>
        <p:spPr>
          <a:xfrm flipH="1" rot="10800000">
            <a:off x="4213950" y="3499825"/>
            <a:ext cx="2113500" cy="714300"/>
          </a:xfrm>
          <a:prstGeom prst="bentConnector2">
            <a:avLst/>
          </a:prstGeom>
          <a:noFill/>
          <a:ln cap="flat" cmpd="sng" w="9525">
            <a:solidFill>
              <a:schemeClr val="dk2"/>
            </a:solidFill>
            <a:prstDash val="solid"/>
            <a:round/>
            <a:headEnd len="med" w="med" type="none"/>
            <a:tailEnd len="med" w="med" type="triangle"/>
          </a:ln>
        </p:spPr>
      </p:cxnSp>
      <p:cxnSp>
        <p:nvCxnSpPr>
          <p:cNvPr id="835" name="Google Shape;835;p49"/>
          <p:cNvCxnSpPr>
            <a:stCxn id="827" idx="6"/>
            <a:endCxn id="836" idx="2"/>
          </p:cNvCxnSpPr>
          <p:nvPr/>
        </p:nvCxnSpPr>
        <p:spPr>
          <a:xfrm>
            <a:off x="6550375" y="3276925"/>
            <a:ext cx="611100" cy="0"/>
          </a:xfrm>
          <a:prstGeom prst="straightConnector1">
            <a:avLst/>
          </a:prstGeom>
          <a:noFill/>
          <a:ln cap="flat" cmpd="sng" w="9525">
            <a:solidFill>
              <a:schemeClr val="dk2"/>
            </a:solidFill>
            <a:prstDash val="solid"/>
            <a:round/>
            <a:headEnd len="med" w="med" type="none"/>
            <a:tailEnd len="med" w="med" type="triangle"/>
          </a:ln>
        </p:spPr>
      </p:cxnSp>
      <p:sp>
        <p:nvSpPr>
          <p:cNvPr id="836" name="Google Shape;836;p49"/>
          <p:cNvSpPr/>
          <p:nvPr/>
        </p:nvSpPr>
        <p:spPr>
          <a:xfrm>
            <a:off x="7161350" y="30540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f</a:t>
            </a:r>
            <a:endParaRPr sz="2000">
              <a:latin typeface="Helvetica Neue"/>
              <a:ea typeface="Helvetica Neue"/>
              <a:cs typeface="Helvetica Neue"/>
              <a:sym typeface="Helvetica Neue"/>
            </a:endParaRPr>
          </a:p>
        </p:txBody>
      </p:sp>
      <p:sp>
        <p:nvSpPr>
          <p:cNvPr id="837" name="Google Shape;837;p49"/>
          <p:cNvSpPr txBox="1"/>
          <p:nvPr/>
        </p:nvSpPr>
        <p:spPr>
          <a:xfrm>
            <a:off x="4213945" y="20196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-3</a:t>
            </a:r>
            <a:endParaRPr baseline="-25000">
              <a:solidFill>
                <a:srgbClr val="980000"/>
              </a:solidFill>
              <a:latin typeface="Helvetica Neue"/>
              <a:ea typeface="Helvetica Neue"/>
              <a:cs typeface="Helvetica Neue"/>
              <a:sym typeface="Helvetica Neue"/>
            </a:endParaRPr>
          </a:p>
        </p:txBody>
      </p:sp>
      <p:sp>
        <p:nvSpPr>
          <p:cNvPr id="838" name="Google Shape;838;p49"/>
          <p:cNvSpPr txBox="1"/>
          <p:nvPr/>
        </p:nvSpPr>
        <p:spPr>
          <a:xfrm>
            <a:off x="4213945" y="29340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5</a:t>
            </a:r>
            <a:endParaRPr baseline="-25000">
              <a:solidFill>
                <a:srgbClr val="980000"/>
              </a:solidFill>
              <a:latin typeface="Helvetica Neue"/>
              <a:ea typeface="Helvetica Neue"/>
              <a:cs typeface="Helvetica Neue"/>
              <a:sym typeface="Helvetica Neue"/>
            </a:endParaRPr>
          </a:p>
        </p:txBody>
      </p:sp>
      <p:sp>
        <p:nvSpPr>
          <p:cNvPr id="839" name="Google Shape;839;p49"/>
          <p:cNvSpPr txBox="1"/>
          <p:nvPr/>
        </p:nvSpPr>
        <p:spPr>
          <a:xfrm>
            <a:off x="4213945" y="3848450"/>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2</a:t>
            </a:r>
            <a:endParaRPr baseline="-25000">
              <a:solidFill>
                <a:srgbClr val="980000"/>
              </a:solidFill>
              <a:latin typeface="Helvetica Neue"/>
              <a:ea typeface="Helvetica Neue"/>
              <a:cs typeface="Helvetica Neue"/>
              <a:sym typeface="Helvetica Neue"/>
            </a:endParaRPr>
          </a:p>
        </p:txBody>
      </p:sp>
      <p:sp>
        <p:nvSpPr>
          <p:cNvPr id="840" name="Google Shape;840;p49"/>
          <p:cNvSpPr txBox="1"/>
          <p:nvPr/>
        </p:nvSpPr>
        <p:spPr>
          <a:xfrm>
            <a:off x="5493595" y="2473475"/>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-15</a:t>
            </a:r>
            <a:endParaRPr baseline="-25000">
              <a:solidFill>
                <a:srgbClr val="980000"/>
              </a:solidFill>
              <a:latin typeface="Helvetica Neue"/>
              <a:ea typeface="Helvetica Neue"/>
              <a:cs typeface="Helvetica Neue"/>
              <a:sym typeface="Helvetica Neue"/>
            </a:endParaRPr>
          </a:p>
        </p:txBody>
      </p:sp>
      <p:sp>
        <p:nvSpPr>
          <p:cNvPr id="841" name="Google Shape;841;p49"/>
          <p:cNvSpPr txBox="1"/>
          <p:nvPr/>
        </p:nvSpPr>
        <p:spPr>
          <a:xfrm>
            <a:off x="6484195" y="2930675"/>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-13</a:t>
            </a:r>
            <a:endParaRPr baseline="-25000">
              <a:solidFill>
                <a:srgbClr val="980000"/>
              </a:solidFill>
              <a:latin typeface="Helvetica Neue"/>
              <a:ea typeface="Helvetica Neue"/>
              <a:cs typeface="Helvetica Neue"/>
              <a:sym typeface="Helvetica Neue"/>
            </a:endParaRPr>
          </a:p>
        </p:txBody>
      </p:sp>
      <p:sp>
        <p:nvSpPr>
          <p:cNvPr id="842" name="Google Shape;842;p49"/>
          <p:cNvSpPr txBox="1"/>
          <p:nvPr/>
        </p:nvSpPr>
        <p:spPr>
          <a:xfrm>
            <a:off x="4782145" y="2584825"/>
            <a:ext cx="492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Helvetica Neue"/>
                <a:ea typeface="Helvetica Neue"/>
                <a:cs typeface="Helvetica Neue"/>
                <a:sym typeface="Helvetica Neue"/>
              </a:rPr>
              <a:t>g</a:t>
            </a:r>
            <a:endParaRPr b="1" baseline="-25000" sz="2000">
              <a:solidFill>
                <a:schemeClr val="dk1"/>
              </a:solidFill>
              <a:latin typeface="Helvetica Neue"/>
              <a:ea typeface="Helvetica Neue"/>
              <a:cs typeface="Helvetica Neue"/>
              <a:sym typeface="Helvetica Neue"/>
            </a:endParaRPr>
          </a:p>
        </p:txBody>
      </p:sp>
      <p:sp>
        <p:nvSpPr>
          <p:cNvPr id="843" name="Google Shape;843;p49"/>
          <p:cNvSpPr txBox="1"/>
          <p:nvPr/>
        </p:nvSpPr>
        <p:spPr>
          <a:xfrm>
            <a:off x="5848945" y="3042025"/>
            <a:ext cx="492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Helvetica Neue"/>
                <a:ea typeface="Helvetica Neue"/>
                <a:cs typeface="Helvetica Neue"/>
                <a:sym typeface="Helvetica Neue"/>
              </a:rPr>
              <a:t>f</a:t>
            </a:r>
            <a:endParaRPr b="1" baseline="-25000" sz="2000">
              <a:solidFill>
                <a:schemeClr val="dk1"/>
              </a:solidFill>
              <a:latin typeface="Helvetica Neue"/>
              <a:ea typeface="Helvetica Neue"/>
              <a:cs typeface="Helvetica Neue"/>
              <a:sym typeface="Helvetica Neue"/>
            </a:endParaRPr>
          </a:p>
        </p:txBody>
      </p:sp>
      <p:sp>
        <p:nvSpPr>
          <p:cNvPr id="844" name="Google Shape;844;p49"/>
          <p:cNvSpPr txBox="1"/>
          <p:nvPr/>
        </p:nvSpPr>
        <p:spPr>
          <a:xfrm>
            <a:off x="311700" y="2277350"/>
            <a:ext cx="3238500" cy="9234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rgbClr val="980000"/>
              </a:buClr>
              <a:buSzPts val="2400"/>
              <a:buFont typeface="Helvetica Neue"/>
              <a:buChar char="●"/>
            </a:pPr>
            <a:r>
              <a:rPr lang="en" sz="2400">
                <a:solidFill>
                  <a:srgbClr val="980000"/>
                </a:solidFill>
                <a:latin typeface="Helvetica Neue"/>
                <a:ea typeface="Helvetica Neue"/>
                <a:cs typeface="Helvetica Neue"/>
                <a:sym typeface="Helvetica Neue"/>
              </a:rPr>
              <a:t>Forward</a:t>
            </a:r>
            <a:r>
              <a:rPr lang="en" sz="2400">
                <a:solidFill>
                  <a:srgbClr val="980000"/>
                </a:solidFill>
                <a:latin typeface="Helvetica Neue"/>
                <a:ea typeface="Helvetica Neue"/>
                <a:cs typeface="Helvetica Neue"/>
                <a:sym typeface="Helvetica Neue"/>
              </a:rPr>
              <a:t> pass</a:t>
            </a:r>
            <a:endParaRPr sz="2400">
              <a:solidFill>
                <a:srgbClr val="980000"/>
              </a:solidFill>
              <a:latin typeface="Helvetica Neue"/>
              <a:ea typeface="Helvetica Neue"/>
              <a:cs typeface="Helvetica Neue"/>
              <a:sym typeface="Helvetica Neue"/>
            </a:endParaRPr>
          </a:p>
          <a:p>
            <a:pPr indent="-381000" lvl="0" marL="457200" rtl="0" algn="l">
              <a:spcBef>
                <a:spcPts val="0"/>
              </a:spcBef>
              <a:spcAft>
                <a:spcPts val="0"/>
              </a:spcAft>
              <a:buClr>
                <a:srgbClr val="0000FF"/>
              </a:buClr>
              <a:buSzPts val="2400"/>
              <a:buFont typeface="Helvetica Neue"/>
              <a:buChar char="●"/>
            </a:pPr>
            <a:r>
              <a:rPr lang="en" sz="2400">
                <a:solidFill>
                  <a:srgbClr val="0000FF"/>
                </a:solidFill>
                <a:latin typeface="Helvetica Neue"/>
                <a:ea typeface="Helvetica Neue"/>
                <a:cs typeface="Helvetica Neue"/>
                <a:sym typeface="Helvetica Neue"/>
              </a:rPr>
              <a:t>Backwards pass</a:t>
            </a:r>
            <a:endParaRPr sz="2400">
              <a:solidFill>
                <a:srgbClr val="0000FF"/>
              </a:solidFill>
              <a:latin typeface="Helvetica Neue"/>
              <a:ea typeface="Helvetica Neue"/>
              <a:cs typeface="Helvetica Neue"/>
              <a:sym typeface="Helvetica Neue"/>
            </a:endParaRPr>
          </a:p>
        </p:txBody>
      </p:sp>
      <p:sp>
        <p:nvSpPr>
          <p:cNvPr id="845" name="Google Shape;845;p49"/>
          <p:cNvSpPr/>
          <p:nvPr/>
        </p:nvSpPr>
        <p:spPr>
          <a:xfrm>
            <a:off x="8218125" y="30540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Helvetica Neue"/>
                <a:ea typeface="Helvetica Neue"/>
                <a:cs typeface="Helvetica Neue"/>
                <a:sym typeface="Helvetica Neue"/>
              </a:rPr>
              <a:t>L</a:t>
            </a:r>
            <a:endParaRPr b="1" sz="2000">
              <a:latin typeface="Helvetica Neue"/>
              <a:ea typeface="Helvetica Neue"/>
              <a:cs typeface="Helvetica Neue"/>
              <a:sym typeface="Helvetica Neue"/>
            </a:endParaRPr>
          </a:p>
        </p:txBody>
      </p:sp>
      <p:cxnSp>
        <p:nvCxnSpPr>
          <p:cNvPr id="846" name="Google Shape;846;p49"/>
          <p:cNvCxnSpPr>
            <a:stCxn id="836" idx="6"/>
            <a:endCxn id="845" idx="2"/>
          </p:cNvCxnSpPr>
          <p:nvPr/>
        </p:nvCxnSpPr>
        <p:spPr>
          <a:xfrm>
            <a:off x="7607150" y="3276925"/>
            <a:ext cx="611100" cy="0"/>
          </a:xfrm>
          <a:prstGeom prst="straightConnector1">
            <a:avLst/>
          </a:prstGeom>
          <a:noFill/>
          <a:ln cap="flat" cmpd="sng" w="9525">
            <a:solidFill>
              <a:schemeClr val="dk2"/>
            </a:solidFill>
            <a:prstDash val="solid"/>
            <a:round/>
            <a:headEnd len="med" w="med" type="none"/>
            <a:tailEnd len="med" w="med" type="triangle"/>
          </a:ln>
        </p:spPr>
      </p:cxnSp>
      <p:sp>
        <p:nvSpPr>
          <p:cNvPr id="847" name="Google Shape;847;p49"/>
          <p:cNvSpPr txBox="1"/>
          <p:nvPr/>
        </p:nvSpPr>
        <p:spPr>
          <a:xfrm>
            <a:off x="7550995" y="2930675"/>
            <a:ext cx="492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-13</a:t>
            </a:r>
            <a:endParaRPr baseline="-25000">
              <a:solidFill>
                <a:srgbClr val="980000"/>
              </a:solidFill>
              <a:latin typeface="Helvetica Neue"/>
              <a:ea typeface="Helvetica Neue"/>
              <a:cs typeface="Helvetica Neue"/>
              <a:sym typeface="Helvetica Neue"/>
            </a:endParaRPr>
          </a:p>
        </p:txBody>
      </p:sp>
      <p:grpSp>
        <p:nvGrpSpPr>
          <p:cNvPr id="848" name="Google Shape;848;p49"/>
          <p:cNvGrpSpPr/>
          <p:nvPr/>
        </p:nvGrpSpPr>
        <p:grpSpPr>
          <a:xfrm>
            <a:off x="4148586" y="2531611"/>
            <a:ext cx="4134825" cy="1524828"/>
            <a:chOff x="4148586" y="2531611"/>
            <a:chExt cx="4134825" cy="1524828"/>
          </a:xfrm>
        </p:grpSpPr>
        <p:cxnSp>
          <p:nvCxnSpPr>
            <p:cNvPr id="849" name="Google Shape;849;p49"/>
            <p:cNvCxnSpPr>
              <a:stCxn id="845" idx="3"/>
              <a:endCxn id="836" idx="5"/>
            </p:cNvCxnSpPr>
            <p:nvPr/>
          </p:nvCxnSpPr>
          <p:spPr>
            <a:xfrm rot="10800000">
              <a:off x="7541811" y="3434539"/>
              <a:ext cx="741600" cy="0"/>
            </a:xfrm>
            <a:prstGeom prst="straightConnector1">
              <a:avLst/>
            </a:prstGeom>
            <a:noFill/>
            <a:ln cap="flat" cmpd="sng" w="9525">
              <a:solidFill>
                <a:srgbClr val="0000FF"/>
              </a:solidFill>
              <a:prstDash val="solid"/>
              <a:round/>
              <a:headEnd len="med" w="med" type="none"/>
              <a:tailEnd len="med" w="med" type="triangle"/>
            </a:ln>
          </p:spPr>
        </p:cxnSp>
        <p:cxnSp>
          <p:nvCxnSpPr>
            <p:cNvPr id="850" name="Google Shape;850;p49"/>
            <p:cNvCxnSpPr>
              <a:stCxn id="836" idx="3"/>
              <a:endCxn id="827" idx="5"/>
            </p:cNvCxnSpPr>
            <p:nvPr/>
          </p:nvCxnSpPr>
          <p:spPr>
            <a:xfrm rot="10800000">
              <a:off x="6485036" y="3434539"/>
              <a:ext cx="741600" cy="0"/>
            </a:xfrm>
            <a:prstGeom prst="straightConnector1">
              <a:avLst/>
            </a:prstGeom>
            <a:noFill/>
            <a:ln cap="flat" cmpd="sng" w="9525">
              <a:solidFill>
                <a:srgbClr val="0000FF"/>
              </a:solidFill>
              <a:prstDash val="solid"/>
              <a:round/>
              <a:headEnd len="med" w="med" type="none"/>
              <a:tailEnd len="med" w="med" type="triangle"/>
            </a:ln>
          </p:spPr>
        </p:cxnSp>
        <p:cxnSp>
          <p:nvCxnSpPr>
            <p:cNvPr id="851" name="Google Shape;851;p49"/>
            <p:cNvCxnSpPr>
              <a:stCxn id="827" idx="2"/>
              <a:endCxn id="826" idx="5"/>
            </p:cNvCxnSpPr>
            <p:nvPr/>
          </p:nvCxnSpPr>
          <p:spPr>
            <a:xfrm rot="10800000">
              <a:off x="5428375" y="2988625"/>
              <a:ext cx="676200" cy="288300"/>
            </a:xfrm>
            <a:prstGeom prst="bentConnector2">
              <a:avLst/>
            </a:prstGeom>
            <a:noFill/>
            <a:ln cap="flat" cmpd="sng" w="9525">
              <a:solidFill>
                <a:srgbClr val="0000FF"/>
              </a:solidFill>
              <a:prstDash val="solid"/>
              <a:round/>
              <a:headEnd len="med" w="med" type="none"/>
              <a:tailEnd len="med" w="med" type="triangle"/>
            </a:ln>
          </p:spPr>
        </p:cxnSp>
        <p:cxnSp>
          <p:nvCxnSpPr>
            <p:cNvPr id="852" name="Google Shape;852;p49"/>
            <p:cNvCxnSpPr>
              <a:stCxn id="827" idx="3"/>
              <a:endCxn id="830" idx="7"/>
            </p:cNvCxnSpPr>
            <p:nvPr/>
          </p:nvCxnSpPr>
          <p:spPr>
            <a:xfrm rot="5400000">
              <a:off x="4848361" y="2734939"/>
              <a:ext cx="621900" cy="2021100"/>
            </a:xfrm>
            <a:prstGeom prst="bentConnector3">
              <a:avLst>
                <a:gd fmla="val 50006" name="adj1"/>
              </a:avLst>
            </a:prstGeom>
            <a:noFill/>
            <a:ln cap="flat" cmpd="sng" w="9525">
              <a:solidFill>
                <a:srgbClr val="0000FF"/>
              </a:solidFill>
              <a:prstDash val="solid"/>
              <a:round/>
              <a:headEnd len="med" w="med" type="none"/>
              <a:tailEnd len="med" w="med" type="triangle"/>
            </a:ln>
          </p:spPr>
        </p:cxnSp>
        <p:cxnSp>
          <p:nvCxnSpPr>
            <p:cNvPr id="853" name="Google Shape;853;p49"/>
            <p:cNvCxnSpPr>
              <a:stCxn id="826" idx="1"/>
              <a:endCxn id="828" idx="5"/>
            </p:cNvCxnSpPr>
            <p:nvPr/>
          </p:nvCxnSpPr>
          <p:spPr>
            <a:xfrm flipH="1" rot="5400000">
              <a:off x="4559886" y="2120311"/>
              <a:ext cx="141900" cy="964500"/>
            </a:xfrm>
            <a:prstGeom prst="bentConnector3">
              <a:avLst>
                <a:gd fmla="val 50025" name="adj1"/>
              </a:avLst>
            </a:prstGeom>
            <a:noFill/>
            <a:ln cap="flat" cmpd="sng" w="9525">
              <a:solidFill>
                <a:srgbClr val="0000FF"/>
              </a:solidFill>
              <a:prstDash val="solid"/>
              <a:round/>
              <a:headEnd len="med" w="med" type="none"/>
              <a:tailEnd len="med" w="med" type="triangle"/>
            </a:ln>
          </p:spPr>
        </p:cxnSp>
        <p:cxnSp>
          <p:nvCxnSpPr>
            <p:cNvPr id="854" name="Google Shape;854;p49"/>
            <p:cNvCxnSpPr>
              <a:stCxn id="826" idx="3"/>
              <a:endCxn id="829" idx="7"/>
            </p:cNvCxnSpPr>
            <p:nvPr/>
          </p:nvCxnSpPr>
          <p:spPr>
            <a:xfrm rot="5400000">
              <a:off x="4557036" y="2580289"/>
              <a:ext cx="147600" cy="964500"/>
            </a:xfrm>
            <a:prstGeom prst="bentConnector3">
              <a:avLst>
                <a:gd fmla="val 50024" name="adj1"/>
              </a:avLst>
            </a:prstGeom>
            <a:noFill/>
            <a:ln cap="flat" cmpd="sng" w="9525">
              <a:solidFill>
                <a:srgbClr val="0000FF"/>
              </a:solidFill>
              <a:prstDash val="solid"/>
              <a:round/>
              <a:headEnd len="med" w="med" type="none"/>
              <a:tailEnd len="med" w="med" type="triangle"/>
            </a:ln>
          </p:spPr>
        </p:cxnSp>
      </p:grpSp>
      <p:sp>
        <p:nvSpPr>
          <p:cNvPr id="855" name="Google Shape;855;p49"/>
          <p:cNvSpPr/>
          <p:nvPr/>
        </p:nvSpPr>
        <p:spPr>
          <a:xfrm rot="-366948">
            <a:off x="300810" y="3153377"/>
            <a:ext cx="4195679" cy="1466950"/>
          </a:xfrm>
          <a:prstGeom prst="rect">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The loss function </a:t>
            </a:r>
            <a:r>
              <a:rPr i="1" lang="en" sz="2400">
                <a:latin typeface="Helvetica Neue"/>
                <a:ea typeface="Helvetica Neue"/>
                <a:cs typeface="Helvetica Neue"/>
                <a:sym typeface="Helvetica Neue"/>
              </a:rPr>
              <a:t>L</a:t>
            </a:r>
            <a:r>
              <a:rPr lang="en" sz="2400">
                <a:latin typeface="Helvetica Neue"/>
                <a:ea typeface="Helvetica Neue"/>
                <a:cs typeface="Helvetica Neue"/>
                <a:sym typeface="Helvetica Neue"/>
              </a:rPr>
              <a:t> and every component of the forward function </a:t>
            </a:r>
            <a:r>
              <a:rPr i="1" lang="en" sz="2400">
                <a:latin typeface="Helvetica Neue"/>
                <a:ea typeface="Helvetica Neue"/>
                <a:cs typeface="Helvetica Neue"/>
                <a:sym typeface="Helvetica Neue"/>
              </a:rPr>
              <a:t>f</a:t>
            </a:r>
            <a:r>
              <a:rPr lang="en" sz="2400">
                <a:latin typeface="Helvetica Neue"/>
                <a:ea typeface="Helvetica Neue"/>
                <a:cs typeface="Helvetica Neue"/>
                <a:sym typeface="Helvetica Neue"/>
              </a:rPr>
              <a:t> need to be differentiable for backprop</a:t>
            </a:r>
            <a:endParaRPr sz="24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xEl>
                                              <p:pRg end="0" st="0"/>
                                            </p:txEl>
                                          </p:spTgt>
                                        </p:tgtEl>
                                        <p:attrNameLst>
                                          <p:attrName>style.visibility</p:attrName>
                                        </p:attrNameLst>
                                      </p:cBhvr>
                                      <p:to>
                                        <p:strVal val="visible"/>
                                      </p:to>
                                    </p:set>
                                    <p:animEffect filter="fade" transition="in">
                                      <p:cBhvr>
                                        <p:cTn dur="1000"/>
                                        <p:tgtEl>
                                          <p:spTgt spid="8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xEl>
                                              <p:pRg end="1" st="1"/>
                                            </p:txEl>
                                          </p:spTgt>
                                        </p:tgtEl>
                                        <p:attrNameLst>
                                          <p:attrName>style.visibility</p:attrName>
                                        </p:attrNameLst>
                                      </p:cBhvr>
                                      <p:to>
                                        <p:strVal val="visible"/>
                                      </p:to>
                                    </p:set>
                                    <p:animEffect filter="fade" transition="in">
                                      <p:cBhvr>
                                        <p:cTn dur="1000"/>
                                        <p:tgtEl>
                                          <p:spTgt spid="8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0"/>
                                        <p:tgtEl>
                                          <p:spTgt spid="8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Backpropagation with Branches</a:t>
            </a:r>
            <a:endParaRPr/>
          </a:p>
        </p:txBody>
      </p:sp>
      <p:sp>
        <p:nvSpPr>
          <p:cNvPr id="861" name="Google Shape;861;p50"/>
          <p:cNvSpPr/>
          <p:nvPr/>
        </p:nvSpPr>
        <p:spPr>
          <a:xfrm>
            <a:off x="7029000" y="268727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Helvetica Neue"/>
              <a:ea typeface="Helvetica Neue"/>
              <a:cs typeface="Helvetica Neue"/>
              <a:sym typeface="Helvetica Neue"/>
            </a:endParaRPr>
          </a:p>
        </p:txBody>
      </p:sp>
      <p:sp>
        <p:nvSpPr>
          <p:cNvPr id="862" name="Google Shape;862;p50"/>
          <p:cNvSpPr/>
          <p:nvPr/>
        </p:nvSpPr>
        <p:spPr>
          <a:xfrm>
            <a:off x="5749350" y="30711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x</a:t>
            </a:r>
            <a:endParaRPr sz="2000">
              <a:latin typeface="Helvetica Neue"/>
              <a:ea typeface="Helvetica Neue"/>
              <a:cs typeface="Helvetica Neue"/>
              <a:sym typeface="Helvetica Neue"/>
            </a:endParaRPr>
          </a:p>
        </p:txBody>
      </p:sp>
      <p:cxnSp>
        <p:nvCxnSpPr>
          <p:cNvPr id="863" name="Google Shape;863;p50"/>
          <p:cNvCxnSpPr>
            <a:stCxn id="862" idx="0"/>
            <a:endCxn id="861" idx="2"/>
          </p:cNvCxnSpPr>
          <p:nvPr/>
        </p:nvCxnSpPr>
        <p:spPr>
          <a:xfrm rot="-5400000">
            <a:off x="6420300" y="2462275"/>
            <a:ext cx="160800" cy="1056900"/>
          </a:xfrm>
          <a:prstGeom prst="bentConnector2">
            <a:avLst/>
          </a:prstGeom>
          <a:noFill/>
          <a:ln cap="flat" cmpd="sng" w="9525">
            <a:solidFill>
              <a:schemeClr val="dk2"/>
            </a:solidFill>
            <a:prstDash val="solid"/>
            <a:round/>
            <a:headEnd len="med" w="med" type="none"/>
            <a:tailEnd len="med" w="med" type="triangle"/>
          </a:ln>
        </p:spPr>
      </p:cxnSp>
      <p:sp>
        <p:nvSpPr>
          <p:cNvPr id="864" name="Google Shape;864;p50"/>
          <p:cNvSpPr txBox="1"/>
          <p:nvPr/>
        </p:nvSpPr>
        <p:spPr>
          <a:xfrm>
            <a:off x="311700" y="1286750"/>
            <a:ext cx="5214900" cy="24012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Gradients add at branches</a:t>
            </a:r>
            <a:endParaRPr sz="2400">
              <a:solidFill>
                <a:schemeClr val="dk1"/>
              </a:solidFill>
              <a:latin typeface="Helvetica Neue"/>
              <a:ea typeface="Helvetica Neue"/>
              <a:cs typeface="Helvetica Neue"/>
              <a:sym typeface="Helvetica Neue"/>
            </a:endParaRPr>
          </a:p>
          <a:p>
            <a:pPr indent="-381000" lvl="0" marL="457200" rtl="0" algn="l">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Enables single input to function as part of multiple outputs</a:t>
            </a:r>
            <a:endParaRPr sz="2400">
              <a:solidFill>
                <a:schemeClr val="dk1"/>
              </a:solidFill>
              <a:latin typeface="Helvetica Neue"/>
              <a:ea typeface="Helvetica Neue"/>
              <a:cs typeface="Helvetica Neue"/>
              <a:sym typeface="Helvetica Neue"/>
            </a:endParaRPr>
          </a:p>
          <a:p>
            <a:pPr indent="-381000" lvl="0" marL="457200" rtl="0" algn="l">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E.g.,</a:t>
            </a:r>
            <a:endParaRPr sz="2400">
              <a:solidFill>
                <a:schemeClr val="dk1"/>
              </a:solidFill>
              <a:latin typeface="Helvetica Neue"/>
              <a:ea typeface="Helvetica Neue"/>
              <a:cs typeface="Helvetica Neue"/>
              <a:sym typeface="Helvetica Neue"/>
            </a:endParaRPr>
          </a:p>
          <a:p>
            <a:pPr indent="-381000" lvl="1" marL="914400" rtl="0" algn="l">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Multiple loss functions</a:t>
            </a:r>
            <a:endParaRPr sz="2400">
              <a:solidFill>
                <a:schemeClr val="dk1"/>
              </a:solidFill>
              <a:latin typeface="Helvetica Neue"/>
              <a:ea typeface="Helvetica Neue"/>
              <a:cs typeface="Helvetica Neue"/>
              <a:sym typeface="Helvetica Neue"/>
            </a:endParaRPr>
          </a:p>
          <a:p>
            <a:pPr indent="-381000" lvl="1" marL="914400" rtl="0" algn="l">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“Skip” connections</a:t>
            </a:r>
            <a:endParaRPr sz="2400">
              <a:solidFill>
                <a:schemeClr val="dk1"/>
              </a:solidFill>
              <a:latin typeface="Helvetica Neue"/>
              <a:ea typeface="Helvetica Neue"/>
              <a:cs typeface="Helvetica Neue"/>
              <a:sym typeface="Helvetica Neue"/>
            </a:endParaRPr>
          </a:p>
        </p:txBody>
      </p:sp>
      <p:sp>
        <p:nvSpPr>
          <p:cNvPr id="865" name="Google Shape;865;p50"/>
          <p:cNvSpPr/>
          <p:nvPr/>
        </p:nvSpPr>
        <p:spPr>
          <a:xfrm>
            <a:off x="7029000" y="35169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Helvetica Neue"/>
              <a:ea typeface="Helvetica Neue"/>
              <a:cs typeface="Helvetica Neue"/>
              <a:sym typeface="Helvetica Neue"/>
            </a:endParaRPr>
          </a:p>
        </p:txBody>
      </p:sp>
      <p:cxnSp>
        <p:nvCxnSpPr>
          <p:cNvPr id="866" name="Google Shape;866;p50"/>
          <p:cNvCxnSpPr>
            <a:stCxn id="862" idx="4"/>
            <a:endCxn id="865" idx="2"/>
          </p:cNvCxnSpPr>
          <p:nvPr/>
        </p:nvCxnSpPr>
        <p:spPr>
          <a:xfrm flipH="1" rot="-5400000">
            <a:off x="6389250" y="3099925"/>
            <a:ext cx="222900" cy="1056900"/>
          </a:xfrm>
          <a:prstGeom prst="bentConnector2">
            <a:avLst/>
          </a:prstGeom>
          <a:noFill/>
          <a:ln cap="flat" cmpd="sng" w="9525">
            <a:solidFill>
              <a:schemeClr val="dk2"/>
            </a:solidFill>
            <a:prstDash val="solid"/>
            <a:round/>
            <a:headEnd len="med" w="med" type="none"/>
            <a:tailEnd len="med" w="med" type="triangle"/>
          </a:ln>
        </p:spPr>
      </p:cxnSp>
      <p:sp>
        <p:nvSpPr>
          <p:cNvPr id="867" name="Google Shape;867;p50"/>
          <p:cNvSpPr/>
          <p:nvPr/>
        </p:nvSpPr>
        <p:spPr>
          <a:xfrm>
            <a:off x="8308650" y="2272450"/>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Helvetica Neue"/>
              <a:ea typeface="Helvetica Neue"/>
              <a:cs typeface="Helvetica Neue"/>
              <a:sym typeface="Helvetica Neue"/>
            </a:endParaRPr>
          </a:p>
        </p:txBody>
      </p:sp>
      <p:sp>
        <p:nvSpPr>
          <p:cNvPr id="868" name="Google Shape;868;p50"/>
          <p:cNvSpPr/>
          <p:nvPr/>
        </p:nvSpPr>
        <p:spPr>
          <a:xfrm>
            <a:off x="8308650" y="3102100"/>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Helvetica Neue"/>
              <a:ea typeface="Helvetica Neue"/>
              <a:cs typeface="Helvetica Neue"/>
              <a:sym typeface="Helvetica Neue"/>
            </a:endParaRPr>
          </a:p>
        </p:txBody>
      </p:sp>
      <p:sp>
        <p:nvSpPr>
          <p:cNvPr id="869" name="Google Shape;869;p50"/>
          <p:cNvSpPr/>
          <p:nvPr/>
        </p:nvSpPr>
        <p:spPr>
          <a:xfrm>
            <a:off x="8308650" y="3931750"/>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Helvetica Neue"/>
              <a:ea typeface="Helvetica Neue"/>
              <a:cs typeface="Helvetica Neue"/>
              <a:sym typeface="Helvetica Neue"/>
            </a:endParaRPr>
          </a:p>
        </p:txBody>
      </p:sp>
      <p:cxnSp>
        <p:nvCxnSpPr>
          <p:cNvPr id="870" name="Google Shape;870;p50"/>
          <p:cNvCxnSpPr>
            <a:stCxn id="861" idx="0"/>
            <a:endCxn id="867" idx="2"/>
          </p:cNvCxnSpPr>
          <p:nvPr/>
        </p:nvCxnSpPr>
        <p:spPr>
          <a:xfrm rot="-5400000">
            <a:off x="7684350" y="2062825"/>
            <a:ext cx="192000" cy="1056900"/>
          </a:xfrm>
          <a:prstGeom prst="bentConnector2">
            <a:avLst/>
          </a:prstGeom>
          <a:noFill/>
          <a:ln cap="flat" cmpd="sng" w="9525">
            <a:solidFill>
              <a:schemeClr val="dk2"/>
            </a:solidFill>
            <a:prstDash val="solid"/>
            <a:round/>
            <a:headEnd len="med" w="med" type="none"/>
            <a:tailEnd len="med" w="med" type="triangle"/>
          </a:ln>
        </p:spPr>
      </p:cxnSp>
      <p:cxnSp>
        <p:nvCxnSpPr>
          <p:cNvPr id="871" name="Google Shape;871;p50"/>
          <p:cNvCxnSpPr>
            <a:stCxn id="865" idx="4"/>
            <a:endCxn id="869" idx="2"/>
          </p:cNvCxnSpPr>
          <p:nvPr/>
        </p:nvCxnSpPr>
        <p:spPr>
          <a:xfrm flipH="1" rot="-5400000">
            <a:off x="7684350" y="3530275"/>
            <a:ext cx="192000" cy="1056900"/>
          </a:xfrm>
          <a:prstGeom prst="bentConnector2">
            <a:avLst/>
          </a:prstGeom>
          <a:noFill/>
          <a:ln cap="flat" cmpd="sng" w="9525">
            <a:solidFill>
              <a:schemeClr val="dk2"/>
            </a:solidFill>
            <a:prstDash val="solid"/>
            <a:round/>
            <a:headEnd len="med" w="med" type="none"/>
            <a:tailEnd len="med" w="med" type="triangle"/>
          </a:ln>
        </p:spPr>
      </p:cxnSp>
      <p:cxnSp>
        <p:nvCxnSpPr>
          <p:cNvPr id="872" name="Google Shape;872;p50"/>
          <p:cNvCxnSpPr>
            <a:stCxn id="865" idx="6"/>
            <a:endCxn id="868" idx="3"/>
          </p:cNvCxnSpPr>
          <p:nvPr/>
        </p:nvCxnSpPr>
        <p:spPr>
          <a:xfrm flipH="1" rot="10800000">
            <a:off x="7474800" y="3482725"/>
            <a:ext cx="899100" cy="257100"/>
          </a:xfrm>
          <a:prstGeom prst="bentConnector2">
            <a:avLst/>
          </a:prstGeom>
          <a:noFill/>
          <a:ln cap="flat" cmpd="sng" w="9525">
            <a:solidFill>
              <a:schemeClr val="dk2"/>
            </a:solidFill>
            <a:prstDash val="solid"/>
            <a:round/>
            <a:headEnd len="med" w="med" type="none"/>
            <a:tailEnd len="med" w="med" type="triangle"/>
          </a:ln>
        </p:spPr>
      </p:cxnSp>
      <p:cxnSp>
        <p:nvCxnSpPr>
          <p:cNvPr id="873" name="Google Shape;873;p50"/>
          <p:cNvCxnSpPr>
            <a:stCxn id="861" idx="6"/>
            <a:endCxn id="868" idx="1"/>
          </p:cNvCxnSpPr>
          <p:nvPr/>
        </p:nvCxnSpPr>
        <p:spPr>
          <a:xfrm>
            <a:off x="7474800" y="2910175"/>
            <a:ext cx="899100" cy="257100"/>
          </a:xfrm>
          <a:prstGeom prst="bentConnector2">
            <a:avLst/>
          </a:prstGeom>
          <a:noFill/>
          <a:ln cap="flat" cmpd="sng" w="9525">
            <a:solidFill>
              <a:schemeClr val="dk2"/>
            </a:solidFill>
            <a:prstDash val="solid"/>
            <a:round/>
            <a:headEnd len="med" w="med" type="none"/>
            <a:tailEnd len="med" w="med" type="triangle"/>
          </a:ln>
        </p:spPr>
      </p:cxnSp>
      <p:grpSp>
        <p:nvGrpSpPr>
          <p:cNvPr id="874" name="Google Shape;874;p50"/>
          <p:cNvGrpSpPr/>
          <p:nvPr/>
        </p:nvGrpSpPr>
        <p:grpSpPr>
          <a:xfrm>
            <a:off x="7226853" y="2652964"/>
            <a:ext cx="1147083" cy="672036"/>
            <a:chOff x="7226853" y="2652964"/>
            <a:chExt cx="1147083" cy="672036"/>
          </a:xfrm>
        </p:grpSpPr>
        <p:cxnSp>
          <p:nvCxnSpPr>
            <p:cNvPr id="875" name="Google Shape;875;p50"/>
            <p:cNvCxnSpPr>
              <a:stCxn id="867" idx="3"/>
              <a:endCxn id="861" idx="7"/>
            </p:cNvCxnSpPr>
            <p:nvPr/>
          </p:nvCxnSpPr>
          <p:spPr>
            <a:xfrm flipH="1">
              <a:off x="7409436" y="2652964"/>
              <a:ext cx="964500" cy="99600"/>
            </a:xfrm>
            <a:prstGeom prst="straightConnector1">
              <a:avLst/>
            </a:prstGeom>
            <a:noFill/>
            <a:ln cap="flat" cmpd="sng" w="9525">
              <a:solidFill>
                <a:srgbClr val="0000FF"/>
              </a:solidFill>
              <a:prstDash val="solid"/>
              <a:round/>
              <a:headEnd len="med" w="med" type="none"/>
              <a:tailEnd len="med" w="med" type="triangle"/>
            </a:ln>
          </p:spPr>
        </p:cxnSp>
        <p:cxnSp>
          <p:nvCxnSpPr>
            <p:cNvPr id="876" name="Google Shape;876;p50"/>
            <p:cNvCxnSpPr>
              <a:stCxn id="868" idx="2"/>
              <a:endCxn id="861" idx="5"/>
            </p:cNvCxnSpPr>
            <p:nvPr/>
          </p:nvCxnSpPr>
          <p:spPr>
            <a:xfrm rot="10800000">
              <a:off x="7409550" y="3067900"/>
              <a:ext cx="899100" cy="257100"/>
            </a:xfrm>
            <a:prstGeom prst="straightConnector1">
              <a:avLst/>
            </a:prstGeom>
            <a:noFill/>
            <a:ln cap="flat" cmpd="sng" w="9525">
              <a:solidFill>
                <a:srgbClr val="0000FF"/>
              </a:solidFill>
              <a:prstDash val="solid"/>
              <a:round/>
              <a:headEnd len="med" w="med" type="none"/>
              <a:tailEnd len="med" w="med" type="triangle"/>
            </a:ln>
          </p:spPr>
        </p:cxnSp>
        <p:sp>
          <p:nvSpPr>
            <p:cNvPr id="877" name="Google Shape;877;p50"/>
            <p:cNvSpPr txBox="1"/>
            <p:nvPr/>
          </p:nvSpPr>
          <p:spPr>
            <a:xfrm>
              <a:off x="7226853" y="2691667"/>
              <a:ext cx="29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00FF"/>
                  </a:solidFill>
                  <a:latin typeface="Helvetica Neue"/>
                  <a:ea typeface="Helvetica Neue"/>
                  <a:cs typeface="Helvetica Neue"/>
                  <a:sym typeface="Helvetica Neue"/>
                </a:rPr>
                <a:t>+</a:t>
              </a:r>
              <a:endParaRPr b="1" baseline="-25000">
                <a:solidFill>
                  <a:srgbClr val="0000FF"/>
                </a:solidFill>
                <a:latin typeface="Helvetica Neue"/>
                <a:ea typeface="Helvetica Neue"/>
                <a:cs typeface="Helvetica Neue"/>
                <a:sym typeface="Helvetica Neue"/>
              </a:endParaRPr>
            </a:p>
          </p:txBody>
        </p:sp>
      </p:grpSp>
      <p:grpSp>
        <p:nvGrpSpPr>
          <p:cNvPr id="878" name="Google Shape;878;p50"/>
          <p:cNvGrpSpPr/>
          <p:nvPr/>
        </p:nvGrpSpPr>
        <p:grpSpPr>
          <a:xfrm>
            <a:off x="7226853" y="3325000"/>
            <a:ext cx="1147083" cy="672036"/>
            <a:chOff x="7226853" y="3325000"/>
            <a:chExt cx="1147083" cy="672036"/>
          </a:xfrm>
        </p:grpSpPr>
        <p:cxnSp>
          <p:nvCxnSpPr>
            <p:cNvPr id="879" name="Google Shape;879;p50"/>
            <p:cNvCxnSpPr>
              <a:stCxn id="868" idx="2"/>
              <a:endCxn id="865" idx="7"/>
            </p:cNvCxnSpPr>
            <p:nvPr/>
          </p:nvCxnSpPr>
          <p:spPr>
            <a:xfrm flipH="1">
              <a:off x="7409550" y="3325000"/>
              <a:ext cx="899100" cy="257100"/>
            </a:xfrm>
            <a:prstGeom prst="straightConnector1">
              <a:avLst/>
            </a:prstGeom>
            <a:noFill/>
            <a:ln cap="flat" cmpd="sng" w="9525">
              <a:solidFill>
                <a:srgbClr val="0000FF"/>
              </a:solidFill>
              <a:prstDash val="solid"/>
              <a:round/>
              <a:headEnd len="med" w="med" type="none"/>
              <a:tailEnd len="med" w="med" type="triangle"/>
            </a:ln>
          </p:spPr>
        </p:cxnSp>
        <p:cxnSp>
          <p:nvCxnSpPr>
            <p:cNvPr id="880" name="Google Shape;880;p50"/>
            <p:cNvCxnSpPr>
              <a:stCxn id="869" idx="1"/>
              <a:endCxn id="865" idx="5"/>
            </p:cNvCxnSpPr>
            <p:nvPr/>
          </p:nvCxnSpPr>
          <p:spPr>
            <a:xfrm rot="10800000">
              <a:off x="7409436" y="3897436"/>
              <a:ext cx="964500" cy="99600"/>
            </a:xfrm>
            <a:prstGeom prst="straightConnector1">
              <a:avLst/>
            </a:prstGeom>
            <a:noFill/>
            <a:ln cap="flat" cmpd="sng" w="9525">
              <a:solidFill>
                <a:srgbClr val="0000FF"/>
              </a:solidFill>
              <a:prstDash val="solid"/>
              <a:round/>
              <a:headEnd len="med" w="med" type="none"/>
              <a:tailEnd len="med" w="med" type="triangle"/>
            </a:ln>
          </p:spPr>
        </p:cxnSp>
        <p:sp>
          <p:nvSpPr>
            <p:cNvPr id="881" name="Google Shape;881;p50"/>
            <p:cNvSpPr txBox="1"/>
            <p:nvPr/>
          </p:nvSpPr>
          <p:spPr>
            <a:xfrm>
              <a:off x="7226853" y="3521611"/>
              <a:ext cx="29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00FF"/>
                  </a:solidFill>
                  <a:latin typeface="Helvetica Neue"/>
                  <a:ea typeface="Helvetica Neue"/>
                  <a:cs typeface="Helvetica Neue"/>
                  <a:sym typeface="Helvetica Neue"/>
                </a:rPr>
                <a:t>+</a:t>
              </a:r>
              <a:endParaRPr b="1" baseline="-25000">
                <a:solidFill>
                  <a:srgbClr val="0000FF"/>
                </a:solidFill>
                <a:latin typeface="Helvetica Neue"/>
                <a:ea typeface="Helvetica Neue"/>
                <a:cs typeface="Helvetica Neue"/>
                <a:sym typeface="Helvetica Neue"/>
              </a:endParaRPr>
            </a:p>
          </p:txBody>
        </p:sp>
      </p:grpSp>
      <p:grpSp>
        <p:nvGrpSpPr>
          <p:cNvPr id="882" name="Google Shape;882;p50"/>
          <p:cNvGrpSpPr/>
          <p:nvPr/>
        </p:nvGrpSpPr>
        <p:grpSpPr>
          <a:xfrm>
            <a:off x="5966373" y="3064411"/>
            <a:ext cx="1127913" cy="517800"/>
            <a:chOff x="5966373" y="3064411"/>
            <a:chExt cx="1127913" cy="517800"/>
          </a:xfrm>
        </p:grpSpPr>
        <p:cxnSp>
          <p:nvCxnSpPr>
            <p:cNvPr id="883" name="Google Shape;883;p50"/>
            <p:cNvCxnSpPr>
              <a:stCxn id="865" idx="1"/>
              <a:endCxn id="862" idx="5"/>
            </p:cNvCxnSpPr>
            <p:nvPr/>
          </p:nvCxnSpPr>
          <p:spPr>
            <a:xfrm rot="10800000">
              <a:off x="6129786" y="3451711"/>
              <a:ext cx="964500" cy="130500"/>
            </a:xfrm>
            <a:prstGeom prst="straightConnector1">
              <a:avLst/>
            </a:prstGeom>
            <a:noFill/>
            <a:ln cap="flat" cmpd="sng" w="9525">
              <a:solidFill>
                <a:srgbClr val="0000FF"/>
              </a:solidFill>
              <a:prstDash val="solid"/>
              <a:round/>
              <a:headEnd len="med" w="med" type="none"/>
              <a:tailEnd len="med" w="med" type="triangle"/>
            </a:ln>
          </p:spPr>
        </p:cxnSp>
        <p:cxnSp>
          <p:nvCxnSpPr>
            <p:cNvPr id="884" name="Google Shape;884;p50"/>
            <p:cNvCxnSpPr>
              <a:stCxn id="861" idx="3"/>
              <a:endCxn id="862" idx="7"/>
            </p:cNvCxnSpPr>
            <p:nvPr/>
          </p:nvCxnSpPr>
          <p:spPr>
            <a:xfrm flipH="1">
              <a:off x="6129786" y="3067789"/>
              <a:ext cx="964500" cy="68700"/>
            </a:xfrm>
            <a:prstGeom prst="straightConnector1">
              <a:avLst/>
            </a:prstGeom>
            <a:noFill/>
            <a:ln cap="flat" cmpd="sng" w="9525">
              <a:solidFill>
                <a:srgbClr val="0000FF"/>
              </a:solidFill>
              <a:prstDash val="solid"/>
              <a:round/>
              <a:headEnd len="med" w="med" type="none"/>
              <a:tailEnd len="med" w="med" type="triangle"/>
            </a:ln>
          </p:spPr>
        </p:cxnSp>
        <p:sp>
          <p:nvSpPr>
            <p:cNvPr id="885" name="Google Shape;885;p50"/>
            <p:cNvSpPr txBox="1"/>
            <p:nvPr/>
          </p:nvSpPr>
          <p:spPr>
            <a:xfrm>
              <a:off x="5966373" y="3064411"/>
              <a:ext cx="29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00FF"/>
                  </a:solidFill>
                  <a:latin typeface="Helvetica Neue"/>
                  <a:ea typeface="Helvetica Neue"/>
                  <a:cs typeface="Helvetica Neue"/>
                  <a:sym typeface="Helvetica Neue"/>
                </a:rPr>
                <a:t>+</a:t>
              </a:r>
              <a:endParaRPr b="1" baseline="-25000">
                <a:solidFill>
                  <a:srgbClr val="0000FF"/>
                </a:solidFill>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1000"/>
                                        <p:tgtEl>
                                          <p:spTgt spid="8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1000"/>
                                        <p:tgtEl>
                                          <p:spTgt spid="8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xEl>
                                              <p:pRg end="0" st="0"/>
                                            </p:txEl>
                                          </p:spTgt>
                                        </p:tgtEl>
                                        <p:attrNameLst>
                                          <p:attrName>style.visibility</p:attrName>
                                        </p:attrNameLst>
                                      </p:cBhvr>
                                      <p:to>
                                        <p:strVal val="visible"/>
                                      </p:to>
                                    </p:set>
                                    <p:animEffect filter="fade" transition="in">
                                      <p:cBhvr>
                                        <p:cTn dur="1000"/>
                                        <p:tgtEl>
                                          <p:spTgt spid="8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xEl>
                                              <p:pRg end="1" st="1"/>
                                            </p:txEl>
                                          </p:spTgt>
                                        </p:tgtEl>
                                        <p:attrNameLst>
                                          <p:attrName>style.visibility</p:attrName>
                                        </p:attrNameLst>
                                      </p:cBhvr>
                                      <p:to>
                                        <p:strVal val="visible"/>
                                      </p:to>
                                    </p:set>
                                    <p:animEffect filter="fade" transition="in">
                                      <p:cBhvr>
                                        <p:cTn dur="1000"/>
                                        <p:tgtEl>
                                          <p:spTgt spid="8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xEl>
                                              <p:pRg end="2" st="2"/>
                                            </p:txEl>
                                          </p:spTgt>
                                        </p:tgtEl>
                                        <p:attrNameLst>
                                          <p:attrName>style.visibility</p:attrName>
                                        </p:attrNameLst>
                                      </p:cBhvr>
                                      <p:to>
                                        <p:strVal val="visible"/>
                                      </p:to>
                                    </p:set>
                                    <p:animEffect filter="fade" transition="in">
                                      <p:cBhvr>
                                        <p:cTn dur="1000"/>
                                        <p:tgtEl>
                                          <p:spTgt spid="8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xEl>
                                              <p:pRg end="3" st="3"/>
                                            </p:txEl>
                                          </p:spTgt>
                                        </p:tgtEl>
                                        <p:attrNameLst>
                                          <p:attrName>style.visibility</p:attrName>
                                        </p:attrNameLst>
                                      </p:cBhvr>
                                      <p:to>
                                        <p:strVal val="visible"/>
                                      </p:to>
                                    </p:set>
                                    <p:animEffect filter="fade" transition="in">
                                      <p:cBhvr>
                                        <p:cTn dur="1000"/>
                                        <p:tgtEl>
                                          <p:spTgt spid="8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xEl>
                                              <p:pRg end="4" st="4"/>
                                            </p:txEl>
                                          </p:spTgt>
                                        </p:tgtEl>
                                        <p:attrNameLst>
                                          <p:attrName>style.visibility</p:attrName>
                                        </p:attrNameLst>
                                      </p:cBhvr>
                                      <p:to>
                                        <p:strVal val="visible"/>
                                      </p:to>
                                    </p:set>
                                    <p:animEffect filter="fade" transition="in">
                                      <p:cBhvr>
                                        <p:cTn dur="1000"/>
                                        <p:tgtEl>
                                          <p:spTgt spid="86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Backpropagation with a Computation Graph</a:t>
            </a:r>
            <a:endParaRPr/>
          </a:p>
        </p:txBody>
      </p:sp>
      <p:sp>
        <p:nvSpPr>
          <p:cNvPr id="891" name="Google Shape;891;p51"/>
          <p:cNvSpPr txBox="1"/>
          <p:nvPr/>
        </p:nvSpPr>
        <p:spPr>
          <a:xfrm>
            <a:off x="311700" y="1210550"/>
            <a:ext cx="8315700" cy="12930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Consider model: </a:t>
            </a:r>
            <a:r>
              <a:rPr i="1" lang="en" sz="2400">
                <a:latin typeface="Helvetica Neue"/>
                <a:ea typeface="Helvetica Neue"/>
                <a:cs typeface="Helvetica Neue"/>
                <a:sym typeface="Helvetica Neue"/>
              </a:rPr>
              <a:t>M</a:t>
            </a:r>
            <a:r>
              <a:rPr i="1" lang="en" sz="2400">
                <a:latin typeface="Helvetica Neue"/>
                <a:ea typeface="Helvetica Neue"/>
                <a:cs typeface="Helvetica Neue"/>
                <a:sym typeface="Helvetica Neue"/>
              </a:rPr>
              <a:t>(</a:t>
            </a:r>
            <a:r>
              <a:rPr b="1" i="1" lang="en" sz="2400">
                <a:latin typeface="Helvetica Neue"/>
                <a:ea typeface="Helvetica Neue"/>
                <a:cs typeface="Helvetica Neue"/>
                <a:sym typeface="Helvetica Neue"/>
              </a:rPr>
              <a:t>x</a:t>
            </a:r>
            <a:r>
              <a:rPr i="1" lang="en" sz="2400">
                <a:latin typeface="Helvetica Neue"/>
                <a:ea typeface="Helvetica Neue"/>
                <a:cs typeface="Helvetica Neue"/>
                <a:sym typeface="Helvetica Neue"/>
              </a:rPr>
              <a:t>,W) = W</a:t>
            </a:r>
            <a:r>
              <a:rPr b="1" i="1" lang="en" sz="2400">
                <a:latin typeface="Helvetica Neue"/>
                <a:ea typeface="Helvetica Neue"/>
                <a:cs typeface="Helvetica Neue"/>
                <a:sym typeface="Helvetica Neue"/>
              </a:rPr>
              <a:t>x </a:t>
            </a:r>
            <a:r>
              <a:rPr lang="en" sz="2400">
                <a:latin typeface="Helvetica Neue"/>
                <a:ea typeface="Helvetica Neue"/>
                <a:cs typeface="Helvetica Neue"/>
                <a:sym typeface="Helvetica Neue"/>
              </a:rPr>
              <a:t>with learnable params </a:t>
            </a:r>
            <a:r>
              <a:rPr i="1" lang="en" sz="2400">
                <a:latin typeface="Helvetica Neue"/>
                <a:ea typeface="Helvetica Neue"/>
                <a:cs typeface="Helvetica Neue"/>
                <a:sym typeface="Helvetica Neue"/>
              </a:rPr>
              <a:t>W</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Let’s use the L2 loss function </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Then:</a:t>
            </a:r>
            <a:endParaRPr sz="2400">
              <a:latin typeface="Helvetica Neue"/>
              <a:ea typeface="Helvetica Neue"/>
              <a:cs typeface="Helvetica Neue"/>
              <a:sym typeface="Helvetica Neue"/>
            </a:endParaRPr>
          </a:p>
        </p:txBody>
      </p:sp>
      <p:sp>
        <p:nvSpPr>
          <p:cNvPr id="892" name="Google Shape;892;p51"/>
          <p:cNvSpPr/>
          <p:nvPr/>
        </p:nvSpPr>
        <p:spPr>
          <a:xfrm>
            <a:off x="3768150" y="3071125"/>
            <a:ext cx="445800" cy="44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Helvetica Neue"/>
                <a:ea typeface="Helvetica Neue"/>
                <a:cs typeface="Helvetica Neue"/>
                <a:sym typeface="Helvetica Neue"/>
              </a:rPr>
              <a:t>W</a:t>
            </a:r>
            <a:endParaRPr sz="2000">
              <a:latin typeface="Helvetica Neue"/>
              <a:ea typeface="Helvetica Neue"/>
              <a:cs typeface="Helvetica Neue"/>
              <a:sym typeface="Helvetica Neue"/>
            </a:endParaRPr>
          </a:p>
        </p:txBody>
      </p:sp>
      <p:sp>
        <p:nvSpPr>
          <p:cNvPr id="893" name="Google Shape;893;p51"/>
          <p:cNvSpPr/>
          <p:nvPr/>
        </p:nvSpPr>
        <p:spPr>
          <a:xfrm>
            <a:off x="3768150" y="3991225"/>
            <a:ext cx="445800" cy="4458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Helvetica Neue"/>
                <a:ea typeface="Helvetica Neue"/>
                <a:cs typeface="Helvetica Neue"/>
                <a:sym typeface="Helvetica Neue"/>
              </a:rPr>
              <a:t>x</a:t>
            </a:r>
            <a:endParaRPr b="1" sz="2000">
              <a:latin typeface="Helvetica Neue"/>
              <a:ea typeface="Helvetica Neue"/>
              <a:cs typeface="Helvetica Neue"/>
              <a:sym typeface="Helvetica Neue"/>
            </a:endParaRPr>
          </a:p>
        </p:txBody>
      </p:sp>
      <p:grpSp>
        <p:nvGrpSpPr>
          <p:cNvPr id="894" name="Google Shape;894;p51"/>
          <p:cNvGrpSpPr/>
          <p:nvPr/>
        </p:nvGrpSpPr>
        <p:grpSpPr>
          <a:xfrm>
            <a:off x="4213950" y="3294025"/>
            <a:ext cx="1279650" cy="920100"/>
            <a:chOff x="4213950" y="3294025"/>
            <a:chExt cx="1279650" cy="920100"/>
          </a:xfrm>
        </p:grpSpPr>
        <p:sp>
          <p:nvSpPr>
            <p:cNvPr id="895" name="Google Shape;895;p51"/>
            <p:cNvSpPr/>
            <p:nvPr/>
          </p:nvSpPr>
          <p:spPr>
            <a:xfrm>
              <a:off x="5047800" y="35169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cxnSp>
          <p:nvCxnSpPr>
            <p:cNvPr id="896" name="Google Shape;896;p51"/>
            <p:cNvCxnSpPr>
              <a:stCxn id="892" idx="6"/>
              <a:endCxn id="895" idx="0"/>
            </p:cNvCxnSpPr>
            <p:nvPr/>
          </p:nvCxnSpPr>
          <p:spPr>
            <a:xfrm>
              <a:off x="4213950" y="3294025"/>
              <a:ext cx="1056900" cy="222900"/>
            </a:xfrm>
            <a:prstGeom prst="bentConnector2">
              <a:avLst/>
            </a:prstGeom>
            <a:noFill/>
            <a:ln cap="flat" cmpd="sng" w="9525">
              <a:solidFill>
                <a:schemeClr val="dk2"/>
              </a:solidFill>
              <a:prstDash val="solid"/>
              <a:round/>
              <a:headEnd len="med" w="med" type="none"/>
              <a:tailEnd len="med" w="med" type="triangle"/>
            </a:ln>
          </p:spPr>
        </p:cxnSp>
        <p:cxnSp>
          <p:nvCxnSpPr>
            <p:cNvPr id="897" name="Google Shape;897;p51"/>
            <p:cNvCxnSpPr>
              <a:stCxn id="893" idx="6"/>
              <a:endCxn id="895" idx="4"/>
            </p:cNvCxnSpPr>
            <p:nvPr/>
          </p:nvCxnSpPr>
          <p:spPr>
            <a:xfrm flipH="1" rot="10800000">
              <a:off x="4213950" y="3962725"/>
              <a:ext cx="1056900" cy="251400"/>
            </a:xfrm>
            <a:prstGeom prst="bentConnector2">
              <a:avLst/>
            </a:prstGeom>
            <a:noFill/>
            <a:ln cap="flat" cmpd="sng" w="9525">
              <a:solidFill>
                <a:schemeClr val="dk2"/>
              </a:solidFill>
              <a:prstDash val="solid"/>
              <a:round/>
              <a:headEnd len="med" w="med" type="none"/>
              <a:tailEnd len="med" w="med" type="triangle"/>
            </a:ln>
          </p:spPr>
        </p:cxnSp>
      </p:grpSp>
      <p:grpSp>
        <p:nvGrpSpPr>
          <p:cNvPr id="898" name="Google Shape;898;p51"/>
          <p:cNvGrpSpPr/>
          <p:nvPr/>
        </p:nvGrpSpPr>
        <p:grpSpPr>
          <a:xfrm>
            <a:off x="6550500" y="3516925"/>
            <a:ext cx="1056775" cy="445800"/>
            <a:chOff x="6550500" y="3516925"/>
            <a:chExt cx="1056775" cy="445800"/>
          </a:xfrm>
        </p:grpSpPr>
        <p:cxnSp>
          <p:nvCxnSpPr>
            <p:cNvPr id="899" name="Google Shape;899;p51"/>
            <p:cNvCxnSpPr>
              <a:stCxn id="900" idx="6"/>
              <a:endCxn id="901" idx="2"/>
            </p:cNvCxnSpPr>
            <p:nvPr/>
          </p:nvCxnSpPr>
          <p:spPr>
            <a:xfrm>
              <a:off x="6550500" y="3739825"/>
              <a:ext cx="611100" cy="0"/>
            </a:xfrm>
            <a:prstGeom prst="straightConnector1">
              <a:avLst/>
            </a:prstGeom>
            <a:noFill/>
            <a:ln cap="flat" cmpd="sng" w="9525">
              <a:solidFill>
                <a:schemeClr val="dk2"/>
              </a:solidFill>
              <a:prstDash val="solid"/>
              <a:round/>
              <a:headEnd len="med" w="med" type="none"/>
              <a:tailEnd len="med" w="med" type="triangle"/>
            </a:ln>
          </p:spPr>
        </p:cxnSp>
        <p:sp>
          <p:nvSpPr>
            <p:cNvPr id="901" name="Google Shape;901;p51"/>
            <p:cNvSpPr/>
            <p:nvPr/>
          </p:nvSpPr>
          <p:spPr>
            <a:xfrm>
              <a:off x="7161475" y="35169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f</a:t>
              </a:r>
              <a:endParaRPr sz="2000">
                <a:latin typeface="Helvetica Neue"/>
                <a:ea typeface="Helvetica Neue"/>
                <a:cs typeface="Helvetica Neue"/>
                <a:sym typeface="Helvetica Neue"/>
              </a:endParaRPr>
            </a:p>
          </p:txBody>
        </p:sp>
      </p:grpSp>
      <p:pic>
        <p:nvPicPr>
          <p:cNvPr id="902" name="Google Shape;902;p51"/>
          <p:cNvPicPr preferRelativeResize="0"/>
          <p:nvPr/>
        </p:nvPicPr>
        <p:blipFill rotWithShape="1">
          <a:blip r:embed="rId3">
            <a:alphaModFix/>
          </a:blip>
          <a:srcRect b="0" l="0" r="0" t="0"/>
          <a:stretch/>
        </p:blipFill>
        <p:spPr>
          <a:xfrm>
            <a:off x="1733779" y="2039293"/>
            <a:ext cx="5064401" cy="370800"/>
          </a:xfrm>
          <a:prstGeom prst="rect">
            <a:avLst/>
          </a:prstGeom>
          <a:noFill/>
          <a:ln>
            <a:noFill/>
          </a:ln>
        </p:spPr>
      </p:pic>
      <p:grpSp>
        <p:nvGrpSpPr>
          <p:cNvPr id="903" name="Google Shape;903;p51"/>
          <p:cNvGrpSpPr/>
          <p:nvPr/>
        </p:nvGrpSpPr>
        <p:grpSpPr>
          <a:xfrm>
            <a:off x="5493600" y="3516925"/>
            <a:ext cx="1056900" cy="445800"/>
            <a:chOff x="5493600" y="3516925"/>
            <a:chExt cx="1056900" cy="445800"/>
          </a:xfrm>
        </p:grpSpPr>
        <p:sp>
          <p:nvSpPr>
            <p:cNvPr id="900" name="Google Shape;900;p51"/>
            <p:cNvSpPr/>
            <p:nvPr/>
          </p:nvSpPr>
          <p:spPr>
            <a:xfrm>
              <a:off x="6104700" y="35169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L</a:t>
              </a:r>
              <a:endParaRPr baseline="-25000" sz="2000">
                <a:latin typeface="Helvetica Neue"/>
                <a:ea typeface="Helvetica Neue"/>
                <a:cs typeface="Helvetica Neue"/>
                <a:sym typeface="Helvetica Neue"/>
              </a:endParaRPr>
            </a:p>
          </p:txBody>
        </p:sp>
        <p:cxnSp>
          <p:nvCxnSpPr>
            <p:cNvPr id="904" name="Google Shape;904;p51"/>
            <p:cNvCxnSpPr>
              <a:stCxn id="895" idx="6"/>
              <a:endCxn id="900" idx="2"/>
            </p:cNvCxnSpPr>
            <p:nvPr/>
          </p:nvCxnSpPr>
          <p:spPr>
            <a:xfrm>
              <a:off x="5493600" y="3739825"/>
              <a:ext cx="611100" cy="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0" st="0"/>
                                            </p:txEl>
                                          </p:spTgt>
                                        </p:tgtEl>
                                        <p:attrNameLst>
                                          <p:attrName>style.visibility</p:attrName>
                                        </p:attrNameLst>
                                      </p:cBhvr>
                                      <p:to>
                                        <p:strVal val="visible"/>
                                      </p:to>
                                    </p:set>
                                    <p:animEffect filter="fade" transition="in">
                                      <p:cBhvr>
                                        <p:cTn dur="1000"/>
                                        <p:tgtEl>
                                          <p:spTgt spid="8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1" st="1"/>
                                            </p:txEl>
                                          </p:spTgt>
                                        </p:tgtEl>
                                        <p:attrNameLst>
                                          <p:attrName>style.visibility</p:attrName>
                                        </p:attrNameLst>
                                      </p:cBhvr>
                                      <p:to>
                                        <p:strVal val="visible"/>
                                      </p:to>
                                    </p:set>
                                    <p:animEffect filter="fade" transition="in">
                                      <p:cBhvr>
                                        <p:cTn dur="1000"/>
                                        <p:tgtEl>
                                          <p:spTgt spid="8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2" st="2"/>
                                            </p:txEl>
                                          </p:spTgt>
                                        </p:tgtEl>
                                        <p:attrNameLst>
                                          <p:attrName>style.visibility</p:attrName>
                                        </p:attrNameLst>
                                      </p:cBhvr>
                                      <p:to>
                                        <p:strVal val="visible"/>
                                      </p:to>
                                    </p:set>
                                    <p:animEffect filter="fade" transition="in">
                                      <p:cBhvr>
                                        <p:cTn dur="1000"/>
                                        <p:tgtEl>
                                          <p:spTgt spid="8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par>
                                <p:cTn fill="hold" nodeType="with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000"/>
                                        <p:tgtEl>
                                          <p:spTgt spid="8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0"/>
                                        <p:tgtEl>
                                          <p:spTgt spid="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Course Office Hours</a:t>
            </a:r>
            <a:endParaRPr/>
          </a:p>
        </p:txBody>
      </p:sp>
      <p:sp>
        <p:nvSpPr>
          <p:cNvPr id="74" name="Google Shape;74;p16"/>
          <p:cNvSpPr txBox="1"/>
          <p:nvPr>
            <p:ph idx="1" type="body"/>
          </p:nvPr>
        </p:nvSpPr>
        <p:spPr>
          <a:xfrm>
            <a:off x="4802938" y="1339800"/>
            <a:ext cx="2466900" cy="522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Deqing Fu</a:t>
            </a:r>
            <a:endParaRPr/>
          </a:p>
        </p:txBody>
      </p:sp>
      <p:sp>
        <p:nvSpPr>
          <p:cNvPr id="75" name="Google Shape;75;p16"/>
          <p:cNvSpPr txBox="1"/>
          <p:nvPr>
            <p:ph idx="1" type="body"/>
          </p:nvPr>
        </p:nvSpPr>
        <p:spPr>
          <a:xfrm>
            <a:off x="4800657" y="3015425"/>
            <a:ext cx="2466900" cy="522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Tejas Srinivasan</a:t>
            </a:r>
            <a:endParaRPr/>
          </a:p>
        </p:txBody>
      </p:sp>
      <p:sp>
        <p:nvSpPr>
          <p:cNvPr id="76" name="Google Shape;76;p16"/>
          <p:cNvSpPr txBox="1"/>
          <p:nvPr>
            <p:ph idx="1" type="body"/>
          </p:nvPr>
        </p:nvSpPr>
        <p:spPr>
          <a:xfrm>
            <a:off x="6795713" y="1339800"/>
            <a:ext cx="2466900" cy="522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Gautam Salhotra</a:t>
            </a:r>
            <a:endParaRPr/>
          </a:p>
        </p:txBody>
      </p:sp>
      <p:pic>
        <p:nvPicPr>
          <p:cNvPr id="77" name="Google Shape;77;p16"/>
          <p:cNvPicPr preferRelativeResize="0"/>
          <p:nvPr/>
        </p:nvPicPr>
        <p:blipFill>
          <a:blip r:embed="rId3">
            <a:alphaModFix/>
          </a:blip>
          <a:stretch>
            <a:fillRect/>
          </a:stretch>
        </p:blipFill>
        <p:spPr>
          <a:xfrm>
            <a:off x="704937" y="1488175"/>
            <a:ext cx="1223225" cy="1223225"/>
          </a:xfrm>
          <a:prstGeom prst="rect">
            <a:avLst/>
          </a:prstGeom>
          <a:noFill/>
          <a:ln>
            <a:noFill/>
          </a:ln>
        </p:spPr>
      </p:pic>
      <p:sp>
        <p:nvSpPr>
          <p:cNvPr id="78" name="Google Shape;78;p16"/>
          <p:cNvSpPr txBox="1"/>
          <p:nvPr>
            <p:ph idx="1" type="body"/>
          </p:nvPr>
        </p:nvSpPr>
        <p:spPr>
          <a:xfrm>
            <a:off x="83088" y="2711400"/>
            <a:ext cx="2466900" cy="522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Jesse Thomason</a:t>
            </a:r>
            <a:endParaRPr/>
          </a:p>
        </p:txBody>
      </p:sp>
      <p:pic>
        <p:nvPicPr>
          <p:cNvPr id="79" name="Google Shape;79;p16"/>
          <p:cNvPicPr preferRelativeResize="0"/>
          <p:nvPr/>
        </p:nvPicPr>
        <p:blipFill>
          <a:blip r:embed="rId4">
            <a:alphaModFix/>
          </a:blip>
          <a:stretch>
            <a:fillRect/>
          </a:stretch>
        </p:blipFill>
        <p:spPr>
          <a:xfrm>
            <a:off x="7423950" y="192775"/>
            <a:ext cx="1223225" cy="1223225"/>
          </a:xfrm>
          <a:prstGeom prst="rect">
            <a:avLst/>
          </a:prstGeom>
          <a:noFill/>
          <a:ln>
            <a:noFill/>
          </a:ln>
        </p:spPr>
      </p:pic>
      <p:pic>
        <p:nvPicPr>
          <p:cNvPr id="80" name="Google Shape;80;p16"/>
          <p:cNvPicPr preferRelativeResize="0"/>
          <p:nvPr/>
        </p:nvPicPr>
        <p:blipFill>
          <a:blip r:embed="rId5">
            <a:alphaModFix/>
          </a:blip>
          <a:stretch>
            <a:fillRect/>
          </a:stretch>
        </p:blipFill>
        <p:spPr>
          <a:xfrm>
            <a:off x="5422495" y="1868399"/>
            <a:ext cx="1223224" cy="1223224"/>
          </a:xfrm>
          <a:prstGeom prst="rect">
            <a:avLst/>
          </a:prstGeom>
          <a:noFill/>
          <a:ln>
            <a:noFill/>
          </a:ln>
        </p:spPr>
      </p:pic>
      <p:pic>
        <p:nvPicPr>
          <p:cNvPr id="81" name="Google Shape;81;p16"/>
          <p:cNvPicPr preferRelativeResize="0"/>
          <p:nvPr/>
        </p:nvPicPr>
        <p:blipFill>
          <a:blip r:embed="rId6">
            <a:alphaModFix/>
          </a:blip>
          <a:stretch>
            <a:fillRect/>
          </a:stretch>
        </p:blipFill>
        <p:spPr>
          <a:xfrm>
            <a:off x="5317914" y="192775"/>
            <a:ext cx="1436970" cy="1223226"/>
          </a:xfrm>
          <a:prstGeom prst="rect">
            <a:avLst/>
          </a:prstGeom>
          <a:noFill/>
          <a:ln>
            <a:noFill/>
          </a:ln>
        </p:spPr>
      </p:pic>
      <p:sp>
        <p:nvSpPr>
          <p:cNvPr id="82" name="Google Shape;82;p16"/>
          <p:cNvSpPr txBox="1"/>
          <p:nvPr/>
        </p:nvSpPr>
        <p:spPr>
          <a:xfrm>
            <a:off x="83100" y="3105375"/>
            <a:ext cx="26559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Instructor Office Hours</a:t>
            </a:r>
            <a:endParaRPr>
              <a:solidFill>
                <a:schemeClr val="dk1"/>
              </a:solidFill>
              <a:latin typeface="Helvetica Neue"/>
              <a:ea typeface="Helvetica Neue"/>
              <a:cs typeface="Helvetica Neue"/>
              <a:sym typeface="Helvetica Neue"/>
            </a:endParaRPr>
          </a:p>
          <a:p>
            <a:pPr indent="-317500" lvl="1" marL="9144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Mon 10am-11am</a:t>
            </a:r>
            <a:endParaRPr>
              <a:solidFill>
                <a:schemeClr val="dk1"/>
              </a:solidFill>
              <a:latin typeface="Helvetica Neue"/>
              <a:ea typeface="Helvetica Neue"/>
              <a:cs typeface="Helvetica Neue"/>
              <a:sym typeface="Helvetica Neue"/>
            </a:endParaRPr>
          </a:p>
          <a:p>
            <a:pPr indent="-317500" lvl="1" marL="9144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SAL 244</a:t>
            </a:r>
            <a:endParaRPr>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NOT for homework related questions.</a:t>
            </a:r>
            <a:endParaRPr>
              <a:solidFill>
                <a:schemeClr val="dk1"/>
              </a:solidFill>
              <a:latin typeface="Helvetica Neue"/>
              <a:ea typeface="Helvetica Neue"/>
              <a:cs typeface="Helvetica Neue"/>
              <a:sym typeface="Helvetica Neue"/>
            </a:endParaRPr>
          </a:p>
        </p:txBody>
      </p:sp>
      <p:sp>
        <p:nvSpPr>
          <p:cNvPr id="83" name="Google Shape;83;p16"/>
          <p:cNvSpPr txBox="1"/>
          <p:nvPr/>
        </p:nvSpPr>
        <p:spPr>
          <a:xfrm>
            <a:off x="2485050" y="1411975"/>
            <a:ext cx="27891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TA Office Hours</a:t>
            </a:r>
            <a:endParaRPr>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HW questions; project questions &amp; feedback</a:t>
            </a:r>
            <a:endParaRPr>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Times available on the course website</a:t>
            </a:r>
            <a:endParaRPr>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Updates/changes to times announced on Piazza</a:t>
            </a:r>
            <a:endParaRPr>
              <a:solidFill>
                <a:schemeClr val="dk1"/>
              </a:solidFill>
              <a:latin typeface="Helvetica Neue"/>
              <a:ea typeface="Helvetica Neue"/>
              <a:cs typeface="Helvetica Neue"/>
              <a:sym typeface="Helvetica Neue"/>
            </a:endParaRPr>
          </a:p>
        </p:txBody>
      </p:sp>
      <p:sp>
        <p:nvSpPr>
          <p:cNvPr id="84" name="Google Shape;84;p16"/>
          <p:cNvSpPr txBox="1"/>
          <p:nvPr>
            <p:ph idx="1" type="body"/>
          </p:nvPr>
        </p:nvSpPr>
        <p:spPr>
          <a:xfrm>
            <a:off x="6795713" y="3015425"/>
            <a:ext cx="2466900" cy="522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Bingjie Tang</a:t>
            </a:r>
            <a:endParaRPr/>
          </a:p>
        </p:txBody>
      </p:sp>
      <p:pic>
        <p:nvPicPr>
          <p:cNvPr id="85" name="Google Shape;85;p16"/>
          <p:cNvPicPr preferRelativeResize="0"/>
          <p:nvPr/>
        </p:nvPicPr>
        <p:blipFill>
          <a:blip r:embed="rId7">
            <a:alphaModFix/>
          </a:blip>
          <a:stretch>
            <a:fillRect/>
          </a:stretch>
        </p:blipFill>
        <p:spPr>
          <a:xfrm>
            <a:off x="7417558" y="1868400"/>
            <a:ext cx="1223224" cy="1223224"/>
          </a:xfrm>
          <a:prstGeom prst="rect">
            <a:avLst/>
          </a:prstGeom>
          <a:noFill/>
          <a:ln>
            <a:noFill/>
          </a:ln>
        </p:spPr>
      </p:pic>
      <p:sp>
        <p:nvSpPr>
          <p:cNvPr id="86" name="Google Shape;86;p16"/>
          <p:cNvSpPr txBox="1"/>
          <p:nvPr>
            <p:ph idx="1" type="body"/>
          </p:nvPr>
        </p:nvSpPr>
        <p:spPr>
          <a:xfrm>
            <a:off x="4800657" y="4691825"/>
            <a:ext cx="2466900" cy="522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Shihan Lu</a:t>
            </a:r>
            <a:endParaRPr/>
          </a:p>
        </p:txBody>
      </p:sp>
      <p:pic>
        <p:nvPicPr>
          <p:cNvPr id="87" name="Google Shape;87;p16"/>
          <p:cNvPicPr preferRelativeResize="0"/>
          <p:nvPr/>
        </p:nvPicPr>
        <p:blipFill rotWithShape="1">
          <a:blip r:embed="rId8">
            <a:alphaModFix/>
          </a:blip>
          <a:srcRect b="0" l="0" r="0" t="0"/>
          <a:stretch/>
        </p:blipFill>
        <p:spPr>
          <a:xfrm>
            <a:off x="5422495" y="3544799"/>
            <a:ext cx="1223224" cy="1223224"/>
          </a:xfrm>
          <a:prstGeom prst="rect">
            <a:avLst/>
          </a:prstGeom>
          <a:noFill/>
          <a:ln>
            <a:noFill/>
          </a:ln>
        </p:spPr>
      </p:pic>
      <p:pic>
        <p:nvPicPr>
          <p:cNvPr id="88" name="Google Shape;88;p16"/>
          <p:cNvPicPr preferRelativeResize="0"/>
          <p:nvPr/>
        </p:nvPicPr>
        <p:blipFill rotWithShape="1">
          <a:blip r:embed="rId9">
            <a:alphaModFix/>
          </a:blip>
          <a:srcRect b="0" l="25721" r="24690" t="0"/>
          <a:stretch/>
        </p:blipFill>
        <p:spPr>
          <a:xfrm>
            <a:off x="7410688" y="3537725"/>
            <a:ext cx="606588" cy="1223225"/>
          </a:xfrm>
          <a:prstGeom prst="rect">
            <a:avLst/>
          </a:prstGeom>
          <a:noFill/>
          <a:ln>
            <a:noFill/>
          </a:ln>
        </p:spPr>
      </p:pic>
      <p:pic>
        <p:nvPicPr>
          <p:cNvPr id="89" name="Google Shape;89;p16"/>
          <p:cNvPicPr preferRelativeResize="0"/>
          <p:nvPr/>
        </p:nvPicPr>
        <p:blipFill rotWithShape="1">
          <a:blip r:embed="rId10">
            <a:alphaModFix/>
          </a:blip>
          <a:srcRect b="0" l="25581" r="22885" t="0"/>
          <a:stretch/>
        </p:blipFill>
        <p:spPr>
          <a:xfrm>
            <a:off x="8017274" y="3537725"/>
            <a:ext cx="630350" cy="1223225"/>
          </a:xfrm>
          <a:prstGeom prst="rect">
            <a:avLst/>
          </a:prstGeom>
          <a:noFill/>
          <a:ln>
            <a:noFill/>
          </a:ln>
        </p:spPr>
      </p:pic>
      <p:sp>
        <p:nvSpPr>
          <p:cNvPr id="90" name="Google Shape;90;p16"/>
          <p:cNvSpPr txBox="1"/>
          <p:nvPr>
            <p:ph idx="1" type="body"/>
          </p:nvPr>
        </p:nvSpPr>
        <p:spPr>
          <a:xfrm>
            <a:off x="6802119" y="4767250"/>
            <a:ext cx="2466900" cy="522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SzPts val="688"/>
              <a:buNone/>
            </a:pPr>
            <a:r>
              <a:rPr lang="en" sz="1275"/>
              <a:t>Ayush Jain &amp; Jesse Zhang</a:t>
            </a:r>
            <a:endParaRPr sz="1275"/>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0" st="0"/>
                                            </p:txEl>
                                          </p:spTgt>
                                        </p:tgtEl>
                                        <p:attrNameLst>
                                          <p:attrName>style.visibility</p:attrName>
                                        </p:attrNameLst>
                                      </p:cBhvr>
                                      <p:to>
                                        <p:strVal val="visible"/>
                                      </p:to>
                                    </p:set>
                                    <p:animEffect filter="fade" transition="in">
                                      <p:cBhvr>
                                        <p:cTn dur="1000"/>
                                        <p:tgtEl>
                                          <p:spTgt spid="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1" st="1"/>
                                            </p:txEl>
                                          </p:spTgt>
                                        </p:tgtEl>
                                        <p:attrNameLst>
                                          <p:attrName>style.visibility</p:attrName>
                                        </p:attrNameLst>
                                      </p:cBhvr>
                                      <p:to>
                                        <p:strVal val="visible"/>
                                      </p:to>
                                    </p:set>
                                    <p:animEffect filter="fade" transition="in">
                                      <p:cBhvr>
                                        <p:cTn dur="1000"/>
                                        <p:tgtEl>
                                          <p:spTgt spid="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2" st="2"/>
                                            </p:txEl>
                                          </p:spTgt>
                                        </p:tgtEl>
                                        <p:attrNameLst>
                                          <p:attrName>style.visibility</p:attrName>
                                        </p:attrNameLst>
                                      </p:cBhvr>
                                      <p:to>
                                        <p:strVal val="visible"/>
                                      </p:to>
                                    </p:set>
                                    <p:animEffect filter="fade" transition="in">
                                      <p:cBhvr>
                                        <p:cTn dur="1000"/>
                                        <p:tgtEl>
                                          <p:spTgt spid="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3" st="3"/>
                                            </p:txEl>
                                          </p:spTgt>
                                        </p:tgtEl>
                                        <p:attrNameLst>
                                          <p:attrName>style.visibility</p:attrName>
                                        </p:attrNameLst>
                                      </p:cBhvr>
                                      <p:to>
                                        <p:strVal val="visible"/>
                                      </p:to>
                                    </p:set>
                                    <p:animEffect filter="fade" transition="in">
                                      <p:cBhvr>
                                        <p:cTn dur="1000"/>
                                        <p:tgtEl>
                                          <p:spTgt spid="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xEl>
                                              <p:pRg end="0" st="0"/>
                                            </p:txEl>
                                          </p:spTgt>
                                        </p:tgtEl>
                                        <p:attrNameLst>
                                          <p:attrName>style.visibility</p:attrName>
                                        </p:attrNameLst>
                                      </p:cBhvr>
                                      <p:to>
                                        <p:strVal val="visible"/>
                                      </p:to>
                                    </p:set>
                                    <p:animEffect filter="fade" transition="in">
                                      <p:cBhvr>
                                        <p:cTn dur="1000"/>
                                        <p:tgtEl>
                                          <p:spTgt spid="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xEl>
                                              <p:pRg end="1" st="1"/>
                                            </p:txEl>
                                          </p:spTgt>
                                        </p:tgtEl>
                                        <p:attrNameLst>
                                          <p:attrName>style.visibility</p:attrName>
                                        </p:attrNameLst>
                                      </p:cBhvr>
                                      <p:to>
                                        <p:strVal val="visible"/>
                                      </p:to>
                                    </p:set>
                                    <p:animEffect filter="fade" transition="in">
                                      <p:cBhvr>
                                        <p:cTn dur="1000"/>
                                        <p:tgtEl>
                                          <p:spTgt spid="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xEl>
                                              <p:pRg end="2" st="2"/>
                                            </p:txEl>
                                          </p:spTgt>
                                        </p:tgtEl>
                                        <p:attrNameLst>
                                          <p:attrName>style.visibility</p:attrName>
                                        </p:attrNameLst>
                                      </p:cBhvr>
                                      <p:to>
                                        <p:strVal val="visible"/>
                                      </p:to>
                                    </p:set>
                                    <p:animEffect filter="fade" transition="in">
                                      <p:cBhvr>
                                        <p:cTn dur="1000"/>
                                        <p:tgtEl>
                                          <p:spTgt spid="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xEl>
                                              <p:pRg end="3" st="3"/>
                                            </p:txEl>
                                          </p:spTgt>
                                        </p:tgtEl>
                                        <p:attrNameLst>
                                          <p:attrName>style.visibility</p:attrName>
                                        </p:attrNameLst>
                                      </p:cBhvr>
                                      <p:to>
                                        <p:strVal val="visible"/>
                                      </p:to>
                                    </p:set>
                                    <p:animEffect filter="fade" transition="in">
                                      <p:cBhvr>
                                        <p:cTn dur="1000"/>
                                        <p:tgtEl>
                                          <p:spTgt spid="8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Backpropagation with a Computation Graph</a:t>
            </a:r>
            <a:endParaRPr/>
          </a:p>
        </p:txBody>
      </p:sp>
      <p:sp>
        <p:nvSpPr>
          <p:cNvPr id="910" name="Google Shape;910;p52"/>
          <p:cNvSpPr/>
          <p:nvPr/>
        </p:nvSpPr>
        <p:spPr>
          <a:xfrm>
            <a:off x="5047800" y="35169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sp>
        <p:nvSpPr>
          <p:cNvPr id="911" name="Google Shape;911;p52"/>
          <p:cNvSpPr/>
          <p:nvPr/>
        </p:nvSpPr>
        <p:spPr>
          <a:xfrm>
            <a:off x="6104700" y="35169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L</a:t>
            </a:r>
            <a:endParaRPr baseline="-25000" sz="2000">
              <a:latin typeface="Helvetica Neue"/>
              <a:ea typeface="Helvetica Neue"/>
              <a:cs typeface="Helvetica Neue"/>
              <a:sym typeface="Helvetica Neue"/>
            </a:endParaRPr>
          </a:p>
        </p:txBody>
      </p:sp>
      <p:sp>
        <p:nvSpPr>
          <p:cNvPr id="912" name="Google Shape;912;p52"/>
          <p:cNvSpPr/>
          <p:nvPr/>
        </p:nvSpPr>
        <p:spPr>
          <a:xfrm>
            <a:off x="3768150" y="3071125"/>
            <a:ext cx="445800" cy="4458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Helvetica Neue"/>
                <a:ea typeface="Helvetica Neue"/>
                <a:cs typeface="Helvetica Neue"/>
                <a:sym typeface="Helvetica Neue"/>
              </a:rPr>
              <a:t>W</a:t>
            </a:r>
            <a:endParaRPr sz="2000">
              <a:latin typeface="Helvetica Neue"/>
              <a:ea typeface="Helvetica Neue"/>
              <a:cs typeface="Helvetica Neue"/>
              <a:sym typeface="Helvetica Neue"/>
            </a:endParaRPr>
          </a:p>
        </p:txBody>
      </p:sp>
      <p:sp>
        <p:nvSpPr>
          <p:cNvPr id="913" name="Google Shape;913;p52"/>
          <p:cNvSpPr/>
          <p:nvPr/>
        </p:nvSpPr>
        <p:spPr>
          <a:xfrm>
            <a:off x="3768150" y="3991225"/>
            <a:ext cx="445800" cy="4458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Helvetica Neue"/>
                <a:ea typeface="Helvetica Neue"/>
                <a:cs typeface="Helvetica Neue"/>
                <a:sym typeface="Helvetica Neue"/>
              </a:rPr>
              <a:t>x</a:t>
            </a:r>
            <a:endParaRPr b="1" sz="2000">
              <a:latin typeface="Helvetica Neue"/>
              <a:ea typeface="Helvetica Neue"/>
              <a:cs typeface="Helvetica Neue"/>
              <a:sym typeface="Helvetica Neue"/>
            </a:endParaRPr>
          </a:p>
        </p:txBody>
      </p:sp>
      <p:cxnSp>
        <p:nvCxnSpPr>
          <p:cNvPr id="914" name="Google Shape;914;p52"/>
          <p:cNvCxnSpPr>
            <a:stCxn id="912" idx="6"/>
            <a:endCxn id="910" idx="0"/>
          </p:cNvCxnSpPr>
          <p:nvPr/>
        </p:nvCxnSpPr>
        <p:spPr>
          <a:xfrm>
            <a:off x="4213950" y="3294025"/>
            <a:ext cx="1056900" cy="222900"/>
          </a:xfrm>
          <a:prstGeom prst="bentConnector2">
            <a:avLst/>
          </a:prstGeom>
          <a:noFill/>
          <a:ln cap="flat" cmpd="sng" w="9525">
            <a:solidFill>
              <a:schemeClr val="dk2"/>
            </a:solidFill>
            <a:prstDash val="solid"/>
            <a:round/>
            <a:headEnd len="med" w="med" type="none"/>
            <a:tailEnd len="med" w="med" type="triangle"/>
          </a:ln>
        </p:spPr>
      </p:cxnSp>
      <p:cxnSp>
        <p:nvCxnSpPr>
          <p:cNvPr id="915" name="Google Shape;915;p52"/>
          <p:cNvCxnSpPr>
            <a:stCxn id="913" idx="6"/>
            <a:endCxn id="910" idx="4"/>
          </p:cNvCxnSpPr>
          <p:nvPr/>
        </p:nvCxnSpPr>
        <p:spPr>
          <a:xfrm flipH="1" rot="10800000">
            <a:off x="4213950" y="3962725"/>
            <a:ext cx="1056900" cy="251400"/>
          </a:xfrm>
          <a:prstGeom prst="bentConnector2">
            <a:avLst/>
          </a:prstGeom>
          <a:noFill/>
          <a:ln cap="flat" cmpd="sng" w="9525">
            <a:solidFill>
              <a:schemeClr val="dk2"/>
            </a:solidFill>
            <a:prstDash val="solid"/>
            <a:round/>
            <a:headEnd len="med" w="med" type="none"/>
            <a:tailEnd len="med" w="med" type="triangle"/>
          </a:ln>
        </p:spPr>
      </p:cxnSp>
      <p:cxnSp>
        <p:nvCxnSpPr>
          <p:cNvPr id="916" name="Google Shape;916;p52"/>
          <p:cNvCxnSpPr>
            <a:stCxn id="911" idx="6"/>
            <a:endCxn id="917" idx="2"/>
          </p:cNvCxnSpPr>
          <p:nvPr/>
        </p:nvCxnSpPr>
        <p:spPr>
          <a:xfrm>
            <a:off x="6550500" y="3739825"/>
            <a:ext cx="611100" cy="0"/>
          </a:xfrm>
          <a:prstGeom prst="straightConnector1">
            <a:avLst/>
          </a:prstGeom>
          <a:noFill/>
          <a:ln cap="flat" cmpd="sng" w="9525">
            <a:solidFill>
              <a:schemeClr val="dk2"/>
            </a:solidFill>
            <a:prstDash val="solid"/>
            <a:round/>
            <a:headEnd len="med" w="med" type="none"/>
            <a:tailEnd len="med" w="med" type="triangle"/>
          </a:ln>
        </p:spPr>
      </p:cxnSp>
      <p:sp>
        <p:nvSpPr>
          <p:cNvPr id="917" name="Google Shape;917;p52"/>
          <p:cNvSpPr/>
          <p:nvPr/>
        </p:nvSpPr>
        <p:spPr>
          <a:xfrm>
            <a:off x="7161475" y="35169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f</a:t>
            </a:r>
            <a:endParaRPr sz="2000">
              <a:latin typeface="Helvetica Neue"/>
              <a:ea typeface="Helvetica Neue"/>
              <a:cs typeface="Helvetica Neue"/>
              <a:sym typeface="Helvetica Neue"/>
            </a:endParaRPr>
          </a:p>
        </p:txBody>
      </p:sp>
      <p:pic>
        <p:nvPicPr>
          <p:cNvPr id="918" name="Google Shape;918;p52"/>
          <p:cNvPicPr preferRelativeResize="0"/>
          <p:nvPr/>
        </p:nvPicPr>
        <p:blipFill rotWithShape="1">
          <a:blip r:embed="rId3">
            <a:alphaModFix/>
          </a:blip>
          <a:srcRect b="0" l="0" r="0" t="0"/>
          <a:stretch/>
        </p:blipFill>
        <p:spPr>
          <a:xfrm>
            <a:off x="388029" y="1238468"/>
            <a:ext cx="5064401" cy="370800"/>
          </a:xfrm>
          <a:prstGeom prst="rect">
            <a:avLst/>
          </a:prstGeom>
          <a:noFill/>
          <a:ln>
            <a:noFill/>
          </a:ln>
        </p:spPr>
      </p:pic>
      <p:cxnSp>
        <p:nvCxnSpPr>
          <p:cNvPr id="919" name="Google Shape;919;p52"/>
          <p:cNvCxnSpPr>
            <a:stCxn id="910" idx="6"/>
            <a:endCxn id="911" idx="2"/>
          </p:cNvCxnSpPr>
          <p:nvPr/>
        </p:nvCxnSpPr>
        <p:spPr>
          <a:xfrm>
            <a:off x="5493600" y="3739825"/>
            <a:ext cx="6111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920" name="Google Shape;920;p52"/>
          <p:cNvGraphicFramePr/>
          <p:nvPr/>
        </p:nvGraphicFramePr>
        <p:xfrm>
          <a:off x="2545900" y="2897813"/>
          <a:ext cx="3000000" cy="3000000"/>
        </p:xfrm>
        <a:graphic>
          <a:graphicData uri="http://schemas.openxmlformats.org/drawingml/2006/table">
            <a:tbl>
              <a:tblPr>
                <a:noFill/>
                <a:tableStyleId>{8A98FA59-7387-446B-8100-EA9439D3CE50}</a:tableStyleId>
              </a:tblPr>
              <a:tblGrid>
                <a:gridCol w="556250"/>
                <a:gridCol w="556250"/>
              </a:tblGrid>
              <a:tr h="222900">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0.4</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0.6</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222900">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0.7</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-0.2</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graphicFrame>
        <p:nvGraphicFramePr>
          <p:cNvPr id="921" name="Google Shape;921;p52"/>
          <p:cNvGraphicFramePr/>
          <p:nvPr/>
        </p:nvGraphicFramePr>
        <p:xfrm>
          <a:off x="3079300" y="3812213"/>
          <a:ext cx="3000000" cy="3000000"/>
        </p:xfrm>
        <a:graphic>
          <a:graphicData uri="http://schemas.openxmlformats.org/drawingml/2006/table">
            <a:tbl>
              <a:tblPr>
                <a:noFill/>
                <a:tableStyleId>{8A98FA59-7387-446B-8100-EA9439D3CE50}</a:tableStyleId>
              </a:tblPr>
              <a:tblGrid>
                <a:gridCol w="556250"/>
              </a:tblGrid>
              <a:tr h="222900">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0.5</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222900">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0.3</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graphicFrame>
        <p:nvGraphicFramePr>
          <p:cNvPr id="922" name="Google Shape;922;p52"/>
          <p:cNvGraphicFramePr/>
          <p:nvPr/>
        </p:nvGraphicFramePr>
        <p:xfrm>
          <a:off x="5468164" y="2745413"/>
          <a:ext cx="3000000" cy="3000000"/>
        </p:xfrm>
        <a:graphic>
          <a:graphicData uri="http://schemas.openxmlformats.org/drawingml/2006/table">
            <a:tbl>
              <a:tblPr>
                <a:noFill/>
                <a:tableStyleId>{8A98FA59-7387-446B-8100-EA9439D3CE50}</a:tableStyleId>
              </a:tblPr>
              <a:tblGrid>
                <a:gridCol w="651200"/>
              </a:tblGrid>
              <a:tr h="218350">
                <a:tc>
                  <a:txBody>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0.38</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35950">
                <a:tc>
                  <a:txBody>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0.29</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923" name="Google Shape;923;p52"/>
          <p:cNvSpPr txBox="1"/>
          <p:nvPr/>
        </p:nvSpPr>
        <p:spPr>
          <a:xfrm>
            <a:off x="5765125" y="1017725"/>
            <a:ext cx="3238500" cy="12930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rgbClr val="9900FF"/>
              </a:buClr>
              <a:buSzPts val="2400"/>
              <a:buFont typeface="Helvetica Neue"/>
              <a:buChar char="●"/>
            </a:pPr>
            <a:r>
              <a:rPr lang="en" sz="2400">
                <a:solidFill>
                  <a:srgbClr val="9900FF"/>
                </a:solidFill>
                <a:latin typeface="Helvetica Neue"/>
                <a:ea typeface="Helvetica Neue"/>
                <a:cs typeface="Helvetica Neue"/>
                <a:sym typeface="Helvetica Neue"/>
              </a:rPr>
              <a:t>Learnable params</a:t>
            </a:r>
            <a:endParaRPr sz="2400">
              <a:solidFill>
                <a:srgbClr val="9900FF"/>
              </a:solidFill>
              <a:latin typeface="Helvetica Neue"/>
              <a:ea typeface="Helvetica Neue"/>
              <a:cs typeface="Helvetica Neue"/>
              <a:sym typeface="Helvetica Neue"/>
            </a:endParaRPr>
          </a:p>
          <a:p>
            <a:pPr indent="-381000" lvl="0" marL="457200" rtl="0" algn="l">
              <a:spcBef>
                <a:spcPts val="0"/>
              </a:spcBef>
              <a:spcAft>
                <a:spcPts val="0"/>
              </a:spcAft>
              <a:buClr>
                <a:srgbClr val="980000"/>
              </a:buClr>
              <a:buSzPts val="2400"/>
              <a:buFont typeface="Helvetica Neue"/>
              <a:buChar char="●"/>
            </a:pPr>
            <a:r>
              <a:rPr lang="en" sz="2400">
                <a:solidFill>
                  <a:srgbClr val="980000"/>
                </a:solidFill>
                <a:latin typeface="Helvetica Neue"/>
                <a:ea typeface="Helvetica Neue"/>
                <a:cs typeface="Helvetica Neue"/>
                <a:sym typeface="Helvetica Neue"/>
              </a:rPr>
              <a:t>Forward pass</a:t>
            </a:r>
            <a:endParaRPr sz="2400">
              <a:solidFill>
                <a:srgbClr val="980000"/>
              </a:solidFill>
              <a:latin typeface="Helvetica Neue"/>
              <a:ea typeface="Helvetica Neue"/>
              <a:cs typeface="Helvetica Neue"/>
              <a:sym typeface="Helvetica Neue"/>
            </a:endParaRPr>
          </a:p>
          <a:p>
            <a:pPr indent="-381000" lvl="0" marL="457200" rtl="0" algn="l">
              <a:spcBef>
                <a:spcPts val="0"/>
              </a:spcBef>
              <a:spcAft>
                <a:spcPts val="0"/>
              </a:spcAft>
              <a:buClr>
                <a:srgbClr val="0000FF"/>
              </a:buClr>
              <a:buSzPts val="2400"/>
              <a:buFont typeface="Helvetica Neue"/>
              <a:buChar char="●"/>
            </a:pPr>
            <a:r>
              <a:rPr lang="en" sz="2400">
                <a:solidFill>
                  <a:srgbClr val="0000FF"/>
                </a:solidFill>
                <a:latin typeface="Helvetica Neue"/>
                <a:ea typeface="Helvetica Neue"/>
                <a:cs typeface="Helvetica Neue"/>
                <a:sym typeface="Helvetica Neue"/>
              </a:rPr>
              <a:t>Backwards pass</a:t>
            </a:r>
            <a:endParaRPr sz="2400">
              <a:solidFill>
                <a:srgbClr val="0000FF"/>
              </a:solidFill>
              <a:latin typeface="Helvetica Neue"/>
              <a:ea typeface="Helvetica Neue"/>
              <a:cs typeface="Helvetica Neue"/>
              <a:sym typeface="Helvetica Neue"/>
            </a:endParaRPr>
          </a:p>
        </p:txBody>
      </p:sp>
      <p:sp>
        <p:nvSpPr>
          <p:cNvPr id="924" name="Google Shape;924;p52"/>
          <p:cNvSpPr txBox="1"/>
          <p:nvPr/>
        </p:nvSpPr>
        <p:spPr>
          <a:xfrm>
            <a:off x="6467688" y="3142763"/>
            <a:ext cx="764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0.2285</a:t>
            </a:r>
            <a:endParaRPr baseline="-25000">
              <a:solidFill>
                <a:srgbClr val="980000"/>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xEl>
                                              <p:pRg end="0" st="0"/>
                                            </p:txEl>
                                          </p:spTgt>
                                        </p:tgtEl>
                                        <p:attrNameLst>
                                          <p:attrName>style.visibility</p:attrName>
                                        </p:attrNameLst>
                                      </p:cBhvr>
                                      <p:to>
                                        <p:strVal val="visible"/>
                                      </p:to>
                                    </p:set>
                                    <p:animEffect filter="fade" transition="in">
                                      <p:cBhvr>
                                        <p:cTn dur="1000"/>
                                        <p:tgtEl>
                                          <p:spTgt spid="9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xEl>
                                              <p:pRg end="1" st="1"/>
                                            </p:txEl>
                                          </p:spTgt>
                                        </p:tgtEl>
                                        <p:attrNameLst>
                                          <p:attrName>style.visibility</p:attrName>
                                        </p:attrNameLst>
                                      </p:cBhvr>
                                      <p:to>
                                        <p:strVal val="visible"/>
                                      </p:to>
                                    </p:set>
                                    <p:animEffect filter="fade" transition="in">
                                      <p:cBhvr>
                                        <p:cTn dur="1000"/>
                                        <p:tgtEl>
                                          <p:spTgt spid="9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xEl>
                                              <p:pRg end="2" st="2"/>
                                            </p:txEl>
                                          </p:spTgt>
                                        </p:tgtEl>
                                        <p:attrNameLst>
                                          <p:attrName>style.visibility</p:attrName>
                                        </p:attrNameLst>
                                      </p:cBhvr>
                                      <p:to>
                                        <p:strVal val="visible"/>
                                      </p:to>
                                    </p:set>
                                    <p:animEffect filter="fade" transition="in">
                                      <p:cBhvr>
                                        <p:cTn dur="1000"/>
                                        <p:tgtEl>
                                          <p:spTgt spid="9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par>
                                <p:cTn fill="hold" nodeType="with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need to be able to take partial derivatives</a:t>
            </a:r>
            <a:endParaRPr/>
          </a:p>
        </p:txBody>
      </p:sp>
      <p:pic>
        <p:nvPicPr>
          <p:cNvPr id="930" name="Google Shape;930;p53"/>
          <p:cNvPicPr preferRelativeResize="0"/>
          <p:nvPr/>
        </p:nvPicPr>
        <p:blipFill rotWithShape="1">
          <a:blip r:embed="rId3">
            <a:alphaModFix/>
          </a:blip>
          <a:srcRect b="0" l="0" r="0" t="0"/>
          <a:stretch/>
        </p:blipFill>
        <p:spPr>
          <a:xfrm>
            <a:off x="1067661" y="4376227"/>
            <a:ext cx="3960674" cy="671750"/>
          </a:xfrm>
          <a:prstGeom prst="rect">
            <a:avLst/>
          </a:prstGeom>
          <a:noFill/>
          <a:ln>
            <a:noFill/>
          </a:ln>
        </p:spPr>
      </p:pic>
      <p:pic>
        <p:nvPicPr>
          <p:cNvPr id="931" name="Google Shape;931;p53"/>
          <p:cNvPicPr preferRelativeResize="0"/>
          <p:nvPr/>
        </p:nvPicPr>
        <p:blipFill rotWithShape="1">
          <a:blip r:embed="rId4">
            <a:alphaModFix/>
          </a:blip>
          <a:srcRect b="0" l="69" r="59" t="0"/>
          <a:stretch/>
        </p:blipFill>
        <p:spPr>
          <a:xfrm>
            <a:off x="659208" y="942250"/>
            <a:ext cx="7825552" cy="2150476"/>
          </a:xfrm>
          <a:prstGeom prst="rect">
            <a:avLst/>
          </a:prstGeom>
          <a:noFill/>
          <a:ln>
            <a:noFill/>
          </a:ln>
        </p:spPr>
      </p:pic>
      <p:sp>
        <p:nvSpPr>
          <p:cNvPr id="932" name="Google Shape;932;p53"/>
          <p:cNvSpPr txBox="1"/>
          <p:nvPr/>
        </p:nvSpPr>
        <p:spPr>
          <a:xfrm>
            <a:off x="697200" y="3092725"/>
            <a:ext cx="24744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200">
                <a:solidFill>
                  <a:schemeClr val="dk1"/>
                </a:solidFill>
                <a:latin typeface="Helvetica Neue"/>
                <a:ea typeface="Helvetica Neue"/>
                <a:cs typeface="Helvetica Neue"/>
                <a:sym typeface="Helvetica Neue"/>
              </a:rPr>
              <a:t>L(W) = 1.6688</a:t>
            </a:r>
            <a:endParaRPr/>
          </a:p>
        </p:txBody>
      </p:sp>
      <p:sp>
        <p:nvSpPr>
          <p:cNvPr id="933" name="Google Shape;933;p53"/>
          <p:cNvSpPr txBox="1"/>
          <p:nvPr/>
        </p:nvSpPr>
        <p:spPr>
          <a:xfrm>
            <a:off x="3334800" y="3092725"/>
            <a:ext cx="24744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200">
                <a:solidFill>
                  <a:schemeClr val="dk1"/>
                </a:solidFill>
                <a:latin typeface="Helvetica Neue"/>
                <a:ea typeface="Helvetica Neue"/>
                <a:cs typeface="Helvetica Neue"/>
                <a:sym typeface="Helvetica Neue"/>
              </a:rPr>
              <a:t>L(W+h) = 1.6693</a:t>
            </a:r>
            <a:endParaRPr/>
          </a:p>
        </p:txBody>
      </p:sp>
      <p:sp>
        <p:nvSpPr>
          <p:cNvPr id="934" name="Google Shape;934;p53"/>
          <p:cNvSpPr txBox="1"/>
          <p:nvPr/>
        </p:nvSpPr>
        <p:spPr>
          <a:xfrm>
            <a:off x="5972400" y="3092725"/>
            <a:ext cx="3171600" cy="145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solidFill>
                  <a:schemeClr val="dk1"/>
                </a:solidFill>
                <a:latin typeface="Helvetica Neue"/>
                <a:ea typeface="Helvetica Neue"/>
                <a:cs typeface="Helvetica Neue"/>
                <a:sym typeface="Helvetica Neue"/>
              </a:rPr>
              <a:t>dW</a:t>
            </a:r>
            <a:r>
              <a:rPr baseline="-25000" lang="en" sz="2200">
                <a:solidFill>
                  <a:schemeClr val="dk1"/>
                </a:solidFill>
                <a:latin typeface="Helvetica Neue"/>
                <a:ea typeface="Helvetica Neue"/>
                <a:cs typeface="Helvetica Neue"/>
                <a:sym typeface="Helvetica Neue"/>
              </a:rPr>
              <a:t>1</a:t>
            </a:r>
            <a:r>
              <a:rPr lang="en" sz="2200">
                <a:solidFill>
                  <a:schemeClr val="dk1"/>
                </a:solidFill>
                <a:latin typeface="Helvetica Neue"/>
                <a:ea typeface="Helvetica Neue"/>
                <a:cs typeface="Helvetica Neue"/>
                <a:sym typeface="Helvetica Neue"/>
              </a:rPr>
              <a:t>=(1.6693 - 1.6688)</a:t>
            </a:r>
            <a:br>
              <a:rPr lang="en" sz="2200">
                <a:solidFill>
                  <a:schemeClr val="dk1"/>
                </a:solidFill>
                <a:latin typeface="Helvetica Neue"/>
                <a:ea typeface="Helvetica Neue"/>
                <a:cs typeface="Helvetica Neue"/>
                <a:sym typeface="Helvetica Neue"/>
              </a:rPr>
            </a:br>
            <a:r>
              <a:rPr lang="en" sz="2200">
                <a:solidFill>
                  <a:schemeClr val="dk1"/>
                </a:solidFill>
                <a:latin typeface="Helvetica Neue"/>
                <a:ea typeface="Helvetica Neue"/>
                <a:cs typeface="Helvetica Neue"/>
                <a:sym typeface="Helvetica Neue"/>
              </a:rPr>
              <a:t>         / 0.001</a:t>
            </a:r>
            <a:endParaRPr sz="22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1200"/>
              </a:spcAft>
              <a:buNone/>
            </a:pPr>
            <a:r>
              <a:rPr lang="en" sz="2200">
                <a:solidFill>
                  <a:schemeClr val="dk1"/>
                </a:solidFill>
                <a:latin typeface="Helvetica Neue"/>
                <a:ea typeface="Helvetica Neue"/>
                <a:cs typeface="Helvetica Neue"/>
                <a:sym typeface="Helvetica Neue"/>
              </a:rPr>
              <a:t>       = 0.5</a:t>
            </a:r>
            <a:endParaRPr sz="2200">
              <a:solidFill>
                <a:schemeClr val="dk1"/>
              </a:solidFill>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Backpropagation with a Computation Graph</a:t>
            </a:r>
            <a:endParaRPr/>
          </a:p>
        </p:txBody>
      </p:sp>
      <p:pic>
        <p:nvPicPr>
          <p:cNvPr id="940" name="Google Shape;940;p54"/>
          <p:cNvPicPr preferRelativeResize="0"/>
          <p:nvPr/>
        </p:nvPicPr>
        <p:blipFill rotWithShape="1">
          <a:blip r:embed="rId3">
            <a:alphaModFix/>
          </a:blip>
          <a:srcRect b="0" l="0" r="0" t="0"/>
          <a:stretch/>
        </p:blipFill>
        <p:spPr>
          <a:xfrm>
            <a:off x="388029" y="1238468"/>
            <a:ext cx="5064401" cy="370800"/>
          </a:xfrm>
          <a:prstGeom prst="rect">
            <a:avLst/>
          </a:prstGeom>
          <a:noFill/>
          <a:ln>
            <a:noFill/>
          </a:ln>
        </p:spPr>
      </p:pic>
      <p:sp>
        <p:nvSpPr>
          <p:cNvPr id="941" name="Google Shape;941;p54"/>
          <p:cNvSpPr txBox="1"/>
          <p:nvPr/>
        </p:nvSpPr>
        <p:spPr>
          <a:xfrm>
            <a:off x="311700" y="2048750"/>
            <a:ext cx="171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Helvetica Neue"/>
                <a:ea typeface="Helvetica Neue"/>
                <a:cs typeface="Helvetica Neue"/>
                <a:sym typeface="Helvetica Neue"/>
              </a:rPr>
              <a:t>We want:</a:t>
            </a:r>
            <a:endParaRPr sz="2400">
              <a:latin typeface="Helvetica Neue"/>
              <a:ea typeface="Helvetica Neue"/>
              <a:cs typeface="Helvetica Neue"/>
              <a:sym typeface="Helvetica Neue"/>
            </a:endParaRPr>
          </a:p>
        </p:txBody>
      </p:sp>
      <p:pic>
        <p:nvPicPr>
          <p:cNvPr id="942" name="Google Shape;942;p54"/>
          <p:cNvPicPr preferRelativeResize="0"/>
          <p:nvPr/>
        </p:nvPicPr>
        <p:blipFill rotWithShape="1">
          <a:blip r:embed="rId4">
            <a:alphaModFix/>
          </a:blip>
          <a:srcRect b="0" l="0" r="0" t="0"/>
          <a:stretch/>
        </p:blipFill>
        <p:spPr>
          <a:xfrm>
            <a:off x="1874001" y="2006688"/>
            <a:ext cx="1246775" cy="638225"/>
          </a:xfrm>
          <a:prstGeom prst="rect">
            <a:avLst/>
          </a:prstGeom>
          <a:noFill/>
          <a:ln>
            <a:noFill/>
          </a:ln>
        </p:spPr>
      </p:pic>
      <p:sp>
        <p:nvSpPr>
          <p:cNvPr id="943" name="Google Shape;943;p54"/>
          <p:cNvSpPr txBox="1"/>
          <p:nvPr/>
        </p:nvSpPr>
        <p:spPr>
          <a:xfrm>
            <a:off x="311700" y="2810750"/>
            <a:ext cx="171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Helvetica Neue"/>
                <a:ea typeface="Helvetica Neue"/>
                <a:cs typeface="Helvetica Neue"/>
                <a:sym typeface="Helvetica Neue"/>
              </a:rPr>
              <a:t>Define:</a:t>
            </a:r>
            <a:endParaRPr sz="2400">
              <a:latin typeface="Helvetica Neue"/>
              <a:ea typeface="Helvetica Neue"/>
              <a:cs typeface="Helvetica Neue"/>
              <a:sym typeface="Helvetica Neue"/>
            </a:endParaRPr>
          </a:p>
        </p:txBody>
      </p:sp>
      <p:pic>
        <p:nvPicPr>
          <p:cNvPr id="944" name="Google Shape;944;p54"/>
          <p:cNvPicPr preferRelativeResize="0"/>
          <p:nvPr/>
        </p:nvPicPr>
        <p:blipFill rotWithShape="1">
          <a:blip r:embed="rId5">
            <a:alphaModFix/>
          </a:blip>
          <a:srcRect b="0" l="0" r="0" t="0"/>
          <a:stretch/>
        </p:blipFill>
        <p:spPr>
          <a:xfrm>
            <a:off x="1840125" y="2706800"/>
            <a:ext cx="2840184" cy="762000"/>
          </a:xfrm>
          <a:prstGeom prst="rect">
            <a:avLst/>
          </a:prstGeom>
          <a:noFill/>
          <a:ln>
            <a:noFill/>
          </a:ln>
        </p:spPr>
      </p:pic>
      <p:pic>
        <p:nvPicPr>
          <p:cNvPr id="945" name="Google Shape;945;p54"/>
          <p:cNvPicPr preferRelativeResize="0"/>
          <p:nvPr/>
        </p:nvPicPr>
        <p:blipFill rotWithShape="1">
          <a:blip r:embed="rId6">
            <a:alphaModFix/>
          </a:blip>
          <a:srcRect b="0" l="0" r="0" t="0"/>
          <a:stretch/>
        </p:blipFill>
        <p:spPr>
          <a:xfrm>
            <a:off x="1840125" y="3841412"/>
            <a:ext cx="3278600" cy="321575"/>
          </a:xfrm>
          <a:prstGeom prst="rect">
            <a:avLst/>
          </a:prstGeom>
          <a:noFill/>
          <a:ln>
            <a:noFill/>
          </a:ln>
        </p:spPr>
      </p:pic>
      <p:sp>
        <p:nvSpPr>
          <p:cNvPr id="946" name="Google Shape;946;p54"/>
          <p:cNvSpPr txBox="1"/>
          <p:nvPr/>
        </p:nvSpPr>
        <p:spPr>
          <a:xfrm>
            <a:off x="311700" y="3725150"/>
            <a:ext cx="171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Helvetica Neue"/>
                <a:ea typeface="Helvetica Neue"/>
                <a:cs typeface="Helvetica Neue"/>
                <a:sym typeface="Helvetica Neue"/>
              </a:rPr>
              <a:t>Rewrite:</a:t>
            </a:r>
            <a:endParaRPr sz="2400">
              <a:latin typeface="Helvetica Neue"/>
              <a:ea typeface="Helvetica Neue"/>
              <a:cs typeface="Helvetica Neue"/>
              <a:sym typeface="Helvetica Neue"/>
            </a:endParaRPr>
          </a:p>
        </p:txBody>
      </p:sp>
      <p:grpSp>
        <p:nvGrpSpPr>
          <p:cNvPr id="947" name="Google Shape;947;p54"/>
          <p:cNvGrpSpPr/>
          <p:nvPr/>
        </p:nvGrpSpPr>
        <p:grpSpPr>
          <a:xfrm>
            <a:off x="1750275" y="1820150"/>
            <a:ext cx="7336376" cy="908945"/>
            <a:chOff x="1750275" y="1820150"/>
            <a:chExt cx="7336376" cy="908945"/>
          </a:xfrm>
        </p:grpSpPr>
        <p:sp>
          <p:nvSpPr>
            <p:cNvPr id="948" name="Google Shape;948;p54"/>
            <p:cNvSpPr/>
            <p:nvPr/>
          </p:nvSpPr>
          <p:spPr>
            <a:xfrm>
              <a:off x="1750275" y="1898875"/>
              <a:ext cx="875100" cy="8301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9" name="Google Shape;949;p54"/>
            <p:cNvPicPr preferRelativeResize="0"/>
            <p:nvPr/>
          </p:nvPicPr>
          <p:blipFill rotWithShape="1">
            <a:blip r:embed="rId7">
              <a:alphaModFix/>
            </a:blip>
            <a:srcRect b="0" l="0" r="0" t="0"/>
            <a:stretch/>
          </p:blipFill>
          <p:spPr>
            <a:xfrm>
              <a:off x="6747825" y="1820150"/>
              <a:ext cx="1085537" cy="387370"/>
            </a:xfrm>
            <a:prstGeom prst="rect">
              <a:avLst/>
            </a:prstGeom>
            <a:noFill/>
            <a:ln>
              <a:noFill/>
            </a:ln>
          </p:spPr>
        </p:pic>
        <p:pic>
          <p:nvPicPr>
            <p:cNvPr id="950" name="Google Shape;950;p54"/>
            <p:cNvPicPr preferRelativeResize="0"/>
            <p:nvPr/>
          </p:nvPicPr>
          <p:blipFill rotWithShape="1">
            <a:blip r:embed="rId8">
              <a:alphaModFix/>
            </a:blip>
            <a:srcRect b="0" l="0" r="0" t="0"/>
            <a:stretch/>
          </p:blipFill>
          <p:spPr>
            <a:xfrm>
              <a:off x="5604825" y="2341726"/>
              <a:ext cx="3481826" cy="387370"/>
            </a:xfrm>
            <a:prstGeom prst="rect">
              <a:avLst/>
            </a:prstGeom>
            <a:noFill/>
            <a:ln>
              <a:noFill/>
            </a:ln>
          </p:spPr>
        </p:pic>
        <p:cxnSp>
          <p:nvCxnSpPr>
            <p:cNvPr id="951" name="Google Shape;951;p54"/>
            <p:cNvCxnSpPr>
              <a:stCxn id="948" idx="0"/>
              <a:endCxn id="950" idx="1"/>
            </p:cNvCxnSpPr>
            <p:nvPr/>
          </p:nvCxnSpPr>
          <p:spPr>
            <a:xfrm flipH="1" rot="-5400000">
              <a:off x="3578025" y="508675"/>
              <a:ext cx="636600" cy="3417000"/>
            </a:xfrm>
            <a:prstGeom prst="bentConnector4">
              <a:avLst>
                <a:gd fmla="val -37406" name="adj1"/>
                <a:gd fmla="val 56403" name="adj2"/>
              </a:avLst>
            </a:prstGeom>
            <a:noFill/>
            <a:ln cap="flat" cmpd="sng" w="9525">
              <a:solidFill>
                <a:srgbClr val="9900FF"/>
              </a:solidFill>
              <a:prstDash val="solid"/>
              <a:round/>
              <a:headEnd len="med" w="med" type="none"/>
              <a:tailEnd len="med" w="med" type="oval"/>
            </a:ln>
          </p:spPr>
        </p:cxnSp>
      </p:grpSp>
      <p:grpSp>
        <p:nvGrpSpPr>
          <p:cNvPr id="952" name="Google Shape;952;p54"/>
          <p:cNvGrpSpPr/>
          <p:nvPr/>
        </p:nvGrpSpPr>
        <p:grpSpPr>
          <a:xfrm>
            <a:off x="2664675" y="1898875"/>
            <a:ext cx="5314425" cy="2216575"/>
            <a:chOff x="2664675" y="1898875"/>
            <a:chExt cx="5314425" cy="2216575"/>
          </a:xfrm>
        </p:grpSpPr>
        <p:sp>
          <p:nvSpPr>
            <p:cNvPr id="953" name="Google Shape;953;p54"/>
            <p:cNvSpPr/>
            <p:nvPr/>
          </p:nvSpPr>
          <p:spPr>
            <a:xfrm>
              <a:off x="2664675" y="1898875"/>
              <a:ext cx="530400" cy="8301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4" name="Google Shape;954;p54"/>
            <p:cNvPicPr preferRelativeResize="0"/>
            <p:nvPr/>
          </p:nvPicPr>
          <p:blipFill rotWithShape="1">
            <a:blip r:embed="rId9">
              <a:alphaModFix/>
            </a:blip>
            <a:srcRect b="0" l="0" r="0" t="0"/>
            <a:stretch/>
          </p:blipFill>
          <p:spPr>
            <a:xfrm>
              <a:off x="6671625" y="3164000"/>
              <a:ext cx="876043" cy="405483"/>
            </a:xfrm>
            <a:prstGeom prst="rect">
              <a:avLst/>
            </a:prstGeom>
            <a:noFill/>
            <a:ln>
              <a:noFill/>
            </a:ln>
          </p:spPr>
        </p:pic>
        <p:pic>
          <p:nvPicPr>
            <p:cNvPr id="955" name="Google Shape;955;p54"/>
            <p:cNvPicPr preferRelativeResize="0"/>
            <p:nvPr/>
          </p:nvPicPr>
          <p:blipFill rotWithShape="1">
            <a:blip r:embed="rId10">
              <a:alphaModFix/>
            </a:blip>
            <a:srcRect b="0" l="0" r="0" t="0"/>
            <a:stretch/>
          </p:blipFill>
          <p:spPr>
            <a:xfrm>
              <a:off x="5604825" y="3709966"/>
              <a:ext cx="2374275" cy="405484"/>
            </a:xfrm>
            <a:prstGeom prst="rect">
              <a:avLst/>
            </a:prstGeom>
            <a:noFill/>
            <a:ln>
              <a:noFill/>
            </a:ln>
          </p:spPr>
        </p:pic>
        <p:cxnSp>
          <p:nvCxnSpPr>
            <p:cNvPr id="956" name="Google Shape;956;p54"/>
            <p:cNvCxnSpPr>
              <a:stCxn id="953" idx="0"/>
              <a:endCxn id="955" idx="1"/>
            </p:cNvCxnSpPr>
            <p:nvPr/>
          </p:nvCxnSpPr>
          <p:spPr>
            <a:xfrm flipH="1" rot="-5400000">
              <a:off x="3260325" y="1568425"/>
              <a:ext cx="2013900" cy="2674800"/>
            </a:xfrm>
            <a:prstGeom prst="bentConnector4">
              <a:avLst>
                <a:gd fmla="val -6558" name="adj1"/>
                <a:gd fmla="val 86771" name="adj2"/>
              </a:avLst>
            </a:prstGeom>
            <a:noFill/>
            <a:ln cap="flat" cmpd="sng" w="9525">
              <a:solidFill>
                <a:srgbClr val="9900FF"/>
              </a:solidFill>
              <a:prstDash val="solid"/>
              <a:round/>
              <a:headEnd len="med" w="med" type="none"/>
              <a:tailEnd len="med" w="med" type="oval"/>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1000"/>
                                        <p:tgtEl>
                                          <p:spTgt spid="9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1000"/>
                                        <p:tgtEl>
                                          <p:spTgt spid="9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1000"/>
                                        <p:tgtEl>
                                          <p:spTgt spid="9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1000"/>
                                        <p:tgtEl>
                                          <p:spTgt spid="943"/>
                                        </p:tgtEl>
                                      </p:cBhvr>
                                    </p:animEffect>
                                  </p:childTnLst>
                                </p:cTn>
                              </p:par>
                              <p:par>
                                <p:cTn fill="hold" nodeType="with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1000"/>
                                        <p:tgtEl>
                                          <p:spTgt spid="946"/>
                                        </p:tgtEl>
                                      </p:cBhvr>
                                    </p:animEffect>
                                  </p:childTnLst>
                                </p:cTn>
                              </p:par>
                              <p:par>
                                <p:cTn fill="hold" nodeType="with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000"/>
                                        <p:tgtEl>
                                          <p:spTgt spid="9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Backpropagation with a Computation Graph</a:t>
            </a:r>
            <a:endParaRPr/>
          </a:p>
        </p:txBody>
      </p:sp>
      <p:sp>
        <p:nvSpPr>
          <p:cNvPr id="962" name="Google Shape;962;p55"/>
          <p:cNvSpPr/>
          <p:nvPr/>
        </p:nvSpPr>
        <p:spPr>
          <a:xfrm>
            <a:off x="5047800" y="35169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sp>
        <p:nvSpPr>
          <p:cNvPr id="963" name="Google Shape;963;p55"/>
          <p:cNvSpPr/>
          <p:nvPr/>
        </p:nvSpPr>
        <p:spPr>
          <a:xfrm>
            <a:off x="6104700" y="35169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L</a:t>
            </a:r>
            <a:endParaRPr baseline="-25000" sz="2000">
              <a:latin typeface="Helvetica Neue"/>
              <a:ea typeface="Helvetica Neue"/>
              <a:cs typeface="Helvetica Neue"/>
              <a:sym typeface="Helvetica Neue"/>
            </a:endParaRPr>
          </a:p>
        </p:txBody>
      </p:sp>
      <p:sp>
        <p:nvSpPr>
          <p:cNvPr id="964" name="Google Shape;964;p55"/>
          <p:cNvSpPr/>
          <p:nvPr/>
        </p:nvSpPr>
        <p:spPr>
          <a:xfrm>
            <a:off x="3768150" y="3071125"/>
            <a:ext cx="445800" cy="4458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Helvetica Neue"/>
                <a:ea typeface="Helvetica Neue"/>
                <a:cs typeface="Helvetica Neue"/>
                <a:sym typeface="Helvetica Neue"/>
              </a:rPr>
              <a:t>W</a:t>
            </a:r>
            <a:endParaRPr sz="2000">
              <a:latin typeface="Helvetica Neue"/>
              <a:ea typeface="Helvetica Neue"/>
              <a:cs typeface="Helvetica Neue"/>
              <a:sym typeface="Helvetica Neue"/>
            </a:endParaRPr>
          </a:p>
        </p:txBody>
      </p:sp>
      <p:sp>
        <p:nvSpPr>
          <p:cNvPr id="965" name="Google Shape;965;p55"/>
          <p:cNvSpPr/>
          <p:nvPr/>
        </p:nvSpPr>
        <p:spPr>
          <a:xfrm>
            <a:off x="3768150" y="3991225"/>
            <a:ext cx="445800" cy="4458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Helvetica Neue"/>
                <a:ea typeface="Helvetica Neue"/>
                <a:cs typeface="Helvetica Neue"/>
                <a:sym typeface="Helvetica Neue"/>
              </a:rPr>
              <a:t>x</a:t>
            </a:r>
            <a:endParaRPr b="1" sz="2000">
              <a:latin typeface="Helvetica Neue"/>
              <a:ea typeface="Helvetica Neue"/>
              <a:cs typeface="Helvetica Neue"/>
              <a:sym typeface="Helvetica Neue"/>
            </a:endParaRPr>
          </a:p>
        </p:txBody>
      </p:sp>
      <p:cxnSp>
        <p:nvCxnSpPr>
          <p:cNvPr id="966" name="Google Shape;966;p55"/>
          <p:cNvCxnSpPr>
            <a:stCxn id="964" idx="6"/>
            <a:endCxn id="962" idx="0"/>
          </p:cNvCxnSpPr>
          <p:nvPr/>
        </p:nvCxnSpPr>
        <p:spPr>
          <a:xfrm>
            <a:off x="4213950" y="3294025"/>
            <a:ext cx="1056900" cy="222900"/>
          </a:xfrm>
          <a:prstGeom prst="bentConnector2">
            <a:avLst/>
          </a:prstGeom>
          <a:noFill/>
          <a:ln cap="flat" cmpd="sng" w="9525">
            <a:solidFill>
              <a:schemeClr val="dk2"/>
            </a:solidFill>
            <a:prstDash val="solid"/>
            <a:round/>
            <a:headEnd len="med" w="med" type="none"/>
            <a:tailEnd len="med" w="med" type="triangle"/>
          </a:ln>
        </p:spPr>
      </p:cxnSp>
      <p:cxnSp>
        <p:nvCxnSpPr>
          <p:cNvPr id="967" name="Google Shape;967;p55"/>
          <p:cNvCxnSpPr>
            <a:stCxn id="965" idx="6"/>
            <a:endCxn id="962" idx="4"/>
          </p:cNvCxnSpPr>
          <p:nvPr/>
        </p:nvCxnSpPr>
        <p:spPr>
          <a:xfrm flipH="1" rot="10800000">
            <a:off x="4213950" y="3962725"/>
            <a:ext cx="1056900" cy="251400"/>
          </a:xfrm>
          <a:prstGeom prst="bentConnector2">
            <a:avLst/>
          </a:prstGeom>
          <a:noFill/>
          <a:ln cap="flat" cmpd="sng" w="9525">
            <a:solidFill>
              <a:schemeClr val="dk2"/>
            </a:solidFill>
            <a:prstDash val="solid"/>
            <a:round/>
            <a:headEnd len="med" w="med" type="none"/>
            <a:tailEnd len="med" w="med" type="triangle"/>
          </a:ln>
        </p:spPr>
      </p:cxnSp>
      <p:cxnSp>
        <p:nvCxnSpPr>
          <p:cNvPr id="968" name="Google Shape;968;p55"/>
          <p:cNvCxnSpPr>
            <a:stCxn id="963" idx="6"/>
            <a:endCxn id="969" idx="2"/>
          </p:cNvCxnSpPr>
          <p:nvPr/>
        </p:nvCxnSpPr>
        <p:spPr>
          <a:xfrm>
            <a:off x="6550500" y="3739825"/>
            <a:ext cx="611100" cy="0"/>
          </a:xfrm>
          <a:prstGeom prst="straightConnector1">
            <a:avLst/>
          </a:prstGeom>
          <a:noFill/>
          <a:ln cap="flat" cmpd="sng" w="9525">
            <a:solidFill>
              <a:schemeClr val="dk2"/>
            </a:solidFill>
            <a:prstDash val="solid"/>
            <a:round/>
            <a:headEnd len="med" w="med" type="none"/>
            <a:tailEnd len="med" w="med" type="triangle"/>
          </a:ln>
        </p:spPr>
      </p:cxnSp>
      <p:sp>
        <p:nvSpPr>
          <p:cNvPr id="969" name="Google Shape;969;p55"/>
          <p:cNvSpPr/>
          <p:nvPr/>
        </p:nvSpPr>
        <p:spPr>
          <a:xfrm>
            <a:off x="7161475" y="35169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f</a:t>
            </a:r>
            <a:endParaRPr sz="2000">
              <a:latin typeface="Helvetica Neue"/>
              <a:ea typeface="Helvetica Neue"/>
              <a:cs typeface="Helvetica Neue"/>
              <a:sym typeface="Helvetica Neue"/>
            </a:endParaRPr>
          </a:p>
        </p:txBody>
      </p:sp>
      <p:pic>
        <p:nvPicPr>
          <p:cNvPr id="970" name="Google Shape;970;p55"/>
          <p:cNvPicPr preferRelativeResize="0"/>
          <p:nvPr/>
        </p:nvPicPr>
        <p:blipFill rotWithShape="1">
          <a:blip r:embed="rId3">
            <a:alphaModFix/>
          </a:blip>
          <a:srcRect b="0" l="0" r="0" t="0"/>
          <a:stretch/>
        </p:blipFill>
        <p:spPr>
          <a:xfrm>
            <a:off x="388029" y="1238468"/>
            <a:ext cx="5064401" cy="370800"/>
          </a:xfrm>
          <a:prstGeom prst="rect">
            <a:avLst/>
          </a:prstGeom>
          <a:noFill/>
          <a:ln>
            <a:noFill/>
          </a:ln>
        </p:spPr>
      </p:pic>
      <p:cxnSp>
        <p:nvCxnSpPr>
          <p:cNvPr id="971" name="Google Shape;971;p55"/>
          <p:cNvCxnSpPr>
            <a:stCxn id="962" idx="6"/>
            <a:endCxn id="963" idx="2"/>
          </p:cNvCxnSpPr>
          <p:nvPr/>
        </p:nvCxnSpPr>
        <p:spPr>
          <a:xfrm>
            <a:off x="5493600" y="3739825"/>
            <a:ext cx="6111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972" name="Google Shape;972;p55"/>
          <p:cNvGraphicFramePr/>
          <p:nvPr/>
        </p:nvGraphicFramePr>
        <p:xfrm>
          <a:off x="2545900" y="2897813"/>
          <a:ext cx="3000000" cy="3000000"/>
        </p:xfrm>
        <a:graphic>
          <a:graphicData uri="http://schemas.openxmlformats.org/drawingml/2006/table">
            <a:tbl>
              <a:tblPr>
                <a:noFill/>
                <a:tableStyleId>{8A98FA59-7387-446B-8100-EA9439D3CE50}</a:tableStyleId>
              </a:tblPr>
              <a:tblGrid>
                <a:gridCol w="556250"/>
                <a:gridCol w="556250"/>
              </a:tblGrid>
              <a:tr h="222900">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0.4</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0.6</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222900">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0.7</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-0.2</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graphicFrame>
        <p:nvGraphicFramePr>
          <p:cNvPr id="973" name="Google Shape;973;p55"/>
          <p:cNvGraphicFramePr/>
          <p:nvPr/>
        </p:nvGraphicFramePr>
        <p:xfrm>
          <a:off x="3079300" y="3812213"/>
          <a:ext cx="3000000" cy="3000000"/>
        </p:xfrm>
        <a:graphic>
          <a:graphicData uri="http://schemas.openxmlformats.org/drawingml/2006/table">
            <a:tbl>
              <a:tblPr>
                <a:noFill/>
                <a:tableStyleId>{8A98FA59-7387-446B-8100-EA9439D3CE50}</a:tableStyleId>
              </a:tblPr>
              <a:tblGrid>
                <a:gridCol w="556250"/>
              </a:tblGrid>
              <a:tr h="222900">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0.5</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222900">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0.3</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graphicFrame>
        <p:nvGraphicFramePr>
          <p:cNvPr id="974" name="Google Shape;974;p55"/>
          <p:cNvGraphicFramePr/>
          <p:nvPr/>
        </p:nvGraphicFramePr>
        <p:xfrm>
          <a:off x="5468164" y="2745413"/>
          <a:ext cx="3000000" cy="3000000"/>
        </p:xfrm>
        <a:graphic>
          <a:graphicData uri="http://schemas.openxmlformats.org/drawingml/2006/table">
            <a:tbl>
              <a:tblPr>
                <a:noFill/>
                <a:tableStyleId>{8A98FA59-7387-446B-8100-EA9439D3CE50}</a:tableStyleId>
              </a:tblPr>
              <a:tblGrid>
                <a:gridCol w="651200"/>
              </a:tblGrid>
              <a:tr h="218350">
                <a:tc>
                  <a:txBody>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0.38</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35950">
                <a:tc>
                  <a:txBody>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0.29</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975" name="Google Shape;975;p55"/>
          <p:cNvSpPr txBox="1"/>
          <p:nvPr/>
        </p:nvSpPr>
        <p:spPr>
          <a:xfrm>
            <a:off x="5765125" y="1017725"/>
            <a:ext cx="3238500" cy="12930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rgbClr val="9900FF"/>
              </a:buClr>
              <a:buSzPts val="2400"/>
              <a:buFont typeface="Helvetica Neue"/>
              <a:buChar char="●"/>
            </a:pPr>
            <a:r>
              <a:rPr lang="en" sz="2400">
                <a:solidFill>
                  <a:srgbClr val="9900FF"/>
                </a:solidFill>
                <a:latin typeface="Helvetica Neue"/>
                <a:ea typeface="Helvetica Neue"/>
                <a:cs typeface="Helvetica Neue"/>
                <a:sym typeface="Helvetica Neue"/>
              </a:rPr>
              <a:t>Learnable params</a:t>
            </a:r>
            <a:endParaRPr sz="2400">
              <a:solidFill>
                <a:srgbClr val="9900FF"/>
              </a:solidFill>
              <a:latin typeface="Helvetica Neue"/>
              <a:ea typeface="Helvetica Neue"/>
              <a:cs typeface="Helvetica Neue"/>
              <a:sym typeface="Helvetica Neue"/>
            </a:endParaRPr>
          </a:p>
          <a:p>
            <a:pPr indent="-381000" lvl="0" marL="457200" rtl="0" algn="l">
              <a:spcBef>
                <a:spcPts val="0"/>
              </a:spcBef>
              <a:spcAft>
                <a:spcPts val="0"/>
              </a:spcAft>
              <a:buClr>
                <a:srgbClr val="980000"/>
              </a:buClr>
              <a:buSzPts val="2400"/>
              <a:buFont typeface="Helvetica Neue"/>
              <a:buChar char="●"/>
            </a:pPr>
            <a:r>
              <a:rPr lang="en" sz="2400">
                <a:solidFill>
                  <a:srgbClr val="980000"/>
                </a:solidFill>
                <a:latin typeface="Helvetica Neue"/>
                <a:ea typeface="Helvetica Neue"/>
                <a:cs typeface="Helvetica Neue"/>
                <a:sym typeface="Helvetica Neue"/>
              </a:rPr>
              <a:t>Forward pass</a:t>
            </a:r>
            <a:endParaRPr sz="2400">
              <a:solidFill>
                <a:srgbClr val="980000"/>
              </a:solidFill>
              <a:latin typeface="Helvetica Neue"/>
              <a:ea typeface="Helvetica Neue"/>
              <a:cs typeface="Helvetica Neue"/>
              <a:sym typeface="Helvetica Neue"/>
            </a:endParaRPr>
          </a:p>
          <a:p>
            <a:pPr indent="-381000" lvl="0" marL="457200" rtl="0" algn="l">
              <a:spcBef>
                <a:spcPts val="0"/>
              </a:spcBef>
              <a:spcAft>
                <a:spcPts val="0"/>
              </a:spcAft>
              <a:buClr>
                <a:srgbClr val="0000FF"/>
              </a:buClr>
              <a:buSzPts val="2400"/>
              <a:buFont typeface="Helvetica Neue"/>
              <a:buChar char="●"/>
            </a:pPr>
            <a:r>
              <a:rPr lang="en" sz="2400">
                <a:solidFill>
                  <a:srgbClr val="0000FF"/>
                </a:solidFill>
                <a:latin typeface="Helvetica Neue"/>
                <a:ea typeface="Helvetica Neue"/>
                <a:cs typeface="Helvetica Neue"/>
                <a:sym typeface="Helvetica Neue"/>
              </a:rPr>
              <a:t>Backwards pass</a:t>
            </a:r>
            <a:endParaRPr sz="2400">
              <a:solidFill>
                <a:srgbClr val="0000FF"/>
              </a:solidFill>
              <a:latin typeface="Helvetica Neue"/>
              <a:ea typeface="Helvetica Neue"/>
              <a:cs typeface="Helvetica Neue"/>
              <a:sym typeface="Helvetica Neue"/>
            </a:endParaRPr>
          </a:p>
        </p:txBody>
      </p:sp>
      <p:sp>
        <p:nvSpPr>
          <p:cNvPr id="976" name="Google Shape;976;p55"/>
          <p:cNvSpPr txBox="1"/>
          <p:nvPr/>
        </p:nvSpPr>
        <p:spPr>
          <a:xfrm>
            <a:off x="6467688" y="3142763"/>
            <a:ext cx="764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0.2285</a:t>
            </a:r>
            <a:endParaRPr baseline="-25000">
              <a:solidFill>
                <a:srgbClr val="980000"/>
              </a:solidFill>
              <a:latin typeface="Helvetica Neue"/>
              <a:ea typeface="Helvetica Neue"/>
              <a:cs typeface="Helvetica Neue"/>
              <a:sym typeface="Helvetica Neue"/>
            </a:endParaRPr>
          </a:p>
        </p:txBody>
      </p:sp>
      <p:sp>
        <p:nvSpPr>
          <p:cNvPr id="977" name="Google Shape;977;p55"/>
          <p:cNvSpPr txBox="1"/>
          <p:nvPr/>
        </p:nvSpPr>
        <p:spPr>
          <a:xfrm>
            <a:off x="6467688" y="3828563"/>
            <a:ext cx="764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1</a:t>
            </a:r>
            <a:endParaRPr baseline="-25000">
              <a:solidFill>
                <a:srgbClr val="0000FF"/>
              </a:solidFill>
              <a:latin typeface="Helvetica Neue"/>
              <a:ea typeface="Helvetica Neue"/>
              <a:cs typeface="Helvetica Neue"/>
              <a:sym typeface="Helvetica Neue"/>
            </a:endParaRPr>
          </a:p>
        </p:txBody>
      </p:sp>
      <p:cxnSp>
        <p:nvCxnSpPr>
          <p:cNvPr id="978" name="Google Shape;978;p55"/>
          <p:cNvCxnSpPr>
            <a:stCxn id="969" idx="3"/>
            <a:endCxn id="963" idx="5"/>
          </p:cNvCxnSpPr>
          <p:nvPr/>
        </p:nvCxnSpPr>
        <p:spPr>
          <a:xfrm rot="10800000">
            <a:off x="6485161" y="3897439"/>
            <a:ext cx="741600" cy="0"/>
          </a:xfrm>
          <a:prstGeom prst="straightConnector1">
            <a:avLst/>
          </a:prstGeom>
          <a:noFill/>
          <a:ln cap="flat" cmpd="sng" w="9525">
            <a:solidFill>
              <a:srgbClr val="0000FF"/>
            </a:solidFill>
            <a:prstDash val="solid"/>
            <a:round/>
            <a:headEnd len="med" w="med" type="none"/>
            <a:tailEnd len="med" w="med" type="triangle"/>
          </a:ln>
        </p:spPr>
      </p:cxnSp>
      <p:grpSp>
        <p:nvGrpSpPr>
          <p:cNvPr id="979" name="Google Shape;979;p55"/>
          <p:cNvGrpSpPr/>
          <p:nvPr/>
        </p:nvGrpSpPr>
        <p:grpSpPr>
          <a:xfrm>
            <a:off x="6222045" y="4399168"/>
            <a:ext cx="667448" cy="384116"/>
            <a:chOff x="6222045" y="4399168"/>
            <a:chExt cx="667448" cy="384116"/>
          </a:xfrm>
        </p:grpSpPr>
        <p:pic>
          <p:nvPicPr>
            <p:cNvPr id="980" name="Google Shape;980;p55"/>
            <p:cNvPicPr preferRelativeResize="0"/>
            <p:nvPr/>
          </p:nvPicPr>
          <p:blipFill rotWithShape="1">
            <a:blip r:embed="rId4">
              <a:alphaModFix/>
            </a:blip>
            <a:srcRect b="0" l="0" r="0" t="0"/>
            <a:stretch/>
          </p:blipFill>
          <p:spPr>
            <a:xfrm>
              <a:off x="6222045" y="4399168"/>
              <a:ext cx="256078" cy="384116"/>
            </a:xfrm>
            <a:prstGeom prst="rect">
              <a:avLst/>
            </a:prstGeom>
            <a:noFill/>
            <a:ln>
              <a:noFill/>
            </a:ln>
          </p:spPr>
        </p:pic>
        <p:pic>
          <p:nvPicPr>
            <p:cNvPr id="981" name="Google Shape;981;p55"/>
            <p:cNvPicPr preferRelativeResize="0"/>
            <p:nvPr/>
          </p:nvPicPr>
          <p:blipFill rotWithShape="1">
            <a:blip r:embed="rId5">
              <a:alphaModFix/>
            </a:blip>
            <a:srcRect b="0" l="0" r="0" t="0"/>
            <a:stretch/>
          </p:blipFill>
          <p:spPr>
            <a:xfrm>
              <a:off x="6494128" y="4564855"/>
              <a:ext cx="128039" cy="85359"/>
            </a:xfrm>
            <a:prstGeom prst="rect">
              <a:avLst/>
            </a:prstGeom>
            <a:noFill/>
            <a:ln>
              <a:noFill/>
            </a:ln>
          </p:spPr>
        </p:pic>
        <p:pic>
          <p:nvPicPr>
            <p:cNvPr id="982" name="Google Shape;982;p55"/>
            <p:cNvPicPr preferRelativeResize="0"/>
            <p:nvPr/>
          </p:nvPicPr>
          <p:blipFill rotWithShape="1">
            <a:blip r:embed="rId6">
              <a:alphaModFix/>
            </a:blip>
            <a:srcRect b="0" l="0" r="0" t="0"/>
            <a:stretch/>
          </p:blipFill>
          <p:spPr>
            <a:xfrm>
              <a:off x="6660091" y="4501948"/>
              <a:ext cx="229403" cy="170718"/>
            </a:xfrm>
            <a:prstGeom prst="rect">
              <a:avLst/>
            </a:prstGeom>
            <a:noFill/>
            <a:ln>
              <a:noFill/>
            </a:ln>
          </p:spPr>
        </p:pic>
      </p:grpSp>
      <p:pic>
        <p:nvPicPr>
          <p:cNvPr id="983" name="Google Shape;983;p55"/>
          <p:cNvPicPr preferRelativeResize="0"/>
          <p:nvPr/>
        </p:nvPicPr>
        <p:blipFill rotWithShape="1">
          <a:blip r:embed="rId7">
            <a:alphaModFix/>
          </a:blip>
          <a:srcRect b="0" l="0" r="0" t="0"/>
          <a:stretch/>
        </p:blipFill>
        <p:spPr>
          <a:xfrm>
            <a:off x="239925" y="1640000"/>
            <a:ext cx="2840184" cy="762000"/>
          </a:xfrm>
          <a:prstGeom prst="rect">
            <a:avLst/>
          </a:prstGeom>
          <a:noFill/>
          <a:ln>
            <a:noFill/>
          </a:ln>
        </p:spPr>
      </p:pic>
      <p:pic>
        <p:nvPicPr>
          <p:cNvPr id="984" name="Google Shape;984;p55"/>
          <p:cNvPicPr preferRelativeResize="0"/>
          <p:nvPr/>
        </p:nvPicPr>
        <p:blipFill rotWithShape="1">
          <a:blip r:embed="rId8">
            <a:alphaModFix/>
          </a:blip>
          <a:srcRect b="0" l="0" r="0" t="0"/>
          <a:stretch/>
        </p:blipFill>
        <p:spPr>
          <a:xfrm>
            <a:off x="239925" y="2469812"/>
            <a:ext cx="3278600" cy="321575"/>
          </a:xfrm>
          <a:prstGeom prst="rect">
            <a:avLst/>
          </a:prstGeom>
          <a:noFill/>
          <a:ln>
            <a:noFill/>
          </a:ln>
        </p:spPr>
      </p:pic>
      <p:cxnSp>
        <p:nvCxnSpPr>
          <p:cNvPr id="985" name="Google Shape;985;p55"/>
          <p:cNvCxnSpPr>
            <a:stCxn id="963" idx="3"/>
            <a:endCxn id="962" idx="5"/>
          </p:cNvCxnSpPr>
          <p:nvPr/>
        </p:nvCxnSpPr>
        <p:spPr>
          <a:xfrm rot="10800000">
            <a:off x="5428386" y="3897439"/>
            <a:ext cx="741600" cy="0"/>
          </a:xfrm>
          <a:prstGeom prst="straightConnector1">
            <a:avLst/>
          </a:prstGeom>
          <a:noFill/>
          <a:ln cap="flat" cmpd="sng" w="9525">
            <a:solidFill>
              <a:srgbClr val="0000FF"/>
            </a:solidFill>
            <a:prstDash val="solid"/>
            <a:round/>
            <a:headEnd len="med" w="med" type="none"/>
            <a:tailEnd len="med" w="med" type="triangle"/>
          </a:ln>
        </p:spPr>
      </p:cxnSp>
      <p:graphicFrame>
        <p:nvGraphicFramePr>
          <p:cNvPr id="986" name="Google Shape;986;p55"/>
          <p:cNvGraphicFramePr/>
          <p:nvPr/>
        </p:nvGraphicFramePr>
        <p:xfrm>
          <a:off x="5468164" y="4040813"/>
          <a:ext cx="3000000" cy="3000000"/>
        </p:xfrm>
        <a:graphic>
          <a:graphicData uri="http://schemas.openxmlformats.org/drawingml/2006/table">
            <a:tbl>
              <a:tblPr>
                <a:noFill/>
                <a:tableStyleId>{8A98FA59-7387-446B-8100-EA9439D3CE50}</a:tableStyleId>
              </a:tblPr>
              <a:tblGrid>
                <a:gridCol w="651200"/>
              </a:tblGrid>
              <a:tr h="218350">
                <a:tc>
                  <a:txBody>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0.76</a:t>
                      </a:r>
                      <a:endParaRPr>
                        <a:solidFill>
                          <a:srgbClr val="00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35950">
                <a:tc>
                  <a:txBody>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0.58</a:t>
                      </a:r>
                      <a:endParaRPr>
                        <a:solidFill>
                          <a:srgbClr val="00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xEl>
                                              <p:pRg end="0" st="0"/>
                                            </p:txEl>
                                          </p:spTgt>
                                        </p:tgtEl>
                                        <p:attrNameLst>
                                          <p:attrName>style.visibility</p:attrName>
                                        </p:attrNameLst>
                                      </p:cBhvr>
                                      <p:to>
                                        <p:strVal val="visible"/>
                                      </p:to>
                                    </p:set>
                                    <p:animEffect filter="fade" transition="in">
                                      <p:cBhvr>
                                        <p:cTn dur="1000"/>
                                        <p:tgtEl>
                                          <p:spTgt spid="9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xEl>
                                              <p:pRg end="1" st="1"/>
                                            </p:txEl>
                                          </p:spTgt>
                                        </p:tgtEl>
                                        <p:attrNameLst>
                                          <p:attrName>style.visibility</p:attrName>
                                        </p:attrNameLst>
                                      </p:cBhvr>
                                      <p:to>
                                        <p:strVal val="visible"/>
                                      </p:to>
                                    </p:set>
                                    <p:animEffect filter="fade" transition="in">
                                      <p:cBhvr>
                                        <p:cTn dur="1000"/>
                                        <p:tgtEl>
                                          <p:spTgt spid="9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xEl>
                                              <p:pRg end="2" st="2"/>
                                            </p:txEl>
                                          </p:spTgt>
                                        </p:tgtEl>
                                        <p:attrNameLst>
                                          <p:attrName>style.visibility</p:attrName>
                                        </p:attrNameLst>
                                      </p:cBhvr>
                                      <p:to>
                                        <p:strVal val="visible"/>
                                      </p:to>
                                    </p:set>
                                    <p:animEffect filter="fade" transition="in">
                                      <p:cBhvr>
                                        <p:cTn dur="1000"/>
                                        <p:tgtEl>
                                          <p:spTgt spid="9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1000"/>
                                        <p:tgtEl>
                                          <p:spTgt spid="978"/>
                                        </p:tgtEl>
                                      </p:cBhvr>
                                    </p:animEffect>
                                  </p:childTnLst>
                                </p:cTn>
                              </p:par>
                              <p:par>
                                <p:cTn fill="hold" nodeType="with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1000"/>
                                        <p:tgtEl>
                                          <p:spTgt spid="9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1000"/>
                                        <p:tgtEl>
                                          <p:spTgt spid="9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000"/>
                                        <p:tgtEl>
                                          <p:spTgt spid="985"/>
                                        </p:tgtEl>
                                      </p:cBhvr>
                                    </p:animEffect>
                                  </p:childTnLst>
                                </p:cTn>
                              </p:par>
                              <p:par>
                                <p:cTn fill="hold" nodeType="with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1000"/>
                                        <p:tgtEl>
                                          <p:spTgt spid="9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Backpropagation with a Computation Graph</a:t>
            </a:r>
            <a:endParaRPr/>
          </a:p>
        </p:txBody>
      </p:sp>
      <p:sp>
        <p:nvSpPr>
          <p:cNvPr id="992" name="Google Shape;992;p56"/>
          <p:cNvSpPr/>
          <p:nvPr/>
        </p:nvSpPr>
        <p:spPr>
          <a:xfrm>
            <a:off x="5047800" y="35169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sp>
        <p:nvSpPr>
          <p:cNvPr id="993" name="Google Shape;993;p56"/>
          <p:cNvSpPr/>
          <p:nvPr/>
        </p:nvSpPr>
        <p:spPr>
          <a:xfrm>
            <a:off x="6104700" y="35169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L</a:t>
            </a:r>
            <a:endParaRPr baseline="-25000" sz="2000">
              <a:latin typeface="Helvetica Neue"/>
              <a:ea typeface="Helvetica Neue"/>
              <a:cs typeface="Helvetica Neue"/>
              <a:sym typeface="Helvetica Neue"/>
            </a:endParaRPr>
          </a:p>
        </p:txBody>
      </p:sp>
      <p:sp>
        <p:nvSpPr>
          <p:cNvPr id="994" name="Google Shape;994;p56"/>
          <p:cNvSpPr/>
          <p:nvPr/>
        </p:nvSpPr>
        <p:spPr>
          <a:xfrm>
            <a:off x="3768150" y="3071125"/>
            <a:ext cx="445800" cy="4458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Helvetica Neue"/>
                <a:ea typeface="Helvetica Neue"/>
                <a:cs typeface="Helvetica Neue"/>
                <a:sym typeface="Helvetica Neue"/>
              </a:rPr>
              <a:t>W</a:t>
            </a:r>
            <a:endParaRPr sz="2000">
              <a:latin typeface="Helvetica Neue"/>
              <a:ea typeface="Helvetica Neue"/>
              <a:cs typeface="Helvetica Neue"/>
              <a:sym typeface="Helvetica Neue"/>
            </a:endParaRPr>
          </a:p>
        </p:txBody>
      </p:sp>
      <p:sp>
        <p:nvSpPr>
          <p:cNvPr id="995" name="Google Shape;995;p56"/>
          <p:cNvSpPr/>
          <p:nvPr/>
        </p:nvSpPr>
        <p:spPr>
          <a:xfrm>
            <a:off x="3768150" y="3991225"/>
            <a:ext cx="445800" cy="4458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Helvetica Neue"/>
                <a:ea typeface="Helvetica Neue"/>
                <a:cs typeface="Helvetica Neue"/>
                <a:sym typeface="Helvetica Neue"/>
              </a:rPr>
              <a:t>x</a:t>
            </a:r>
            <a:endParaRPr b="1" sz="2000">
              <a:latin typeface="Helvetica Neue"/>
              <a:ea typeface="Helvetica Neue"/>
              <a:cs typeface="Helvetica Neue"/>
              <a:sym typeface="Helvetica Neue"/>
            </a:endParaRPr>
          </a:p>
        </p:txBody>
      </p:sp>
      <p:cxnSp>
        <p:nvCxnSpPr>
          <p:cNvPr id="996" name="Google Shape;996;p56"/>
          <p:cNvCxnSpPr>
            <a:stCxn id="994" idx="6"/>
            <a:endCxn id="992" idx="0"/>
          </p:cNvCxnSpPr>
          <p:nvPr/>
        </p:nvCxnSpPr>
        <p:spPr>
          <a:xfrm>
            <a:off x="4213950" y="3294025"/>
            <a:ext cx="1056900" cy="222900"/>
          </a:xfrm>
          <a:prstGeom prst="bentConnector2">
            <a:avLst/>
          </a:prstGeom>
          <a:noFill/>
          <a:ln cap="flat" cmpd="sng" w="9525">
            <a:solidFill>
              <a:schemeClr val="dk2"/>
            </a:solidFill>
            <a:prstDash val="solid"/>
            <a:round/>
            <a:headEnd len="med" w="med" type="none"/>
            <a:tailEnd len="med" w="med" type="triangle"/>
          </a:ln>
        </p:spPr>
      </p:cxnSp>
      <p:cxnSp>
        <p:nvCxnSpPr>
          <p:cNvPr id="997" name="Google Shape;997;p56"/>
          <p:cNvCxnSpPr>
            <a:stCxn id="995" idx="6"/>
            <a:endCxn id="992" idx="4"/>
          </p:cNvCxnSpPr>
          <p:nvPr/>
        </p:nvCxnSpPr>
        <p:spPr>
          <a:xfrm flipH="1" rot="10800000">
            <a:off x="4213950" y="3962725"/>
            <a:ext cx="1056900" cy="251400"/>
          </a:xfrm>
          <a:prstGeom prst="bentConnector2">
            <a:avLst/>
          </a:prstGeom>
          <a:noFill/>
          <a:ln cap="flat" cmpd="sng" w="9525">
            <a:solidFill>
              <a:schemeClr val="dk2"/>
            </a:solidFill>
            <a:prstDash val="solid"/>
            <a:round/>
            <a:headEnd len="med" w="med" type="none"/>
            <a:tailEnd len="med" w="med" type="triangle"/>
          </a:ln>
        </p:spPr>
      </p:cxnSp>
      <p:cxnSp>
        <p:nvCxnSpPr>
          <p:cNvPr id="998" name="Google Shape;998;p56"/>
          <p:cNvCxnSpPr>
            <a:stCxn id="993" idx="6"/>
            <a:endCxn id="999" idx="2"/>
          </p:cNvCxnSpPr>
          <p:nvPr/>
        </p:nvCxnSpPr>
        <p:spPr>
          <a:xfrm>
            <a:off x="6550500" y="3739825"/>
            <a:ext cx="611100" cy="0"/>
          </a:xfrm>
          <a:prstGeom prst="straightConnector1">
            <a:avLst/>
          </a:prstGeom>
          <a:noFill/>
          <a:ln cap="flat" cmpd="sng" w="9525">
            <a:solidFill>
              <a:schemeClr val="dk2"/>
            </a:solidFill>
            <a:prstDash val="solid"/>
            <a:round/>
            <a:headEnd len="med" w="med" type="none"/>
            <a:tailEnd len="med" w="med" type="triangle"/>
          </a:ln>
        </p:spPr>
      </p:cxnSp>
      <p:sp>
        <p:nvSpPr>
          <p:cNvPr id="999" name="Google Shape;999;p56"/>
          <p:cNvSpPr/>
          <p:nvPr/>
        </p:nvSpPr>
        <p:spPr>
          <a:xfrm>
            <a:off x="7161475" y="35169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f</a:t>
            </a:r>
            <a:endParaRPr sz="2000">
              <a:latin typeface="Helvetica Neue"/>
              <a:ea typeface="Helvetica Neue"/>
              <a:cs typeface="Helvetica Neue"/>
              <a:sym typeface="Helvetica Neue"/>
            </a:endParaRPr>
          </a:p>
        </p:txBody>
      </p:sp>
      <p:pic>
        <p:nvPicPr>
          <p:cNvPr id="1000" name="Google Shape;1000;p56"/>
          <p:cNvPicPr preferRelativeResize="0"/>
          <p:nvPr/>
        </p:nvPicPr>
        <p:blipFill rotWithShape="1">
          <a:blip r:embed="rId3">
            <a:alphaModFix/>
          </a:blip>
          <a:srcRect b="0" l="0" r="0" t="0"/>
          <a:stretch/>
        </p:blipFill>
        <p:spPr>
          <a:xfrm>
            <a:off x="388029" y="1238468"/>
            <a:ext cx="5064401" cy="370800"/>
          </a:xfrm>
          <a:prstGeom prst="rect">
            <a:avLst/>
          </a:prstGeom>
          <a:noFill/>
          <a:ln>
            <a:noFill/>
          </a:ln>
        </p:spPr>
      </p:pic>
      <p:cxnSp>
        <p:nvCxnSpPr>
          <p:cNvPr id="1001" name="Google Shape;1001;p56"/>
          <p:cNvCxnSpPr>
            <a:stCxn id="992" idx="6"/>
            <a:endCxn id="993" idx="2"/>
          </p:cNvCxnSpPr>
          <p:nvPr/>
        </p:nvCxnSpPr>
        <p:spPr>
          <a:xfrm>
            <a:off x="5493600" y="3739825"/>
            <a:ext cx="6111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1002" name="Google Shape;1002;p56"/>
          <p:cNvGraphicFramePr/>
          <p:nvPr/>
        </p:nvGraphicFramePr>
        <p:xfrm>
          <a:off x="2545900" y="2897813"/>
          <a:ext cx="3000000" cy="3000000"/>
        </p:xfrm>
        <a:graphic>
          <a:graphicData uri="http://schemas.openxmlformats.org/drawingml/2006/table">
            <a:tbl>
              <a:tblPr>
                <a:noFill/>
                <a:tableStyleId>{8A98FA59-7387-446B-8100-EA9439D3CE50}</a:tableStyleId>
              </a:tblPr>
              <a:tblGrid>
                <a:gridCol w="556250"/>
                <a:gridCol w="556250"/>
              </a:tblGrid>
              <a:tr h="222900">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0.4</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0.6</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222900">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0.7</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-0.2</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graphicFrame>
        <p:nvGraphicFramePr>
          <p:cNvPr id="1003" name="Google Shape;1003;p56"/>
          <p:cNvGraphicFramePr/>
          <p:nvPr/>
        </p:nvGraphicFramePr>
        <p:xfrm>
          <a:off x="3079300" y="3812213"/>
          <a:ext cx="3000000" cy="3000000"/>
        </p:xfrm>
        <a:graphic>
          <a:graphicData uri="http://schemas.openxmlformats.org/drawingml/2006/table">
            <a:tbl>
              <a:tblPr>
                <a:noFill/>
                <a:tableStyleId>{8A98FA59-7387-446B-8100-EA9439D3CE50}</a:tableStyleId>
              </a:tblPr>
              <a:tblGrid>
                <a:gridCol w="556250"/>
              </a:tblGrid>
              <a:tr h="222900">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0.5</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222900">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0.3</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graphicFrame>
        <p:nvGraphicFramePr>
          <p:cNvPr id="1004" name="Google Shape;1004;p56"/>
          <p:cNvGraphicFramePr/>
          <p:nvPr/>
        </p:nvGraphicFramePr>
        <p:xfrm>
          <a:off x="5468164" y="2745413"/>
          <a:ext cx="3000000" cy="3000000"/>
        </p:xfrm>
        <a:graphic>
          <a:graphicData uri="http://schemas.openxmlformats.org/drawingml/2006/table">
            <a:tbl>
              <a:tblPr>
                <a:noFill/>
                <a:tableStyleId>{8A98FA59-7387-446B-8100-EA9439D3CE50}</a:tableStyleId>
              </a:tblPr>
              <a:tblGrid>
                <a:gridCol w="651200"/>
              </a:tblGrid>
              <a:tr h="218350">
                <a:tc>
                  <a:txBody>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0.38</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35950">
                <a:tc>
                  <a:txBody>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0.29</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1005" name="Google Shape;1005;p56"/>
          <p:cNvSpPr txBox="1"/>
          <p:nvPr/>
        </p:nvSpPr>
        <p:spPr>
          <a:xfrm>
            <a:off x="5765125" y="1017725"/>
            <a:ext cx="3238500" cy="12930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rgbClr val="9900FF"/>
              </a:buClr>
              <a:buSzPts val="2400"/>
              <a:buFont typeface="Helvetica Neue"/>
              <a:buChar char="●"/>
            </a:pPr>
            <a:r>
              <a:rPr lang="en" sz="2400">
                <a:solidFill>
                  <a:srgbClr val="9900FF"/>
                </a:solidFill>
                <a:latin typeface="Helvetica Neue"/>
                <a:ea typeface="Helvetica Neue"/>
                <a:cs typeface="Helvetica Neue"/>
                <a:sym typeface="Helvetica Neue"/>
              </a:rPr>
              <a:t>Learnable params</a:t>
            </a:r>
            <a:endParaRPr sz="2400">
              <a:solidFill>
                <a:srgbClr val="9900FF"/>
              </a:solidFill>
              <a:latin typeface="Helvetica Neue"/>
              <a:ea typeface="Helvetica Neue"/>
              <a:cs typeface="Helvetica Neue"/>
              <a:sym typeface="Helvetica Neue"/>
            </a:endParaRPr>
          </a:p>
          <a:p>
            <a:pPr indent="-381000" lvl="0" marL="457200" rtl="0" algn="l">
              <a:spcBef>
                <a:spcPts val="0"/>
              </a:spcBef>
              <a:spcAft>
                <a:spcPts val="0"/>
              </a:spcAft>
              <a:buClr>
                <a:srgbClr val="980000"/>
              </a:buClr>
              <a:buSzPts val="2400"/>
              <a:buFont typeface="Helvetica Neue"/>
              <a:buChar char="●"/>
            </a:pPr>
            <a:r>
              <a:rPr lang="en" sz="2400">
                <a:solidFill>
                  <a:srgbClr val="980000"/>
                </a:solidFill>
                <a:latin typeface="Helvetica Neue"/>
                <a:ea typeface="Helvetica Neue"/>
                <a:cs typeface="Helvetica Neue"/>
                <a:sym typeface="Helvetica Neue"/>
              </a:rPr>
              <a:t>Forward pass</a:t>
            </a:r>
            <a:endParaRPr sz="2400">
              <a:solidFill>
                <a:srgbClr val="980000"/>
              </a:solidFill>
              <a:latin typeface="Helvetica Neue"/>
              <a:ea typeface="Helvetica Neue"/>
              <a:cs typeface="Helvetica Neue"/>
              <a:sym typeface="Helvetica Neue"/>
            </a:endParaRPr>
          </a:p>
          <a:p>
            <a:pPr indent="-381000" lvl="0" marL="457200" rtl="0" algn="l">
              <a:spcBef>
                <a:spcPts val="0"/>
              </a:spcBef>
              <a:spcAft>
                <a:spcPts val="0"/>
              </a:spcAft>
              <a:buClr>
                <a:srgbClr val="0000FF"/>
              </a:buClr>
              <a:buSzPts val="2400"/>
              <a:buFont typeface="Helvetica Neue"/>
              <a:buChar char="●"/>
            </a:pPr>
            <a:r>
              <a:rPr lang="en" sz="2400">
                <a:solidFill>
                  <a:srgbClr val="0000FF"/>
                </a:solidFill>
                <a:latin typeface="Helvetica Neue"/>
                <a:ea typeface="Helvetica Neue"/>
                <a:cs typeface="Helvetica Neue"/>
                <a:sym typeface="Helvetica Neue"/>
              </a:rPr>
              <a:t>Backwards pass</a:t>
            </a:r>
            <a:endParaRPr sz="2400">
              <a:solidFill>
                <a:srgbClr val="0000FF"/>
              </a:solidFill>
              <a:latin typeface="Helvetica Neue"/>
              <a:ea typeface="Helvetica Neue"/>
              <a:cs typeface="Helvetica Neue"/>
              <a:sym typeface="Helvetica Neue"/>
            </a:endParaRPr>
          </a:p>
        </p:txBody>
      </p:sp>
      <p:sp>
        <p:nvSpPr>
          <p:cNvPr id="1006" name="Google Shape;1006;p56"/>
          <p:cNvSpPr txBox="1"/>
          <p:nvPr/>
        </p:nvSpPr>
        <p:spPr>
          <a:xfrm>
            <a:off x="6467688" y="3142763"/>
            <a:ext cx="764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0.2285</a:t>
            </a:r>
            <a:endParaRPr baseline="-25000">
              <a:solidFill>
                <a:srgbClr val="980000"/>
              </a:solidFill>
              <a:latin typeface="Helvetica Neue"/>
              <a:ea typeface="Helvetica Neue"/>
              <a:cs typeface="Helvetica Neue"/>
              <a:sym typeface="Helvetica Neue"/>
            </a:endParaRPr>
          </a:p>
        </p:txBody>
      </p:sp>
      <p:sp>
        <p:nvSpPr>
          <p:cNvPr id="1007" name="Google Shape;1007;p56"/>
          <p:cNvSpPr txBox="1"/>
          <p:nvPr/>
        </p:nvSpPr>
        <p:spPr>
          <a:xfrm>
            <a:off x="6467688" y="3828563"/>
            <a:ext cx="764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1</a:t>
            </a:r>
            <a:endParaRPr baseline="-25000">
              <a:solidFill>
                <a:srgbClr val="0000FF"/>
              </a:solidFill>
              <a:latin typeface="Helvetica Neue"/>
              <a:ea typeface="Helvetica Neue"/>
              <a:cs typeface="Helvetica Neue"/>
              <a:sym typeface="Helvetica Neue"/>
            </a:endParaRPr>
          </a:p>
        </p:txBody>
      </p:sp>
      <p:cxnSp>
        <p:nvCxnSpPr>
          <p:cNvPr id="1008" name="Google Shape;1008;p56"/>
          <p:cNvCxnSpPr>
            <a:stCxn id="999" idx="3"/>
            <a:endCxn id="993" idx="5"/>
          </p:cNvCxnSpPr>
          <p:nvPr/>
        </p:nvCxnSpPr>
        <p:spPr>
          <a:xfrm rot="10800000">
            <a:off x="6485161" y="3897439"/>
            <a:ext cx="741600" cy="0"/>
          </a:xfrm>
          <a:prstGeom prst="straightConnector1">
            <a:avLst/>
          </a:prstGeom>
          <a:noFill/>
          <a:ln cap="flat" cmpd="sng" w="9525">
            <a:solidFill>
              <a:srgbClr val="0000FF"/>
            </a:solidFill>
            <a:prstDash val="solid"/>
            <a:round/>
            <a:headEnd len="med" w="med" type="none"/>
            <a:tailEnd len="med" w="med" type="triangle"/>
          </a:ln>
        </p:spPr>
      </p:cxnSp>
      <p:pic>
        <p:nvPicPr>
          <p:cNvPr id="1009" name="Google Shape;1009;p56"/>
          <p:cNvPicPr preferRelativeResize="0"/>
          <p:nvPr/>
        </p:nvPicPr>
        <p:blipFill rotWithShape="1">
          <a:blip r:embed="rId4">
            <a:alphaModFix/>
          </a:blip>
          <a:srcRect b="0" l="0" r="0" t="0"/>
          <a:stretch/>
        </p:blipFill>
        <p:spPr>
          <a:xfrm>
            <a:off x="6222045" y="4399168"/>
            <a:ext cx="256078" cy="384116"/>
          </a:xfrm>
          <a:prstGeom prst="rect">
            <a:avLst/>
          </a:prstGeom>
          <a:noFill/>
          <a:ln>
            <a:noFill/>
          </a:ln>
        </p:spPr>
      </p:pic>
      <p:pic>
        <p:nvPicPr>
          <p:cNvPr id="1010" name="Google Shape;1010;p56"/>
          <p:cNvPicPr preferRelativeResize="0"/>
          <p:nvPr/>
        </p:nvPicPr>
        <p:blipFill rotWithShape="1">
          <a:blip r:embed="rId5">
            <a:alphaModFix/>
          </a:blip>
          <a:srcRect b="0" l="0" r="0" t="0"/>
          <a:stretch/>
        </p:blipFill>
        <p:spPr>
          <a:xfrm>
            <a:off x="6494128" y="4564855"/>
            <a:ext cx="128039" cy="85359"/>
          </a:xfrm>
          <a:prstGeom prst="rect">
            <a:avLst/>
          </a:prstGeom>
          <a:noFill/>
          <a:ln>
            <a:noFill/>
          </a:ln>
        </p:spPr>
      </p:pic>
      <p:pic>
        <p:nvPicPr>
          <p:cNvPr id="1011" name="Google Shape;1011;p56"/>
          <p:cNvPicPr preferRelativeResize="0"/>
          <p:nvPr/>
        </p:nvPicPr>
        <p:blipFill rotWithShape="1">
          <a:blip r:embed="rId6">
            <a:alphaModFix/>
          </a:blip>
          <a:srcRect b="0" l="0" r="0" t="0"/>
          <a:stretch/>
        </p:blipFill>
        <p:spPr>
          <a:xfrm>
            <a:off x="6660091" y="4501948"/>
            <a:ext cx="229403" cy="170718"/>
          </a:xfrm>
          <a:prstGeom prst="rect">
            <a:avLst/>
          </a:prstGeom>
          <a:noFill/>
          <a:ln>
            <a:noFill/>
          </a:ln>
        </p:spPr>
      </p:pic>
      <p:cxnSp>
        <p:nvCxnSpPr>
          <p:cNvPr id="1012" name="Google Shape;1012;p56"/>
          <p:cNvCxnSpPr>
            <a:stCxn id="993" idx="3"/>
            <a:endCxn id="992" idx="5"/>
          </p:cNvCxnSpPr>
          <p:nvPr/>
        </p:nvCxnSpPr>
        <p:spPr>
          <a:xfrm rot="10800000">
            <a:off x="5428386" y="3897439"/>
            <a:ext cx="741600" cy="0"/>
          </a:xfrm>
          <a:prstGeom prst="straightConnector1">
            <a:avLst/>
          </a:prstGeom>
          <a:noFill/>
          <a:ln cap="flat" cmpd="sng" w="9525">
            <a:solidFill>
              <a:srgbClr val="0000FF"/>
            </a:solidFill>
            <a:prstDash val="solid"/>
            <a:round/>
            <a:headEnd len="med" w="med" type="none"/>
            <a:tailEnd len="med" w="med" type="triangle"/>
          </a:ln>
        </p:spPr>
      </p:cxnSp>
      <p:graphicFrame>
        <p:nvGraphicFramePr>
          <p:cNvPr id="1013" name="Google Shape;1013;p56"/>
          <p:cNvGraphicFramePr/>
          <p:nvPr/>
        </p:nvGraphicFramePr>
        <p:xfrm>
          <a:off x="5468164" y="4040813"/>
          <a:ext cx="3000000" cy="3000000"/>
        </p:xfrm>
        <a:graphic>
          <a:graphicData uri="http://schemas.openxmlformats.org/drawingml/2006/table">
            <a:tbl>
              <a:tblPr>
                <a:noFill/>
                <a:tableStyleId>{8A98FA59-7387-446B-8100-EA9439D3CE50}</a:tableStyleId>
              </a:tblPr>
              <a:tblGrid>
                <a:gridCol w="651200"/>
              </a:tblGrid>
              <a:tr h="218350">
                <a:tc>
                  <a:txBody>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0.76</a:t>
                      </a:r>
                      <a:endParaRPr>
                        <a:solidFill>
                          <a:srgbClr val="00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35950">
                <a:tc>
                  <a:txBody>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0.58</a:t>
                      </a:r>
                      <a:endParaRPr>
                        <a:solidFill>
                          <a:srgbClr val="00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pic>
        <p:nvPicPr>
          <p:cNvPr id="1014" name="Google Shape;1014;p56"/>
          <p:cNvPicPr preferRelativeResize="0"/>
          <p:nvPr/>
        </p:nvPicPr>
        <p:blipFill rotWithShape="1">
          <a:blip r:embed="rId7">
            <a:alphaModFix/>
          </a:blip>
          <a:srcRect b="0" l="0" r="0" t="0"/>
          <a:stretch/>
        </p:blipFill>
        <p:spPr>
          <a:xfrm>
            <a:off x="2250138" y="1845039"/>
            <a:ext cx="3481826" cy="387370"/>
          </a:xfrm>
          <a:prstGeom prst="rect">
            <a:avLst/>
          </a:prstGeom>
          <a:noFill/>
          <a:ln>
            <a:noFill/>
          </a:ln>
        </p:spPr>
      </p:pic>
      <p:graphicFrame>
        <p:nvGraphicFramePr>
          <p:cNvPr id="1015" name="Google Shape;1015;p56"/>
          <p:cNvGraphicFramePr/>
          <p:nvPr/>
        </p:nvGraphicFramePr>
        <p:xfrm>
          <a:off x="3993700" y="2181563"/>
          <a:ext cx="3000000" cy="3000000"/>
        </p:xfrm>
        <a:graphic>
          <a:graphicData uri="http://schemas.openxmlformats.org/drawingml/2006/table">
            <a:tbl>
              <a:tblPr>
                <a:noFill/>
                <a:tableStyleId>{8A98FA59-7387-446B-8100-EA9439D3CE50}</a:tableStyleId>
              </a:tblPr>
              <a:tblGrid>
                <a:gridCol w="673750"/>
                <a:gridCol w="673750"/>
              </a:tblGrid>
              <a:tr h="396225">
                <a:tc>
                  <a:txBody>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0.38</a:t>
                      </a:r>
                      <a:endParaRPr>
                        <a:solidFill>
                          <a:srgbClr val="00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0.228</a:t>
                      </a:r>
                      <a:endParaRPr>
                        <a:solidFill>
                          <a:srgbClr val="0000FF"/>
                        </a:solidFill>
                        <a:latin typeface="Helvetica Neue"/>
                        <a:ea typeface="Helvetica Neue"/>
                        <a:cs typeface="Helvetica Neue"/>
                        <a:sym typeface="Helvetica Ne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96225">
                <a:tc>
                  <a:txBody>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0.29</a:t>
                      </a:r>
                      <a:endParaRPr>
                        <a:solidFill>
                          <a:srgbClr val="00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0.174</a:t>
                      </a:r>
                      <a:endParaRPr>
                        <a:solidFill>
                          <a:srgbClr val="0000FF"/>
                        </a:solidFill>
                        <a:latin typeface="Helvetica Neue"/>
                        <a:ea typeface="Helvetica Neue"/>
                        <a:cs typeface="Helvetica Neue"/>
                        <a:sym typeface="Helvetica Ne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cxnSp>
        <p:nvCxnSpPr>
          <p:cNvPr id="1016" name="Google Shape;1016;p56"/>
          <p:cNvCxnSpPr>
            <a:stCxn id="992" idx="7"/>
            <a:endCxn id="994" idx="7"/>
          </p:cNvCxnSpPr>
          <p:nvPr/>
        </p:nvCxnSpPr>
        <p:spPr>
          <a:xfrm flipH="1" rot="5400000">
            <a:off x="4565664" y="2719561"/>
            <a:ext cx="445800" cy="1279500"/>
          </a:xfrm>
          <a:prstGeom prst="bentConnector3">
            <a:avLst>
              <a:gd fmla="val 125731" name="adj1"/>
            </a:avLst>
          </a:prstGeom>
          <a:noFill/>
          <a:ln cap="flat" cmpd="sng" w="9525">
            <a:solidFill>
              <a:srgbClr val="0000FF"/>
            </a:solidFill>
            <a:prstDash val="solid"/>
            <a:round/>
            <a:headEnd len="med" w="med" type="none"/>
            <a:tailEnd len="med" w="med" type="triangle"/>
          </a:ln>
        </p:spPr>
      </p:cxnSp>
      <p:pic>
        <p:nvPicPr>
          <p:cNvPr id="1017" name="Google Shape;1017;p56"/>
          <p:cNvPicPr preferRelativeResize="0"/>
          <p:nvPr/>
        </p:nvPicPr>
        <p:blipFill rotWithShape="1">
          <a:blip r:embed="rId8">
            <a:alphaModFix/>
          </a:blip>
          <a:srcRect b="0" l="0" r="0" t="0"/>
          <a:stretch/>
        </p:blipFill>
        <p:spPr>
          <a:xfrm>
            <a:off x="221900" y="4604616"/>
            <a:ext cx="2374275" cy="405484"/>
          </a:xfrm>
          <a:prstGeom prst="rect">
            <a:avLst/>
          </a:prstGeom>
          <a:noFill/>
          <a:ln>
            <a:noFill/>
          </a:ln>
        </p:spPr>
      </p:pic>
      <p:cxnSp>
        <p:nvCxnSpPr>
          <p:cNvPr id="1018" name="Google Shape;1018;p56"/>
          <p:cNvCxnSpPr>
            <a:stCxn id="992" idx="5"/>
            <a:endCxn id="995" idx="5"/>
          </p:cNvCxnSpPr>
          <p:nvPr/>
        </p:nvCxnSpPr>
        <p:spPr>
          <a:xfrm rot="5400000">
            <a:off x="4551414" y="3494839"/>
            <a:ext cx="474300" cy="1279500"/>
          </a:xfrm>
          <a:prstGeom prst="bentConnector3">
            <a:avLst>
              <a:gd fmla="val 99090" name="adj1"/>
            </a:avLst>
          </a:prstGeom>
          <a:noFill/>
          <a:ln cap="flat" cmpd="sng" w="9525">
            <a:solidFill>
              <a:srgbClr val="0000FF"/>
            </a:solidFill>
            <a:prstDash val="solid"/>
            <a:round/>
            <a:headEnd len="med" w="med" type="none"/>
            <a:tailEnd len="med" w="med" type="triangle"/>
          </a:ln>
        </p:spPr>
      </p:cxnSp>
      <p:graphicFrame>
        <p:nvGraphicFramePr>
          <p:cNvPr id="1019" name="Google Shape;1019;p56"/>
          <p:cNvGraphicFramePr/>
          <p:nvPr/>
        </p:nvGraphicFramePr>
        <p:xfrm>
          <a:off x="4325164" y="4269413"/>
          <a:ext cx="3000000" cy="3000000"/>
        </p:xfrm>
        <a:graphic>
          <a:graphicData uri="http://schemas.openxmlformats.org/drawingml/2006/table">
            <a:tbl>
              <a:tblPr>
                <a:noFill/>
                <a:tableStyleId>{8A98FA59-7387-446B-8100-EA9439D3CE50}</a:tableStyleId>
              </a:tblPr>
              <a:tblGrid>
                <a:gridCol w="651200"/>
              </a:tblGrid>
              <a:tr h="218350">
                <a:tc>
                  <a:txBody>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0.71</a:t>
                      </a:r>
                      <a:endParaRPr>
                        <a:solidFill>
                          <a:srgbClr val="00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35950">
                <a:tc>
                  <a:txBody>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0.34</a:t>
                      </a:r>
                      <a:endParaRPr>
                        <a:solidFill>
                          <a:srgbClr val="00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1000"/>
                                        <p:tgtEl>
                                          <p:spTgt spid="10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1000"/>
                                        <p:tgtEl>
                                          <p:spTgt spid="10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1000"/>
                                        <p:tgtEl>
                                          <p:spTgt spid="10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1000"/>
                                        <p:tgtEl>
                                          <p:spTgt spid="1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1000"/>
                                        <p:tgtEl>
                                          <p:spTgt spid="10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1000"/>
                                        <p:tgtEl>
                                          <p:spTgt spid="10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Backpropagation with a Computation Graph</a:t>
            </a:r>
            <a:endParaRPr/>
          </a:p>
        </p:txBody>
      </p:sp>
      <p:sp>
        <p:nvSpPr>
          <p:cNvPr id="1025" name="Google Shape;1025;p57"/>
          <p:cNvSpPr/>
          <p:nvPr/>
        </p:nvSpPr>
        <p:spPr>
          <a:xfrm>
            <a:off x="127250" y="3182575"/>
            <a:ext cx="445800" cy="4458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Helvetica Neue"/>
                <a:ea typeface="Helvetica Neue"/>
                <a:cs typeface="Helvetica Neue"/>
                <a:sym typeface="Helvetica Neue"/>
              </a:rPr>
              <a:t>W</a:t>
            </a:r>
            <a:endParaRPr sz="2000">
              <a:latin typeface="Helvetica Neue"/>
              <a:ea typeface="Helvetica Neue"/>
              <a:cs typeface="Helvetica Neue"/>
              <a:sym typeface="Helvetica Neue"/>
            </a:endParaRPr>
          </a:p>
        </p:txBody>
      </p:sp>
      <p:sp>
        <p:nvSpPr>
          <p:cNvPr id="1026" name="Google Shape;1026;p57"/>
          <p:cNvSpPr/>
          <p:nvPr/>
        </p:nvSpPr>
        <p:spPr>
          <a:xfrm>
            <a:off x="127250" y="4125875"/>
            <a:ext cx="445800" cy="4458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Helvetica Neue"/>
                <a:ea typeface="Helvetica Neue"/>
                <a:cs typeface="Helvetica Neue"/>
                <a:sym typeface="Helvetica Neue"/>
              </a:rPr>
              <a:t>x</a:t>
            </a:r>
            <a:endParaRPr b="1" sz="2000">
              <a:latin typeface="Helvetica Neue"/>
              <a:ea typeface="Helvetica Neue"/>
              <a:cs typeface="Helvetica Neue"/>
              <a:sym typeface="Helvetica Neue"/>
            </a:endParaRPr>
          </a:p>
        </p:txBody>
      </p:sp>
      <p:pic>
        <p:nvPicPr>
          <p:cNvPr id="1027" name="Google Shape;1027;p57"/>
          <p:cNvPicPr preferRelativeResize="0"/>
          <p:nvPr/>
        </p:nvPicPr>
        <p:blipFill rotWithShape="1">
          <a:blip r:embed="rId3">
            <a:alphaModFix/>
          </a:blip>
          <a:srcRect b="0" l="0" r="0" t="0"/>
          <a:stretch/>
        </p:blipFill>
        <p:spPr>
          <a:xfrm>
            <a:off x="388029" y="1238468"/>
            <a:ext cx="5064401" cy="370800"/>
          </a:xfrm>
          <a:prstGeom prst="rect">
            <a:avLst/>
          </a:prstGeom>
          <a:noFill/>
          <a:ln>
            <a:noFill/>
          </a:ln>
        </p:spPr>
      </p:pic>
      <p:graphicFrame>
        <p:nvGraphicFramePr>
          <p:cNvPr id="1028" name="Google Shape;1028;p57"/>
          <p:cNvGraphicFramePr/>
          <p:nvPr/>
        </p:nvGraphicFramePr>
        <p:xfrm>
          <a:off x="671775" y="2974163"/>
          <a:ext cx="3000000" cy="3000000"/>
        </p:xfrm>
        <a:graphic>
          <a:graphicData uri="http://schemas.openxmlformats.org/drawingml/2006/table">
            <a:tbl>
              <a:tblPr>
                <a:noFill/>
                <a:tableStyleId>{8A98FA59-7387-446B-8100-EA9439D3CE50}</a:tableStyleId>
              </a:tblPr>
              <a:tblGrid>
                <a:gridCol w="556250"/>
                <a:gridCol w="556250"/>
              </a:tblGrid>
              <a:tr h="222900">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0.4</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0.6</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222900">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0.7</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-0.2</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graphicFrame>
        <p:nvGraphicFramePr>
          <p:cNvPr id="1029" name="Google Shape;1029;p57"/>
          <p:cNvGraphicFramePr/>
          <p:nvPr/>
        </p:nvGraphicFramePr>
        <p:xfrm>
          <a:off x="671775" y="3952563"/>
          <a:ext cx="3000000" cy="3000000"/>
        </p:xfrm>
        <a:graphic>
          <a:graphicData uri="http://schemas.openxmlformats.org/drawingml/2006/table">
            <a:tbl>
              <a:tblPr>
                <a:noFill/>
                <a:tableStyleId>{8A98FA59-7387-446B-8100-EA9439D3CE50}</a:tableStyleId>
              </a:tblPr>
              <a:tblGrid>
                <a:gridCol w="556250"/>
              </a:tblGrid>
              <a:tr h="222900">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0.5</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222900">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0.3</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1030" name="Google Shape;1030;p57"/>
          <p:cNvSpPr txBox="1"/>
          <p:nvPr/>
        </p:nvSpPr>
        <p:spPr>
          <a:xfrm>
            <a:off x="311700" y="1830025"/>
            <a:ext cx="6310500" cy="9234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Now we can take a gradient step</a:t>
            </a:r>
            <a:endParaRPr sz="2400">
              <a:solidFill>
                <a:schemeClr val="dk1"/>
              </a:solidFill>
              <a:latin typeface="Helvetica Neue"/>
              <a:ea typeface="Helvetica Neue"/>
              <a:cs typeface="Helvetica Neue"/>
              <a:sym typeface="Helvetica Neue"/>
            </a:endParaRPr>
          </a:p>
          <a:p>
            <a:pPr indent="-381000" lvl="0" marL="457200" rtl="0" algn="l">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Let learning rate be 0.1, then:</a:t>
            </a:r>
            <a:endParaRPr sz="2400">
              <a:solidFill>
                <a:schemeClr val="dk1"/>
              </a:solidFill>
              <a:latin typeface="Helvetica Neue"/>
              <a:ea typeface="Helvetica Neue"/>
              <a:cs typeface="Helvetica Neue"/>
              <a:sym typeface="Helvetica Neue"/>
            </a:endParaRPr>
          </a:p>
        </p:txBody>
      </p:sp>
      <p:graphicFrame>
        <p:nvGraphicFramePr>
          <p:cNvPr id="1031" name="Google Shape;1031;p57"/>
          <p:cNvGraphicFramePr/>
          <p:nvPr/>
        </p:nvGraphicFramePr>
        <p:xfrm>
          <a:off x="2801650" y="2946638"/>
          <a:ext cx="3000000" cy="3000000"/>
        </p:xfrm>
        <a:graphic>
          <a:graphicData uri="http://schemas.openxmlformats.org/drawingml/2006/table">
            <a:tbl>
              <a:tblPr>
                <a:noFill/>
                <a:tableStyleId>{8A98FA59-7387-446B-8100-EA9439D3CE50}</a:tableStyleId>
              </a:tblPr>
              <a:tblGrid>
                <a:gridCol w="673750"/>
                <a:gridCol w="673750"/>
              </a:tblGrid>
              <a:tr h="396225">
                <a:tc>
                  <a:txBody>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0.38</a:t>
                      </a:r>
                      <a:endParaRPr>
                        <a:solidFill>
                          <a:srgbClr val="00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0.228</a:t>
                      </a:r>
                      <a:endParaRPr>
                        <a:solidFill>
                          <a:srgbClr val="0000FF"/>
                        </a:solidFill>
                        <a:latin typeface="Helvetica Neue"/>
                        <a:ea typeface="Helvetica Neue"/>
                        <a:cs typeface="Helvetica Neue"/>
                        <a:sym typeface="Helvetica Ne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96225">
                <a:tc>
                  <a:txBody>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0.29</a:t>
                      </a:r>
                      <a:endParaRPr>
                        <a:solidFill>
                          <a:srgbClr val="00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0.174</a:t>
                      </a:r>
                      <a:endParaRPr>
                        <a:solidFill>
                          <a:srgbClr val="0000FF"/>
                        </a:solidFill>
                        <a:latin typeface="Helvetica Neue"/>
                        <a:ea typeface="Helvetica Neue"/>
                        <a:cs typeface="Helvetica Neue"/>
                        <a:sym typeface="Helvetica Ne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graphicFrame>
        <p:nvGraphicFramePr>
          <p:cNvPr id="1032" name="Google Shape;1032;p57"/>
          <p:cNvGraphicFramePr/>
          <p:nvPr/>
        </p:nvGraphicFramePr>
        <p:xfrm>
          <a:off x="2805369" y="3952563"/>
          <a:ext cx="3000000" cy="3000000"/>
        </p:xfrm>
        <a:graphic>
          <a:graphicData uri="http://schemas.openxmlformats.org/drawingml/2006/table">
            <a:tbl>
              <a:tblPr>
                <a:noFill/>
                <a:tableStyleId>{8A98FA59-7387-446B-8100-EA9439D3CE50}</a:tableStyleId>
              </a:tblPr>
              <a:tblGrid>
                <a:gridCol w="651200"/>
              </a:tblGrid>
              <a:tr h="218350">
                <a:tc>
                  <a:txBody>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0.71</a:t>
                      </a:r>
                      <a:endParaRPr>
                        <a:solidFill>
                          <a:srgbClr val="00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35950">
                <a:tc>
                  <a:txBody>
                    <a:bodyPr/>
                    <a:lstStyle/>
                    <a:p>
                      <a:pPr indent="0" lvl="0" marL="0" rtl="0" algn="r">
                        <a:spcBef>
                          <a:spcPts val="0"/>
                        </a:spcBef>
                        <a:spcAft>
                          <a:spcPts val="0"/>
                        </a:spcAft>
                        <a:buNone/>
                      </a:pPr>
                      <a:r>
                        <a:rPr lang="en">
                          <a:solidFill>
                            <a:srgbClr val="0000FF"/>
                          </a:solidFill>
                          <a:latin typeface="Helvetica Neue"/>
                          <a:ea typeface="Helvetica Neue"/>
                          <a:cs typeface="Helvetica Neue"/>
                          <a:sym typeface="Helvetica Neue"/>
                        </a:rPr>
                        <a:t>0.34</a:t>
                      </a:r>
                      <a:endParaRPr>
                        <a:solidFill>
                          <a:srgbClr val="00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1033" name="Google Shape;1033;p57"/>
          <p:cNvSpPr txBox="1"/>
          <p:nvPr/>
        </p:nvSpPr>
        <p:spPr>
          <a:xfrm>
            <a:off x="1683300" y="3128425"/>
            <a:ext cx="12036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0.1*</a:t>
            </a:r>
            <a:endParaRPr sz="2400">
              <a:solidFill>
                <a:schemeClr val="dk1"/>
              </a:solidFill>
              <a:latin typeface="Helvetica Neue"/>
              <a:ea typeface="Helvetica Neue"/>
              <a:cs typeface="Helvetica Neue"/>
              <a:sym typeface="Helvetica Neue"/>
            </a:endParaRPr>
          </a:p>
        </p:txBody>
      </p:sp>
      <p:sp>
        <p:nvSpPr>
          <p:cNvPr id="1034" name="Google Shape;1034;p57"/>
          <p:cNvSpPr txBox="1"/>
          <p:nvPr/>
        </p:nvSpPr>
        <p:spPr>
          <a:xfrm>
            <a:off x="1683300" y="4042825"/>
            <a:ext cx="12036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0.1*</a:t>
            </a:r>
            <a:endParaRPr sz="2400">
              <a:solidFill>
                <a:schemeClr val="dk1"/>
              </a:solidFill>
              <a:latin typeface="Helvetica Neue"/>
              <a:ea typeface="Helvetica Neue"/>
              <a:cs typeface="Helvetica Neue"/>
              <a:sym typeface="Helvetica Neue"/>
            </a:endParaRPr>
          </a:p>
        </p:txBody>
      </p:sp>
      <p:sp>
        <p:nvSpPr>
          <p:cNvPr id="1035" name="Google Shape;1035;p57"/>
          <p:cNvSpPr txBox="1"/>
          <p:nvPr/>
        </p:nvSpPr>
        <p:spPr>
          <a:xfrm>
            <a:off x="4128057" y="3128425"/>
            <a:ext cx="38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Helvetica Neue"/>
                <a:ea typeface="Helvetica Neue"/>
                <a:cs typeface="Helvetica Neue"/>
                <a:sym typeface="Helvetica Neue"/>
              </a:rPr>
              <a:t>=</a:t>
            </a:r>
            <a:endParaRPr sz="2400">
              <a:solidFill>
                <a:schemeClr val="dk1"/>
              </a:solidFill>
              <a:latin typeface="Helvetica Neue"/>
              <a:ea typeface="Helvetica Neue"/>
              <a:cs typeface="Helvetica Neue"/>
              <a:sym typeface="Helvetica Neue"/>
            </a:endParaRPr>
          </a:p>
        </p:txBody>
      </p:sp>
      <p:sp>
        <p:nvSpPr>
          <p:cNvPr id="1036" name="Google Shape;1036;p57"/>
          <p:cNvSpPr txBox="1"/>
          <p:nvPr/>
        </p:nvSpPr>
        <p:spPr>
          <a:xfrm>
            <a:off x="4128057" y="4042825"/>
            <a:ext cx="38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Helvetica Neue"/>
                <a:ea typeface="Helvetica Neue"/>
                <a:cs typeface="Helvetica Neue"/>
                <a:sym typeface="Helvetica Neue"/>
              </a:rPr>
              <a:t>=</a:t>
            </a:r>
            <a:endParaRPr sz="2400">
              <a:solidFill>
                <a:schemeClr val="dk1"/>
              </a:solidFill>
              <a:latin typeface="Helvetica Neue"/>
              <a:ea typeface="Helvetica Neue"/>
              <a:cs typeface="Helvetica Neue"/>
              <a:sym typeface="Helvetica Neue"/>
            </a:endParaRPr>
          </a:p>
        </p:txBody>
      </p:sp>
      <p:graphicFrame>
        <p:nvGraphicFramePr>
          <p:cNvPr id="1037" name="Google Shape;1037;p57"/>
          <p:cNvGraphicFramePr/>
          <p:nvPr/>
        </p:nvGraphicFramePr>
        <p:xfrm>
          <a:off x="4515950" y="2974163"/>
          <a:ext cx="3000000" cy="3000000"/>
        </p:xfrm>
        <a:graphic>
          <a:graphicData uri="http://schemas.openxmlformats.org/drawingml/2006/table">
            <a:tbl>
              <a:tblPr>
                <a:noFill/>
                <a:tableStyleId>{8A98FA59-7387-446B-8100-EA9439D3CE50}</a:tableStyleId>
              </a:tblPr>
              <a:tblGrid>
                <a:gridCol w="851400"/>
                <a:gridCol w="851400"/>
              </a:tblGrid>
              <a:tr h="376325">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0.362</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0.5772</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76325">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0.671</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-0.2174</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graphicFrame>
        <p:nvGraphicFramePr>
          <p:cNvPr id="1038" name="Google Shape;1038;p57"/>
          <p:cNvGraphicFramePr/>
          <p:nvPr/>
        </p:nvGraphicFramePr>
        <p:xfrm>
          <a:off x="4515950" y="3923663"/>
          <a:ext cx="3000000" cy="3000000"/>
        </p:xfrm>
        <a:graphic>
          <a:graphicData uri="http://schemas.openxmlformats.org/drawingml/2006/table">
            <a:tbl>
              <a:tblPr>
                <a:noFill/>
                <a:tableStyleId>{8A98FA59-7387-446B-8100-EA9439D3CE50}</a:tableStyleId>
              </a:tblPr>
              <a:tblGrid>
                <a:gridCol w="717225"/>
              </a:tblGrid>
              <a:tr h="369350">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0.429</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47425">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0.266</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
                                            <p:txEl>
                                              <p:pRg end="0" st="0"/>
                                            </p:txEl>
                                          </p:spTgt>
                                        </p:tgtEl>
                                        <p:attrNameLst>
                                          <p:attrName>style.visibility</p:attrName>
                                        </p:attrNameLst>
                                      </p:cBhvr>
                                      <p:to>
                                        <p:strVal val="visible"/>
                                      </p:to>
                                    </p:set>
                                    <p:animEffect filter="fade" transition="in">
                                      <p:cBhvr>
                                        <p:cTn dur="1000"/>
                                        <p:tgtEl>
                                          <p:spTgt spid="10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
                                            <p:txEl>
                                              <p:pRg end="1" st="1"/>
                                            </p:txEl>
                                          </p:spTgt>
                                        </p:tgtEl>
                                        <p:attrNameLst>
                                          <p:attrName>style.visibility</p:attrName>
                                        </p:attrNameLst>
                                      </p:cBhvr>
                                      <p:to>
                                        <p:strVal val="visible"/>
                                      </p:to>
                                    </p:set>
                                    <p:animEffect filter="fade" transition="in">
                                      <p:cBhvr>
                                        <p:cTn dur="1000"/>
                                        <p:tgtEl>
                                          <p:spTgt spid="10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1000"/>
                                        <p:tgtEl>
                                          <p:spTgt spid="1031"/>
                                        </p:tgtEl>
                                      </p:cBhvr>
                                    </p:animEffect>
                                  </p:childTnLst>
                                </p:cTn>
                              </p:par>
                              <p:par>
                                <p:cTn fill="hold" nodeType="with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1000"/>
                                        <p:tgtEl>
                                          <p:spTgt spid="10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1000"/>
                                        <p:tgtEl>
                                          <p:spTgt spid="1033"/>
                                        </p:tgtEl>
                                      </p:cBhvr>
                                    </p:animEffect>
                                  </p:childTnLst>
                                </p:cTn>
                              </p:par>
                              <p:par>
                                <p:cTn fill="hold" nodeType="with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1000"/>
                                        <p:tgtEl>
                                          <p:spTgt spid="10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par>
                                <p:cTn fill="hold" nodeType="with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1000"/>
                                        <p:tgtEl>
                                          <p:spTgt spid="1036"/>
                                        </p:tgtEl>
                                      </p:cBhvr>
                                    </p:animEffect>
                                  </p:childTnLst>
                                </p:cTn>
                              </p:par>
                              <p:par>
                                <p:cTn fill="hold" nodeType="with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1000"/>
                                        <p:tgtEl>
                                          <p:spTgt spid="1038"/>
                                        </p:tgtEl>
                                      </p:cBhvr>
                                    </p:animEffect>
                                  </p:childTnLst>
                                </p:cTn>
                              </p:par>
                              <p:par>
                                <p:cTn fill="hold" nodeType="with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1000"/>
                                        <p:tgtEl>
                                          <p:spTgt spid="10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Backpropagation with a Computation Graph</a:t>
            </a:r>
            <a:endParaRPr/>
          </a:p>
        </p:txBody>
      </p:sp>
      <p:sp>
        <p:nvSpPr>
          <p:cNvPr id="1044" name="Google Shape;1044;p58"/>
          <p:cNvSpPr/>
          <p:nvPr/>
        </p:nvSpPr>
        <p:spPr>
          <a:xfrm>
            <a:off x="5047800" y="35169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sp>
        <p:nvSpPr>
          <p:cNvPr id="1045" name="Google Shape;1045;p58"/>
          <p:cNvSpPr/>
          <p:nvPr/>
        </p:nvSpPr>
        <p:spPr>
          <a:xfrm>
            <a:off x="6104700" y="3516925"/>
            <a:ext cx="445800" cy="44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L</a:t>
            </a:r>
            <a:endParaRPr baseline="-25000" sz="2000">
              <a:latin typeface="Helvetica Neue"/>
              <a:ea typeface="Helvetica Neue"/>
              <a:cs typeface="Helvetica Neue"/>
              <a:sym typeface="Helvetica Neue"/>
            </a:endParaRPr>
          </a:p>
        </p:txBody>
      </p:sp>
      <p:sp>
        <p:nvSpPr>
          <p:cNvPr id="1046" name="Google Shape;1046;p58"/>
          <p:cNvSpPr/>
          <p:nvPr/>
        </p:nvSpPr>
        <p:spPr>
          <a:xfrm>
            <a:off x="3768150" y="3071125"/>
            <a:ext cx="445800" cy="4458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Helvetica Neue"/>
                <a:ea typeface="Helvetica Neue"/>
                <a:cs typeface="Helvetica Neue"/>
                <a:sym typeface="Helvetica Neue"/>
              </a:rPr>
              <a:t>W</a:t>
            </a:r>
            <a:endParaRPr sz="2000">
              <a:latin typeface="Helvetica Neue"/>
              <a:ea typeface="Helvetica Neue"/>
              <a:cs typeface="Helvetica Neue"/>
              <a:sym typeface="Helvetica Neue"/>
            </a:endParaRPr>
          </a:p>
        </p:txBody>
      </p:sp>
      <p:sp>
        <p:nvSpPr>
          <p:cNvPr id="1047" name="Google Shape;1047;p58"/>
          <p:cNvSpPr/>
          <p:nvPr/>
        </p:nvSpPr>
        <p:spPr>
          <a:xfrm>
            <a:off x="3768150" y="3991225"/>
            <a:ext cx="445800" cy="4458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Helvetica Neue"/>
                <a:ea typeface="Helvetica Neue"/>
                <a:cs typeface="Helvetica Neue"/>
                <a:sym typeface="Helvetica Neue"/>
              </a:rPr>
              <a:t>x</a:t>
            </a:r>
            <a:endParaRPr b="1" sz="2000">
              <a:latin typeface="Helvetica Neue"/>
              <a:ea typeface="Helvetica Neue"/>
              <a:cs typeface="Helvetica Neue"/>
              <a:sym typeface="Helvetica Neue"/>
            </a:endParaRPr>
          </a:p>
        </p:txBody>
      </p:sp>
      <p:cxnSp>
        <p:nvCxnSpPr>
          <p:cNvPr id="1048" name="Google Shape;1048;p58"/>
          <p:cNvCxnSpPr>
            <a:stCxn id="1046" idx="6"/>
            <a:endCxn id="1044" idx="0"/>
          </p:cNvCxnSpPr>
          <p:nvPr/>
        </p:nvCxnSpPr>
        <p:spPr>
          <a:xfrm>
            <a:off x="4213950" y="3294025"/>
            <a:ext cx="1056900" cy="222900"/>
          </a:xfrm>
          <a:prstGeom prst="bentConnector2">
            <a:avLst/>
          </a:prstGeom>
          <a:noFill/>
          <a:ln cap="flat" cmpd="sng" w="9525">
            <a:solidFill>
              <a:schemeClr val="dk2"/>
            </a:solidFill>
            <a:prstDash val="solid"/>
            <a:round/>
            <a:headEnd len="med" w="med" type="none"/>
            <a:tailEnd len="med" w="med" type="triangle"/>
          </a:ln>
        </p:spPr>
      </p:cxnSp>
      <p:cxnSp>
        <p:nvCxnSpPr>
          <p:cNvPr id="1049" name="Google Shape;1049;p58"/>
          <p:cNvCxnSpPr>
            <a:stCxn id="1047" idx="6"/>
            <a:endCxn id="1044" idx="4"/>
          </p:cNvCxnSpPr>
          <p:nvPr/>
        </p:nvCxnSpPr>
        <p:spPr>
          <a:xfrm flipH="1" rot="10800000">
            <a:off x="4213950" y="3962725"/>
            <a:ext cx="1056900" cy="251400"/>
          </a:xfrm>
          <a:prstGeom prst="bentConnector2">
            <a:avLst/>
          </a:prstGeom>
          <a:noFill/>
          <a:ln cap="flat" cmpd="sng" w="9525">
            <a:solidFill>
              <a:schemeClr val="dk2"/>
            </a:solidFill>
            <a:prstDash val="solid"/>
            <a:round/>
            <a:headEnd len="med" w="med" type="none"/>
            <a:tailEnd len="med" w="med" type="triangle"/>
          </a:ln>
        </p:spPr>
      </p:cxnSp>
      <p:cxnSp>
        <p:nvCxnSpPr>
          <p:cNvPr id="1050" name="Google Shape;1050;p58"/>
          <p:cNvCxnSpPr>
            <a:stCxn id="1045" idx="6"/>
            <a:endCxn id="1051" idx="2"/>
          </p:cNvCxnSpPr>
          <p:nvPr/>
        </p:nvCxnSpPr>
        <p:spPr>
          <a:xfrm>
            <a:off x="6550500" y="3739825"/>
            <a:ext cx="611100" cy="0"/>
          </a:xfrm>
          <a:prstGeom prst="straightConnector1">
            <a:avLst/>
          </a:prstGeom>
          <a:noFill/>
          <a:ln cap="flat" cmpd="sng" w="9525">
            <a:solidFill>
              <a:schemeClr val="dk2"/>
            </a:solidFill>
            <a:prstDash val="solid"/>
            <a:round/>
            <a:headEnd len="med" w="med" type="none"/>
            <a:tailEnd len="med" w="med" type="triangle"/>
          </a:ln>
        </p:spPr>
      </p:cxnSp>
      <p:sp>
        <p:nvSpPr>
          <p:cNvPr id="1051" name="Google Shape;1051;p58"/>
          <p:cNvSpPr/>
          <p:nvPr/>
        </p:nvSpPr>
        <p:spPr>
          <a:xfrm>
            <a:off x="7161475" y="3516925"/>
            <a:ext cx="445800" cy="44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f</a:t>
            </a:r>
            <a:endParaRPr sz="2000">
              <a:latin typeface="Helvetica Neue"/>
              <a:ea typeface="Helvetica Neue"/>
              <a:cs typeface="Helvetica Neue"/>
              <a:sym typeface="Helvetica Neue"/>
            </a:endParaRPr>
          </a:p>
        </p:txBody>
      </p:sp>
      <p:pic>
        <p:nvPicPr>
          <p:cNvPr id="1052" name="Google Shape;1052;p58"/>
          <p:cNvPicPr preferRelativeResize="0"/>
          <p:nvPr/>
        </p:nvPicPr>
        <p:blipFill rotWithShape="1">
          <a:blip r:embed="rId3">
            <a:alphaModFix/>
          </a:blip>
          <a:srcRect b="0" l="0" r="0" t="0"/>
          <a:stretch/>
        </p:blipFill>
        <p:spPr>
          <a:xfrm>
            <a:off x="388029" y="1238468"/>
            <a:ext cx="5064401" cy="370800"/>
          </a:xfrm>
          <a:prstGeom prst="rect">
            <a:avLst/>
          </a:prstGeom>
          <a:noFill/>
          <a:ln>
            <a:noFill/>
          </a:ln>
        </p:spPr>
      </p:pic>
      <p:cxnSp>
        <p:nvCxnSpPr>
          <p:cNvPr id="1053" name="Google Shape;1053;p58"/>
          <p:cNvCxnSpPr>
            <a:stCxn id="1044" idx="6"/>
            <a:endCxn id="1045" idx="2"/>
          </p:cNvCxnSpPr>
          <p:nvPr/>
        </p:nvCxnSpPr>
        <p:spPr>
          <a:xfrm>
            <a:off x="5493600" y="3739825"/>
            <a:ext cx="6111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1054" name="Google Shape;1054;p58"/>
          <p:cNvGraphicFramePr/>
          <p:nvPr/>
        </p:nvGraphicFramePr>
        <p:xfrm>
          <a:off x="1955600" y="2897813"/>
          <a:ext cx="3000000" cy="3000000"/>
        </p:xfrm>
        <a:graphic>
          <a:graphicData uri="http://schemas.openxmlformats.org/drawingml/2006/table">
            <a:tbl>
              <a:tblPr>
                <a:noFill/>
                <a:tableStyleId>{8A98FA59-7387-446B-8100-EA9439D3CE50}</a:tableStyleId>
              </a:tblPr>
              <a:tblGrid>
                <a:gridCol w="851400"/>
                <a:gridCol w="851400"/>
              </a:tblGrid>
              <a:tr h="376325">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0.362</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0.5772</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76325">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0.671</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-0.2174</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graphicFrame>
        <p:nvGraphicFramePr>
          <p:cNvPr id="1055" name="Google Shape;1055;p58"/>
          <p:cNvGraphicFramePr/>
          <p:nvPr/>
        </p:nvGraphicFramePr>
        <p:xfrm>
          <a:off x="2914175" y="3812213"/>
          <a:ext cx="3000000" cy="3000000"/>
        </p:xfrm>
        <a:graphic>
          <a:graphicData uri="http://schemas.openxmlformats.org/drawingml/2006/table">
            <a:tbl>
              <a:tblPr>
                <a:noFill/>
                <a:tableStyleId>{8A98FA59-7387-446B-8100-EA9439D3CE50}</a:tableStyleId>
              </a:tblPr>
              <a:tblGrid>
                <a:gridCol w="721375"/>
              </a:tblGrid>
              <a:tr h="396200">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0.429</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96200">
                <a:tc>
                  <a:txBody>
                    <a:bodyPr/>
                    <a:lstStyle/>
                    <a:p>
                      <a:pPr indent="0" lvl="0" marL="0" rtl="0" algn="r">
                        <a:spcBef>
                          <a:spcPts val="0"/>
                        </a:spcBef>
                        <a:spcAft>
                          <a:spcPts val="0"/>
                        </a:spcAft>
                        <a:buNone/>
                      </a:pPr>
                      <a:r>
                        <a:rPr lang="en">
                          <a:solidFill>
                            <a:srgbClr val="9900FF"/>
                          </a:solidFill>
                          <a:latin typeface="Helvetica Neue"/>
                          <a:ea typeface="Helvetica Neue"/>
                          <a:cs typeface="Helvetica Neue"/>
                          <a:sym typeface="Helvetica Neue"/>
                        </a:rPr>
                        <a:t>0.266</a:t>
                      </a:r>
                      <a:endParaRPr>
                        <a:solidFill>
                          <a:srgbClr val="9900FF"/>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graphicFrame>
        <p:nvGraphicFramePr>
          <p:cNvPr id="1056" name="Google Shape;1056;p58"/>
          <p:cNvGraphicFramePr/>
          <p:nvPr/>
        </p:nvGraphicFramePr>
        <p:xfrm>
          <a:off x="5468164" y="2745413"/>
          <a:ext cx="3000000" cy="3000000"/>
        </p:xfrm>
        <a:graphic>
          <a:graphicData uri="http://schemas.openxmlformats.org/drawingml/2006/table">
            <a:tbl>
              <a:tblPr>
                <a:noFill/>
                <a:tableStyleId>{8A98FA59-7387-446B-8100-EA9439D3CE50}</a:tableStyleId>
              </a:tblPr>
              <a:tblGrid>
                <a:gridCol w="651200"/>
              </a:tblGrid>
              <a:tr h="218350">
                <a:tc>
                  <a:txBody>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0.309</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35950">
                <a:tc>
                  <a:txBody>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0.230</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1057" name="Google Shape;1057;p58"/>
          <p:cNvSpPr txBox="1"/>
          <p:nvPr/>
        </p:nvSpPr>
        <p:spPr>
          <a:xfrm>
            <a:off x="5765125" y="1017725"/>
            <a:ext cx="3238500" cy="12930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rgbClr val="9900FF"/>
              </a:buClr>
              <a:buSzPts val="2400"/>
              <a:buFont typeface="Helvetica Neue"/>
              <a:buChar char="●"/>
            </a:pPr>
            <a:r>
              <a:rPr lang="en" sz="2400">
                <a:solidFill>
                  <a:srgbClr val="9900FF"/>
                </a:solidFill>
                <a:latin typeface="Helvetica Neue"/>
                <a:ea typeface="Helvetica Neue"/>
                <a:cs typeface="Helvetica Neue"/>
                <a:sym typeface="Helvetica Neue"/>
              </a:rPr>
              <a:t>Learnable params</a:t>
            </a:r>
            <a:endParaRPr sz="2400">
              <a:solidFill>
                <a:srgbClr val="9900FF"/>
              </a:solidFill>
              <a:latin typeface="Helvetica Neue"/>
              <a:ea typeface="Helvetica Neue"/>
              <a:cs typeface="Helvetica Neue"/>
              <a:sym typeface="Helvetica Neue"/>
            </a:endParaRPr>
          </a:p>
          <a:p>
            <a:pPr indent="-381000" lvl="0" marL="457200" rtl="0" algn="l">
              <a:spcBef>
                <a:spcPts val="0"/>
              </a:spcBef>
              <a:spcAft>
                <a:spcPts val="0"/>
              </a:spcAft>
              <a:buClr>
                <a:srgbClr val="980000"/>
              </a:buClr>
              <a:buSzPts val="2400"/>
              <a:buFont typeface="Helvetica Neue"/>
              <a:buChar char="●"/>
            </a:pPr>
            <a:r>
              <a:rPr lang="en" sz="2400">
                <a:solidFill>
                  <a:srgbClr val="980000"/>
                </a:solidFill>
                <a:latin typeface="Helvetica Neue"/>
                <a:ea typeface="Helvetica Neue"/>
                <a:cs typeface="Helvetica Neue"/>
                <a:sym typeface="Helvetica Neue"/>
              </a:rPr>
              <a:t>Forward pass</a:t>
            </a:r>
            <a:endParaRPr sz="2400">
              <a:solidFill>
                <a:srgbClr val="980000"/>
              </a:solidFill>
              <a:latin typeface="Helvetica Neue"/>
              <a:ea typeface="Helvetica Neue"/>
              <a:cs typeface="Helvetica Neue"/>
              <a:sym typeface="Helvetica Neue"/>
            </a:endParaRPr>
          </a:p>
          <a:p>
            <a:pPr indent="-381000" lvl="0" marL="457200" rtl="0" algn="l">
              <a:spcBef>
                <a:spcPts val="0"/>
              </a:spcBef>
              <a:spcAft>
                <a:spcPts val="0"/>
              </a:spcAft>
              <a:buClr>
                <a:srgbClr val="0000FF"/>
              </a:buClr>
              <a:buSzPts val="2400"/>
              <a:buFont typeface="Helvetica Neue"/>
              <a:buChar char="●"/>
            </a:pPr>
            <a:r>
              <a:rPr lang="en" sz="2400">
                <a:solidFill>
                  <a:srgbClr val="0000FF"/>
                </a:solidFill>
                <a:latin typeface="Helvetica Neue"/>
                <a:ea typeface="Helvetica Neue"/>
                <a:cs typeface="Helvetica Neue"/>
                <a:sym typeface="Helvetica Neue"/>
              </a:rPr>
              <a:t>Backwards pass</a:t>
            </a:r>
            <a:endParaRPr sz="2400">
              <a:solidFill>
                <a:srgbClr val="0000FF"/>
              </a:solidFill>
              <a:latin typeface="Helvetica Neue"/>
              <a:ea typeface="Helvetica Neue"/>
              <a:cs typeface="Helvetica Neue"/>
              <a:sym typeface="Helvetica Neue"/>
            </a:endParaRPr>
          </a:p>
        </p:txBody>
      </p:sp>
      <p:sp>
        <p:nvSpPr>
          <p:cNvPr id="1058" name="Google Shape;1058;p58"/>
          <p:cNvSpPr txBox="1"/>
          <p:nvPr/>
        </p:nvSpPr>
        <p:spPr>
          <a:xfrm>
            <a:off x="6315325" y="3142775"/>
            <a:ext cx="1540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Helvetica Neue"/>
                <a:ea typeface="Helvetica Neue"/>
                <a:cs typeface="Helvetica Neue"/>
                <a:sym typeface="Helvetica Neue"/>
              </a:rPr>
              <a:t>0.1484 &lt; </a:t>
            </a:r>
            <a:r>
              <a:rPr lang="en">
                <a:solidFill>
                  <a:srgbClr val="980000"/>
                </a:solidFill>
                <a:latin typeface="Helvetica Neue"/>
                <a:ea typeface="Helvetica Neue"/>
                <a:cs typeface="Helvetica Neue"/>
                <a:sym typeface="Helvetica Neue"/>
              </a:rPr>
              <a:t>0.2285</a:t>
            </a:r>
            <a:endParaRPr>
              <a:solidFill>
                <a:srgbClr val="980000"/>
              </a:solidFill>
              <a:latin typeface="Helvetica Neue"/>
              <a:ea typeface="Helvetica Neue"/>
              <a:cs typeface="Helvetica Neue"/>
              <a:sym typeface="Helvetica Neue"/>
            </a:endParaRPr>
          </a:p>
        </p:txBody>
      </p:sp>
      <p:sp>
        <p:nvSpPr>
          <p:cNvPr id="1059" name="Google Shape;1059;p58"/>
          <p:cNvSpPr/>
          <p:nvPr/>
        </p:nvSpPr>
        <p:spPr>
          <a:xfrm rot="-367055">
            <a:off x="222921" y="2715001"/>
            <a:ext cx="5278258" cy="1860100"/>
          </a:xfrm>
          <a:prstGeom prst="rect">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Rather than adding tiny noise to every param and calculating the loss difference, we calculate partial derivatives of systems of equations for more efficient learning!</a:t>
            </a:r>
            <a:endParaRPr sz="24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
                                        </p:tgtEl>
                                        <p:attrNameLst>
                                          <p:attrName>style.visibility</p:attrName>
                                        </p:attrNameLst>
                                      </p:cBhvr>
                                      <p:to>
                                        <p:strVal val="visible"/>
                                      </p:to>
                                    </p:set>
                                    <p:animEffect filter="fade" transition="in">
                                      <p:cBhvr>
                                        <p:cTn dur="1000"/>
                                        <p:tgtEl>
                                          <p:spTgt spid="1054"/>
                                        </p:tgtEl>
                                      </p:cBhvr>
                                    </p:animEffect>
                                  </p:childTnLst>
                                </p:cTn>
                              </p:par>
                              <p:par>
                                <p:cTn fill="hold" nodeType="with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1000"/>
                                        <p:tgtEl>
                                          <p:spTgt spid="10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1000"/>
                                        <p:tgtEl>
                                          <p:spTgt spid="10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
                                        </p:tgtEl>
                                        <p:attrNameLst>
                                          <p:attrName>style.visibility</p:attrName>
                                        </p:attrNameLst>
                                      </p:cBhvr>
                                      <p:to>
                                        <p:strVal val="visible"/>
                                      </p:to>
                                    </p:set>
                                    <p:animEffect filter="fade" transition="in">
                                      <p:cBhvr>
                                        <p:cTn dur="1000"/>
                                        <p:tgtEl>
                                          <p:spTgt spid="10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9"/>
                                        </p:tgtEl>
                                        <p:attrNameLst>
                                          <p:attrName>style.visibility</p:attrName>
                                        </p:attrNameLst>
                                      </p:cBhvr>
                                      <p:to>
                                        <p:strVal val="visible"/>
                                      </p:to>
                                    </p:set>
                                    <p:animEffect filter="fade" transition="in">
                                      <p:cBhvr>
                                        <p:cTn dur="1000"/>
                                        <p:tgtEl>
                                          <p:spTgt spid="10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Computation Graph Non-Linearities</a:t>
            </a:r>
            <a:endParaRPr/>
          </a:p>
        </p:txBody>
      </p:sp>
      <p:pic>
        <p:nvPicPr>
          <p:cNvPr id="1065" name="Google Shape;1065;p59"/>
          <p:cNvPicPr preferRelativeResize="0"/>
          <p:nvPr/>
        </p:nvPicPr>
        <p:blipFill>
          <a:blip r:embed="rId3">
            <a:alphaModFix/>
          </a:blip>
          <a:stretch>
            <a:fillRect/>
          </a:stretch>
        </p:blipFill>
        <p:spPr>
          <a:xfrm>
            <a:off x="160710" y="1093926"/>
            <a:ext cx="7076689" cy="1341475"/>
          </a:xfrm>
          <a:prstGeom prst="rect">
            <a:avLst/>
          </a:prstGeom>
          <a:noFill/>
          <a:ln>
            <a:noFill/>
          </a:ln>
        </p:spPr>
      </p:pic>
      <p:pic>
        <p:nvPicPr>
          <p:cNvPr id="1066" name="Google Shape;1066;p59"/>
          <p:cNvPicPr preferRelativeResize="0"/>
          <p:nvPr/>
        </p:nvPicPr>
        <p:blipFill>
          <a:blip r:embed="rId4">
            <a:alphaModFix/>
          </a:blip>
          <a:stretch>
            <a:fillRect/>
          </a:stretch>
        </p:blipFill>
        <p:spPr>
          <a:xfrm>
            <a:off x="922710" y="2431963"/>
            <a:ext cx="7076689" cy="1481864"/>
          </a:xfrm>
          <a:prstGeom prst="rect">
            <a:avLst/>
          </a:prstGeom>
          <a:noFill/>
          <a:ln>
            <a:noFill/>
          </a:ln>
        </p:spPr>
      </p:pic>
      <p:pic>
        <p:nvPicPr>
          <p:cNvPr id="1067" name="Google Shape;1067;p59"/>
          <p:cNvPicPr preferRelativeResize="0"/>
          <p:nvPr/>
        </p:nvPicPr>
        <p:blipFill>
          <a:blip r:embed="rId5">
            <a:alphaModFix/>
          </a:blip>
          <a:stretch>
            <a:fillRect/>
          </a:stretch>
        </p:blipFill>
        <p:spPr>
          <a:xfrm>
            <a:off x="160700" y="3837629"/>
            <a:ext cx="7320711" cy="1257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5"/>
                                        </p:tgtEl>
                                        <p:attrNameLst>
                                          <p:attrName>style.visibility</p:attrName>
                                        </p:attrNameLst>
                                      </p:cBhvr>
                                      <p:to>
                                        <p:strVal val="visible"/>
                                      </p:to>
                                    </p:set>
                                    <p:animEffect filter="fade" transition="in">
                                      <p:cBhvr>
                                        <p:cTn dur="1000"/>
                                        <p:tgtEl>
                                          <p:spTgt spid="10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gtEl>
                                        <p:attrNameLst>
                                          <p:attrName>style.visibility</p:attrName>
                                        </p:attrNameLst>
                                      </p:cBhvr>
                                      <p:to>
                                        <p:strVal val="visible"/>
                                      </p:to>
                                    </p:set>
                                    <p:animEffect filter="fade" transition="in">
                                      <p:cBhvr>
                                        <p:cTn dur="1000"/>
                                        <p:tgtEl>
                                          <p:spTgt spid="10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gtEl>
                                        <p:attrNameLst>
                                          <p:attrName>style.visibility</p:attrName>
                                        </p:attrNameLst>
                                      </p:cBhvr>
                                      <p:to>
                                        <p:strVal val="visible"/>
                                      </p:to>
                                    </p:set>
                                    <p:animEffect filter="fade" transition="in">
                                      <p:cBhvr>
                                        <p:cTn dur="1000"/>
                                        <p:tgtEl>
                                          <p:spTgt spid="10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Recap: Forward and Backward Propagation</a:t>
            </a:r>
            <a:endParaRPr/>
          </a:p>
        </p:txBody>
      </p:sp>
      <p:grpSp>
        <p:nvGrpSpPr>
          <p:cNvPr id="1073" name="Google Shape;1073;p60"/>
          <p:cNvGrpSpPr/>
          <p:nvPr/>
        </p:nvGrpSpPr>
        <p:grpSpPr>
          <a:xfrm>
            <a:off x="185797" y="2829668"/>
            <a:ext cx="507308" cy="507308"/>
            <a:chOff x="170687" y="4639055"/>
            <a:chExt cx="728472" cy="728472"/>
          </a:xfrm>
        </p:grpSpPr>
        <p:pic>
          <p:nvPicPr>
            <p:cNvPr id="1074" name="Google Shape;1074;p60"/>
            <p:cNvPicPr preferRelativeResize="0"/>
            <p:nvPr/>
          </p:nvPicPr>
          <p:blipFill rotWithShape="1">
            <a:blip r:embed="rId3">
              <a:alphaModFix/>
            </a:blip>
            <a:srcRect b="0" l="0" r="0" t="0"/>
            <a:stretch/>
          </p:blipFill>
          <p:spPr>
            <a:xfrm>
              <a:off x="170687" y="4639055"/>
              <a:ext cx="728472" cy="728472"/>
            </a:xfrm>
            <a:prstGeom prst="rect">
              <a:avLst/>
            </a:prstGeom>
            <a:noFill/>
            <a:ln>
              <a:noFill/>
            </a:ln>
          </p:spPr>
        </p:pic>
        <p:sp>
          <p:nvSpPr>
            <p:cNvPr id="1075" name="Google Shape;1075;p60"/>
            <p:cNvSpPr/>
            <p:nvPr/>
          </p:nvSpPr>
          <p:spPr>
            <a:xfrm>
              <a:off x="211417" y="4654473"/>
              <a:ext cx="647700" cy="647700"/>
            </a:xfrm>
            <a:custGeom>
              <a:rect b="b" l="l" r="r" t="t"/>
              <a:pathLst>
                <a:path extrusionOk="0" h="647700" w="647700">
                  <a:moveTo>
                    <a:pt x="323851" y="0"/>
                  </a:moveTo>
                  <a:lnTo>
                    <a:pt x="275994" y="3511"/>
                  </a:lnTo>
                  <a:lnTo>
                    <a:pt x="230318" y="13711"/>
                  </a:lnTo>
                  <a:lnTo>
                    <a:pt x="187323" y="30099"/>
                  </a:lnTo>
                  <a:lnTo>
                    <a:pt x="147510" y="52174"/>
                  </a:lnTo>
                  <a:lnTo>
                    <a:pt x="111380" y="79435"/>
                  </a:lnTo>
                  <a:lnTo>
                    <a:pt x="79435"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1"/>
                  </a:lnTo>
                  <a:lnTo>
                    <a:pt x="111380" y="568267"/>
                  </a:lnTo>
                  <a:lnTo>
                    <a:pt x="147510" y="595528"/>
                  </a:lnTo>
                  <a:lnTo>
                    <a:pt x="187323" y="617602"/>
                  </a:lnTo>
                  <a:lnTo>
                    <a:pt x="230318" y="633990"/>
                  </a:lnTo>
                  <a:lnTo>
                    <a:pt x="275994" y="644191"/>
                  </a:lnTo>
                  <a:lnTo>
                    <a:pt x="323851" y="647702"/>
                  </a:lnTo>
                  <a:lnTo>
                    <a:pt x="371707" y="644191"/>
                  </a:lnTo>
                  <a:lnTo>
                    <a:pt x="417383" y="633990"/>
                  </a:lnTo>
                  <a:lnTo>
                    <a:pt x="460378" y="617602"/>
                  </a:lnTo>
                  <a:lnTo>
                    <a:pt x="500191" y="595528"/>
                  </a:lnTo>
                  <a:lnTo>
                    <a:pt x="536320" y="568267"/>
                  </a:lnTo>
                  <a:lnTo>
                    <a:pt x="568266" y="536321"/>
                  </a:lnTo>
                  <a:lnTo>
                    <a:pt x="595527" y="500191"/>
                  </a:lnTo>
                  <a:lnTo>
                    <a:pt x="617602" y="460378"/>
                  </a:lnTo>
                  <a:lnTo>
                    <a:pt x="633990" y="417383"/>
                  </a:lnTo>
                  <a:lnTo>
                    <a:pt x="644190" y="371707"/>
                  </a:lnTo>
                  <a:lnTo>
                    <a:pt x="647701" y="323851"/>
                  </a:lnTo>
                  <a:lnTo>
                    <a:pt x="644190" y="275994"/>
                  </a:lnTo>
                  <a:lnTo>
                    <a:pt x="633990" y="230318"/>
                  </a:lnTo>
                  <a:lnTo>
                    <a:pt x="617602" y="187323"/>
                  </a:lnTo>
                  <a:lnTo>
                    <a:pt x="595527" y="147510"/>
                  </a:lnTo>
                  <a:lnTo>
                    <a:pt x="568266" y="111381"/>
                  </a:lnTo>
                  <a:lnTo>
                    <a:pt x="536320"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076" name="Google Shape;1076;p60"/>
          <p:cNvSpPr txBox="1"/>
          <p:nvPr/>
        </p:nvSpPr>
        <p:spPr>
          <a:xfrm>
            <a:off x="333551" y="2839851"/>
            <a:ext cx="2124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2400">
                <a:latin typeface="Helvetica Neue"/>
                <a:ea typeface="Helvetica Neue"/>
                <a:cs typeface="Helvetica Neue"/>
                <a:sym typeface="Helvetica Neue"/>
              </a:rPr>
              <a:t>X</a:t>
            </a:r>
            <a:endParaRPr sz="2400">
              <a:latin typeface="Helvetica Neue"/>
              <a:ea typeface="Helvetica Neue"/>
              <a:cs typeface="Helvetica Neue"/>
              <a:sym typeface="Helvetica Neue"/>
            </a:endParaRPr>
          </a:p>
        </p:txBody>
      </p:sp>
      <p:grpSp>
        <p:nvGrpSpPr>
          <p:cNvPr id="1077" name="Google Shape;1077;p60"/>
          <p:cNvGrpSpPr/>
          <p:nvPr/>
        </p:nvGrpSpPr>
        <p:grpSpPr>
          <a:xfrm>
            <a:off x="570906" y="1195245"/>
            <a:ext cx="8478983" cy="3776154"/>
            <a:chOff x="723687" y="2292095"/>
            <a:chExt cx="12175449" cy="5422393"/>
          </a:xfrm>
        </p:grpSpPr>
        <p:sp>
          <p:nvSpPr>
            <p:cNvPr id="1078" name="Google Shape;1078;p60"/>
            <p:cNvSpPr/>
            <p:nvPr/>
          </p:nvSpPr>
          <p:spPr>
            <a:xfrm>
              <a:off x="723687" y="2833402"/>
              <a:ext cx="1324610" cy="1896745"/>
            </a:xfrm>
            <a:custGeom>
              <a:rect b="b" l="l" r="r" t="t"/>
              <a:pathLst>
                <a:path extrusionOk="0" h="1896745" w="1324610">
                  <a:moveTo>
                    <a:pt x="1270288" y="55310"/>
                  </a:moveTo>
                  <a:lnTo>
                    <a:pt x="0" y="1882124"/>
                  </a:lnTo>
                  <a:lnTo>
                    <a:pt x="20853" y="1896625"/>
                  </a:lnTo>
                  <a:lnTo>
                    <a:pt x="1291142" y="69812"/>
                  </a:lnTo>
                  <a:lnTo>
                    <a:pt x="1270288" y="55310"/>
                  </a:lnTo>
                  <a:close/>
                </a:path>
                <a:path extrusionOk="0" h="1896745" w="1324610">
                  <a:moveTo>
                    <a:pt x="1317711" y="44884"/>
                  </a:moveTo>
                  <a:lnTo>
                    <a:pt x="1277538" y="44884"/>
                  </a:lnTo>
                  <a:lnTo>
                    <a:pt x="1298393" y="59385"/>
                  </a:lnTo>
                  <a:lnTo>
                    <a:pt x="1291142" y="69812"/>
                  </a:lnTo>
                  <a:lnTo>
                    <a:pt x="1311995" y="84312"/>
                  </a:lnTo>
                  <a:lnTo>
                    <a:pt x="1317711" y="44884"/>
                  </a:lnTo>
                  <a:close/>
                </a:path>
                <a:path extrusionOk="0" h="1896745" w="1324610">
                  <a:moveTo>
                    <a:pt x="1277538" y="44884"/>
                  </a:moveTo>
                  <a:lnTo>
                    <a:pt x="1270288" y="55310"/>
                  </a:lnTo>
                  <a:lnTo>
                    <a:pt x="1291142" y="69812"/>
                  </a:lnTo>
                  <a:lnTo>
                    <a:pt x="1298393" y="59385"/>
                  </a:lnTo>
                  <a:lnTo>
                    <a:pt x="1277538" y="44884"/>
                  </a:lnTo>
                  <a:close/>
                </a:path>
                <a:path extrusionOk="0" h="1896745" w="1324610">
                  <a:moveTo>
                    <a:pt x="1324218" y="0"/>
                  </a:moveTo>
                  <a:lnTo>
                    <a:pt x="1249434" y="40810"/>
                  </a:lnTo>
                  <a:lnTo>
                    <a:pt x="1270288" y="55310"/>
                  </a:lnTo>
                  <a:lnTo>
                    <a:pt x="1277538" y="44884"/>
                  </a:lnTo>
                  <a:lnTo>
                    <a:pt x="1317711" y="44884"/>
                  </a:lnTo>
                  <a:lnTo>
                    <a:pt x="132421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79" name="Google Shape;1079;p60"/>
            <p:cNvPicPr preferRelativeResize="0"/>
            <p:nvPr/>
          </p:nvPicPr>
          <p:blipFill rotWithShape="1">
            <a:blip r:embed="rId4">
              <a:alphaModFix/>
            </a:blip>
            <a:srcRect b="0" l="0" r="0" t="0"/>
            <a:stretch/>
          </p:blipFill>
          <p:spPr>
            <a:xfrm>
              <a:off x="2008632" y="2292095"/>
              <a:ext cx="728471" cy="728472"/>
            </a:xfrm>
            <a:prstGeom prst="rect">
              <a:avLst/>
            </a:prstGeom>
            <a:noFill/>
            <a:ln>
              <a:noFill/>
            </a:ln>
          </p:spPr>
        </p:pic>
        <p:sp>
          <p:nvSpPr>
            <p:cNvPr id="1080" name="Google Shape;1080;p60"/>
            <p:cNvSpPr/>
            <p:nvPr/>
          </p:nvSpPr>
          <p:spPr>
            <a:xfrm>
              <a:off x="2049636" y="2307695"/>
              <a:ext cx="647700" cy="647700"/>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89" y="595527"/>
                  </a:lnTo>
                  <a:lnTo>
                    <a:pt x="536319" y="568266"/>
                  </a:lnTo>
                  <a:lnTo>
                    <a:pt x="568265" y="536320"/>
                  </a:lnTo>
                  <a:lnTo>
                    <a:pt x="595525" y="500191"/>
                  </a:lnTo>
                  <a:lnTo>
                    <a:pt x="617600" y="460378"/>
                  </a:lnTo>
                  <a:lnTo>
                    <a:pt x="633988" y="417383"/>
                  </a:lnTo>
                  <a:lnTo>
                    <a:pt x="644188" y="371707"/>
                  </a:lnTo>
                  <a:lnTo>
                    <a:pt x="647700" y="323851"/>
                  </a:lnTo>
                  <a:lnTo>
                    <a:pt x="644188" y="275994"/>
                  </a:lnTo>
                  <a:lnTo>
                    <a:pt x="633988" y="230318"/>
                  </a:lnTo>
                  <a:lnTo>
                    <a:pt x="617600" y="187323"/>
                  </a:lnTo>
                  <a:lnTo>
                    <a:pt x="595525" y="147510"/>
                  </a:lnTo>
                  <a:lnTo>
                    <a:pt x="568265" y="111381"/>
                  </a:lnTo>
                  <a:lnTo>
                    <a:pt x="536319" y="79435"/>
                  </a:lnTo>
                  <a:lnTo>
                    <a:pt x="500189"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81" name="Google Shape;1081;p60"/>
            <p:cNvSpPr/>
            <p:nvPr/>
          </p:nvSpPr>
          <p:spPr>
            <a:xfrm>
              <a:off x="2716437" y="2593446"/>
              <a:ext cx="347980" cy="76200"/>
            </a:xfrm>
            <a:custGeom>
              <a:rect b="b" l="l" r="r" t="t"/>
              <a:pathLst>
                <a:path extrusionOk="0" h="76200" w="347980">
                  <a:moveTo>
                    <a:pt x="271565" y="50799"/>
                  </a:moveTo>
                  <a:lnTo>
                    <a:pt x="271565" y="76200"/>
                  </a:lnTo>
                  <a:lnTo>
                    <a:pt x="322365" y="50800"/>
                  </a:lnTo>
                  <a:lnTo>
                    <a:pt x="271565" y="50799"/>
                  </a:lnTo>
                  <a:close/>
                </a:path>
                <a:path extrusionOk="0" h="76200" w="347980">
                  <a:moveTo>
                    <a:pt x="271565" y="25399"/>
                  </a:moveTo>
                  <a:lnTo>
                    <a:pt x="271565" y="50799"/>
                  </a:lnTo>
                  <a:lnTo>
                    <a:pt x="284265" y="50800"/>
                  </a:lnTo>
                  <a:lnTo>
                    <a:pt x="284265" y="25400"/>
                  </a:lnTo>
                  <a:lnTo>
                    <a:pt x="271565" y="25399"/>
                  </a:lnTo>
                  <a:close/>
                </a:path>
                <a:path extrusionOk="0" h="76200" w="347980">
                  <a:moveTo>
                    <a:pt x="271565" y="0"/>
                  </a:moveTo>
                  <a:lnTo>
                    <a:pt x="271565" y="25399"/>
                  </a:lnTo>
                  <a:lnTo>
                    <a:pt x="284265" y="25400"/>
                  </a:lnTo>
                  <a:lnTo>
                    <a:pt x="284265" y="50800"/>
                  </a:lnTo>
                  <a:lnTo>
                    <a:pt x="322367" y="50798"/>
                  </a:lnTo>
                  <a:lnTo>
                    <a:pt x="347765" y="38100"/>
                  </a:lnTo>
                  <a:lnTo>
                    <a:pt x="271565" y="0"/>
                  </a:lnTo>
                  <a:close/>
                </a:path>
                <a:path extrusionOk="0" h="76200" w="347980">
                  <a:moveTo>
                    <a:pt x="0" y="25398"/>
                  </a:moveTo>
                  <a:lnTo>
                    <a:pt x="0" y="50798"/>
                  </a:lnTo>
                  <a:lnTo>
                    <a:pt x="271565" y="50799"/>
                  </a:lnTo>
                  <a:lnTo>
                    <a:pt x="271565"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82" name="Google Shape;1082;p60"/>
            <p:cNvPicPr preferRelativeResize="0"/>
            <p:nvPr/>
          </p:nvPicPr>
          <p:blipFill rotWithShape="1">
            <a:blip r:embed="rId5">
              <a:alphaModFix/>
            </a:blip>
            <a:srcRect b="0" l="0" r="0" t="0"/>
            <a:stretch/>
          </p:blipFill>
          <p:spPr>
            <a:xfrm>
              <a:off x="3044951" y="2474975"/>
              <a:ext cx="362712" cy="362711"/>
            </a:xfrm>
            <a:prstGeom prst="rect">
              <a:avLst/>
            </a:prstGeom>
            <a:noFill/>
            <a:ln>
              <a:noFill/>
            </a:ln>
          </p:spPr>
        </p:pic>
        <p:sp>
          <p:nvSpPr>
            <p:cNvPr id="1083" name="Google Shape;1083;p60"/>
            <p:cNvSpPr/>
            <p:nvPr/>
          </p:nvSpPr>
          <p:spPr>
            <a:xfrm>
              <a:off x="3083303" y="2489738"/>
              <a:ext cx="283845" cy="283844"/>
            </a:xfrm>
            <a:custGeom>
              <a:rect b="b" l="l" r="r" t="t"/>
              <a:pathLst>
                <a:path extrusionOk="0" h="283844"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84" name="Google Shape;1084;p60"/>
            <p:cNvPicPr preferRelativeResize="0"/>
            <p:nvPr/>
          </p:nvPicPr>
          <p:blipFill rotWithShape="1">
            <a:blip r:embed="rId6">
              <a:alphaModFix/>
            </a:blip>
            <a:srcRect b="0" l="0" r="0" t="0"/>
            <a:stretch/>
          </p:blipFill>
          <p:spPr>
            <a:xfrm>
              <a:off x="4642104" y="2292095"/>
              <a:ext cx="725424" cy="728472"/>
            </a:xfrm>
            <a:prstGeom prst="rect">
              <a:avLst/>
            </a:prstGeom>
            <a:noFill/>
            <a:ln>
              <a:noFill/>
            </a:ln>
          </p:spPr>
        </p:pic>
        <p:sp>
          <p:nvSpPr>
            <p:cNvPr id="1085" name="Google Shape;1085;p60"/>
            <p:cNvSpPr/>
            <p:nvPr/>
          </p:nvSpPr>
          <p:spPr>
            <a:xfrm>
              <a:off x="4681703" y="2307695"/>
              <a:ext cx="647700" cy="647700"/>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90" y="595527"/>
                  </a:lnTo>
                  <a:lnTo>
                    <a:pt x="536320" y="568266"/>
                  </a:lnTo>
                  <a:lnTo>
                    <a:pt x="568265" y="536320"/>
                  </a:lnTo>
                  <a:lnTo>
                    <a:pt x="595526" y="500191"/>
                  </a:lnTo>
                  <a:lnTo>
                    <a:pt x="617601" y="460378"/>
                  </a:lnTo>
                  <a:lnTo>
                    <a:pt x="633989" y="417383"/>
                  </a:lnTo>
                  <a:lnTo>
                    <a:pt x="644189" y="371707"/>
                  </a:lnTo>
                  <a:lnTo>
                    <a:pt x="647701" y="323851"/>
                  </a:lnTo>
                  <a:lnTo>
                    <a:pt x="644189" y="275994"/>
                  </a:lnTo>
                  <a:lnTo>
                    <a:pt x="633989" y="230318"/>
                  </a:lnTo>
                  <a:lnTo>
                    <a:pt x="617601" y="187323"/>
                  </a:lnTo>
                  <a:lnTo>
                    <a:pt x="595526" y="147510"/>
                  </a:lnTo>
                  <a:lnTo>
                    <a:pt x="568265" y="111381"/>
                  </a:lnTo>
                  <a:lnTo>
                    <a:pt x="536320" y="79435"/>
                  </a:lnTo>
                  <a:lnTo>
                    <a:pt x="500190"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86" name="Google Shape;1086;p60"/>
            <p:cNvSpPr/>
            <p:nvPr/>
          </p:nvSpPr>
          <p:spPr>
            <a:xfrm>
              <a:off x="3375431" y="2593453"/>
              <a:ext cx="2315845" cy="76200"/>
            </a:xfrm>
            <a:custGeom>
              <a:rect b="b" l="l" r="r" t="t"/>
              <a:pathLst>
                <a:path extrusionOk="0" h="76200" w="2315845">
                  <a:moveTo>
                    <a:pt x="1297749" y="38100"/>
                  </a:moveTo>
                  <a:lnTo>
                    <a:pt x="1221549" y="0"/>
                  </a:lnTo>
                  <a:lnTo>
                    <a:pt x="1221549" y="25400"/>
                  </a:lnTo>
                  <a:lnTo>
                    <a:pt x="0" y="25400"/>
                  </a:lnTo>
                  <a:lnTo>
                    <a:pt x="0" y="50800"/>
                  </a:lnTo>
                  <a:lnTo>
                    <a:pt x="1221549" y="50800"/>
                  </a:lnTo>
                  <a:lnTo>
                    <a:pt x="1221549" y="76200"/>
                  </a:lnTo>
                  <a:lnTo>
                    <a:pt x="1272349" y="50800"/>
                  </a:lnTo>
                  <a:lnTo>
                    <a:pt x="1297749" y="38100"/>
                  </a:lnTo>
                  <a:close/>
                </a:path>
                <a:path extrusionOk="0" h="76200" w="2315845">
                  <a:moveTo>
                    <a:pt x="2315540" y="38100"/>
                  </a:moveTo>
                  <a:lnTo>
                    <a:pt x="2239340" y="0"/>
                  </a:lnTo>
                  <a:lnTo>
                    <a:pt x="2239340" y="25400"/>
                  </a:lnTo>
                  <a:lnTo>
                    <a:pt x="1967776" y="25400"/>
                  </a:lnTo>
                  <a:lnTo>
                    <a:pt x="1967776" y="50800"/>
                  </a:lnTo>
                  <a:lnTo>
                    <a:pt x="2239340" y="50800"/>
                  </a:lnTo>
                  <a:lnTo>
                    <a:pt x="2239340" y="76200"/>
                  </a:lnTo>
                  <a:lnTo>
                    <a:pt x="2290140" y="50800"/>
                  </a:lnTo>
                  <a:lnTo>
                    <a:pt x="2315540"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87" name="Google Shape;1087;p60"/>
            <p:cNvPicPr preferRelativeResize="0"/>
            <p:nvPr/>
          </p:nvPicPr>
          <p:blipFill rotWithShape="1">
            <a:blip r:embed="rId7">
              <a:alphaModFix/>
            </a:blip>
            <a:srcRect b="0" l="0" r="0" t="0"/>
            <a:stretch/>
          </p:blipFill>
          <p:spPr>
            <a:xfrm>
              <a:off x="5669280" y="2474975"/>
              <a:ext cx="362712" cy="362711"/>
            </a:xfrm>
            <a:prstGeom prst="rect">
              <a:avLst/>
            </a:prstGeom>
            <a:noFill/>
            <a:ln>
              <a:noFill/>
            </a:ln>
          </p:spPr>
        </p:pic>
        <p:sp>
          <p:nvSpPr>
            <p:cNvPr id="1088" name="Google Shape;1088;p60"/>
            <p:cNvSpPr/>
            <p:nvPr/>
          </p:nvSpPr>
          <p:spPr>
            <a:xfrm>
              <a:off x="5710082" y="2489738"/>
              <a:ext cx="283845" cy="283844"/>
            </a:xfrm>
            <a:custGeom>
              <a:rect b="b" l="l" r="r" t="t"/>
              <a:pathLst>
                <a:path extrusionOk="0" h="283844" w="283845">
                  <a:moveTo>
                    <a:pt x="283618" y="0"/>
                  </a:moveTo>
                  <a:lnTo>
                    <a:pt x="0" y="0"/>
                  </a:lnTo>
                  <a:lnTo>
                    <a:pt x="0" y="283617"/>
                  </a:lnTo>
                  <a:lnTo>
                    <a:pt x="283618" y="283617"/>
                  </a:lnTo>
                  <a:lnTo>
                    <a:pt x="283618"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89" name="Google Shape;1089;p60"/>
            <p:cNvPicPr preferRelativeResize="0"/>
            <p:nvPr/>
          </p:nvPicPr>
          <p:blipFill rotWithShape="1">
            <a:blip r:embed="rId8">
              <a:alphaModFix/>
            </a:blip>
            <a:srcRect b="0" l="0" r="0" t="0"/>
            <a:stretch/>
          </p:blipFill>
          <p:spPr>
            <a:xfrm>
              <a:off x="7275576" y="2292095"/>
              <a:ext cx="725424" cy="728472"/>
            </a:xfrm>
            <a:prstGeom prst="rect">
              <a:avLst/>
            </a:prstGeom>
            <a:noFill/>
            <a:ln>
              <a:noFill/>
            </a:ln>
          </p:spPr>
        </p:pic>
        <p:sp>
          <p:nvSpPr>
            <p:cNvPr id="1090" name="Google Shape;1090;p60"/>
            <p:cNvSpPr/>
            <p:nvPr/>
          </p:nvSpPr>
          <p:spPr>
            <a:xfrm>
              <a:off x="7313771" y="2307695"/>
              <a:ext cx="647700" cy="647700"/>
            </a:xfrm>
            <a:custGeom>
              <a:rect b="b" l="l" r="r" t="t"/>
              <a:pathLst>
                <a:path extrusionOk="0" h="647700" w="647700">
                  <a:moveTo>
                    <a:pt x="323851" y="0"/>
                  </a:moveTo>
                  <a:lnTo>
                    <a:pt x="275994" y="3511"/>
                  </a:lnTo>
                  <a:lnTo>
                    <a:pt x="230318" y="13711"/>
                  </a:lnTo>
                  <a:lnTo>
                    <a:pt x="187323" y="30099"/>
                  </a:lnTo>
                  <a:lnTo>
                    <a:pt x="147510" y="52174"/>
                  </a:lnTo>
                  <a:lnTo>
                    <a:pt x="111381" y="79435"/>
                  </a:lnTo>
                  <a:lnTo>
                    <a:pt x="79435"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0"/>
                  </a:lnTo>
                  <a:lnTo>
                    <a:pt x="111381"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1" y="568266"/>
                  </a:lnTo>
                  <a:lnTo>
                    <a:pt x="568267" y="536320"/>
                  </a:lnTo>
                  <a:lnTo>
                    <a:pt x="595528" y="500191"/>
                  </a:lnTo>
                  <a:lnTo>
                    <a:pt x="617602" y="460378"/>
                  </a:lnTo>
                  <a:lnTo>
                    <a:pt x="633990" y="417383"/>
                  </a:lnTo>
                  <a:lnTo>
                    <a:pt x="644191" y="371707"/>
                  </a:lnTo>
                  <a:lnTo>
                    <a:pt x="647702" y="323851"/>
                  </a:lnTo>
                  <a:lnTo>
                    <a:pt x="644191" y="275994"/>
                  </a:lnTo>
                  <a:lnTo>
                    <a:pt x="633990" y="230318"/>
                  </a:lnTo>
                  <a:lnTo>
                    <a:pt x="617602" y="187323"/>
                  </a:lnTo>
                  <a:lnTo>
                    <a:pt x="595528" y="147510"/>
                  </a:lnTo>
                  <a:lnTo>
                    <a:pt x="568267" y="111381"/>
                  </a:lnTo>
                  <a:lnTo>
                    <a:pt x="536321"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1" name="Google Shape;1091;p60"/>
            <p:cNvSpPr/>
            <p:nvPr/>
          </p:nvSpPr>
          <p:spPr>
            <a:xfrm>
              <a:off x="6002223" y="2593453"/>
              <a:ext cx="2320925" cy="76200"/>
            </a:xfrm>
            <a:custGeom>
              <a:rect b="b" l="l" r="r" t="t"/>
              <a:pathLst>
                <a:path extrusionOk="0" h="76200" w="2320925">
                  <a:moveTo>
                    <a:pt x="1297736" y="38100"/>
                  </a:moveTo>
                  <a:lnTo>
                    <a:pt x="1221536" y="0"/>
                  </a:lnTo>
                  <a:lnTo>
                    <a:pt x="1221536" y="25400"/>
                  </a:lnTo>
                  <a:lnTo>
                    <a:pt x="0" y="25400"/>
                  </a:lnTo>
                  <a:lnTo>
                    <a:pt x="0" y="50800"/>
                  </a:lnTo>
                  <a:lnTo>
                    <a:pt x="1221536" y="50800"/>
                  </a:lnTo>
                  <a:lnTo>
                    <a:pt x="1221536" y="76200"/>
                  </a:lnTo>
                  <a:lnTo>
                    <a:pt x="1272336" y="50800"/>
                  </a:lnTo>
                  <a:lnTo>
                    <a:pt x="1297736" y="38100"/>
                  </a:lnTo>
                  <a:close/>
                </a:path>
                <a:path extrusionOk="0" h="76200" w="2320925">
                  <a:moveTo>
                    <a:pt x="2320823" y="38100"/>
                  </a:moveTo>
                  <a:lnTo>
                    <a:pt x="2244623" y="0"/>
                  </a:lnTo>
                  <a:lnTo>
                    <a:pt x="2244623" y="25400"/>
                  </a:lnTo>
                  <a:lnTo>
                    <a:pt x="1973059" y="25400"/>
                  </a:lnTo>
                  <a:lnTo>
                    <a:pt x="1973059" y="50800"/>
                  </a:lnTo>
                  <a:lnTo>
                    <a:pt x="2244623" y="50800"/>
                  </a:lnTo>
                  <a:lnTo>
                    <a:pt x="2244623" y="76200"/>
                  </a:lnTo>
                  <a:lnTo>
                    <a:pt x="2295423" y="50800"/>
                  </a:lnTo>
                  <a:lnTo>
                    <a:pt x="2320823"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92" name="Google Shape;1092;p60"/>
            <p:cNvPicPr preferRelativeResize="0"/>
            <p:nvPr/>
          </p:nvPicPr>
          <p:blipFill rotWithShape="1">
            <a:blip r:embed="rId9">
              <a:alphaModFix/>
            </a:blip>
            <a:srcRect b="0" l="0" r="0" t="0"/>
            <a:stretch/>
          </p:blipFill>
          <p:spPr>
            <a:xfrm>
              <a:off x="8302752" y="2474975"/>
              <a:ext cx="362711" cy="362711"/>
            </a:xfrm>
            <a:prstGeom prst="rect">
              <a:avLst/>
            </a:prstGeom>
            <a:noFill/>
            <a:ln>
              <a:noFill/>
            </a:ln>
          </p:spPr>
        </p:pic>
        <p:sp>
          <p:nvSpPr>
            <p:cNvPr id="1093" name="Google Shape;1093;p60"/>
            <p:cNvSpPr/>
            <p:nvPr/>
          </p:nvSpPr>
          <p:spPr>
            <a:xfrm>
              <a:off x="8342151" y="2489738"/>
              <a:ext cx="283845" cy="283844"/>
            </a:xfrm>
            <a:custGeom>
              <a:rect b="b" l="l" r="r" t="t"/>
              <a:pathLst>
                <a:path extrusionOk="0" h="283844"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94" name="Google Shape;1094;p60"/>
            <p:cNvPicPr preferRelativeResize="0"/>
            <p:nvPr/>
          </p:nvPicPr>
          <p:blipFill rotWithShape="1">
            <a:blip r:embed="rId10">
              <a:alphaModFix/>
            </a:blip>
            <a:srcRect b="0" l="0" r="0" t="0"/>
            <a:stretch/>
          </p:blipFill>
          <p:spPr>
            <a:xfrm>
              <a:off x="9906000" y="2292095"/>
              <a:ext cx="728472" cy="728472"/>
            </a:xfrm>
            <a:prstGeom prst="rect">
              <a:avLst/>
            </a:prstGeom>
            <a:noFill/>
            <a:ln>
              <a:noFill/>
            </a:ln>
          </p:spPr>
        </p:pic>
        <p:sp>
          <p:nvSpPr>
            <p:cNvPr id="1095" name="Google Shape;1095;p60"/>
            <p:cNvSpPr/>
            <p:nvPr/>
          </p:nvSpPr>
          <p:spPr>
            <a:xfrm>
              <a:off x="9945839" y="2307695"/>
              <a:ext cx="647700" cy="647700"/>
            </a:xfrm>
            <a:custGeom>
              <a:rect b="b" l="l" r="r" t="t"/>
              <a:pathLst>
                <a:path extrusionOk="0" h="647700" w="647700">
                  <a:moveTo>
                    <a:pt x="323851" y="0"/>
                  </a:moveTo>
                  <a:lnTo>
                    <a:pt x="275994" y="3511"/>
                  </a:lnTo>
                  <a:lnTo>
                    <a:pt x="230318" y="13711"/>
                  </a:lnTo>
                  <a:lnTo>
                    <a:pt x="187323"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0" y="568266"/>
                  </a:lnTo>
                  <a:lnTo>
                    <a:pt x="568266" y="536320"/>
                  </a:lnTo>
                  <a:lnTo>
                    <a:pt x="595527" y="500191"/>
                  </a:lnTo>
                  <a:lnTo>
                    <a:pt x="617601" y="460378"/>
                  </a:lnTo>
                  <a:lnTo>
                    <a:pt x="633989" y="417383"/>
                  </a:lnTo>
                  <a:lnTo>
                    <a:pt x="644189" y="371707"/>
                  </a:lnTo>
                  <a:lnTo>
                    <a:pt x="647701" y="323851"/>
                  </a:lnTo>
                  <a:lnTo>
                    <a:pt x="644189" y="275994"/>
                  </a:lnTo>
                  <a:lnTo>
                    <a:pt x="633989" y="230318"/>
                  </a:lnTo>
                  <a:lnTo>
                    <a:pt x="617601" y="187323"/>
                  </a:lnTo>
                  <a:lnTo>
                    <a:pt x="595527" y="147510"/>
                  </a:lnTo>
                  <a:lnTo>
                    <a:pt x="568266" y="111381"/>
                  </a:lnTo>
                  <a:lnTo>
                    <a:pt x="536320"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6" name="Google Shape;1096;p60"/>
            <p:cNvSpPr/>
            <p:nvPr/>
          </p:nvSpPr>
          <p:spPr>
            <a:xfrm>
              <a:off x="8634289" y="2593446"/>
              <a:ext cx="1297940" cy="76200"/>
            </a:xfrm>
            <a:custGeom>
              <a:rect b="b" l="l" r="r" t="t"/>
              <a:pathLst>
                <a:path extrusionOk="0" h="76200" w="1297940">
                  <a:moveTo>
                    <a:pt x="1221539" y="50799"/>
                  </a:moveTo>
                  <a:lnTo>
                    <a:pt x="1221539" y="76200"/>
                  </a:lnTo>
                  <a:lnTo>
                    <a:pt x="1272339" y="50800"/>
                  </a:lnTo>
                  <a:lnTo>
                    <a:pt x="1221539" y="50799"/>
                  </a:lnTo>
                  <a:close/>
                </a:path>
                <a:path extrusionOk="0" h="76200" w="1297940">
                  <a:moveTo>
                    <a:pt x="1221539" y="25399"/>
                  </a:moveTo>
                  <a:lnTo>
                    <a:pt x="1221539" y="50799"/>
                  </a:lnTo>
                  <a:lnTo>
                    <a:pt x="1234239" y="50800"/>
                  </a:lnTo>
                  <a:lnTo>
                    <a:pt x="1234239" y="25400"/>
                  </a:lnTo>
                  <a:lnTo>
                    <a:pt x="1221539" y="25399"/>
                  </a:lnTo>
                  <a:close/>
                </a:path>
                <a:path extrusionOk="0" h="76200" w="1297940">
                  <a:moveTo>
                    <a:pt x="1221539" y="0"/>
                  </a:moveTo>
                  <a:lnTo>
                    <a:pt x="1221539" y="25399"/>
                  </a:lnTo>
                  <a:lnTo>
                    <a:pt x="1234239" y="25400"/>
                  </a:lnTo>
                  <a:lnTo>
                    <a:pt x="1234239" y="50800"/>
                  </a:lnTo>
                  <a:lnTo>
                    <a:pt x="1272341" y="50798"/>
                  </a:lnTo>
                  <a:lnTo>
                    <a:pt x="1297739" y="38100"/>
                  </a:lnTo>
                  <a:lnTo>
                    <a:pt x="1221539" y="0"/>
                  </a:lnTo>
                  <a:close/>
                </a:path>
                <a:path extrusionOk="0" h="76200" w="1297940">
                  <a:moveTo>
                    <a:pt x="0" y="25398"/>
                  </a:moveTo>
                  <a:lnTo>
                    <a:pt x="0" y="50798"/>
                  </a:lnTo>
                  <a:lnTo>
                    <a:pt x="1221539" y="50799"/>
                  </a:lnTo>
                  <a:lnTo>
                    <a:pt x="1221539"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97" name="Google Shape;1097;p60"/>
            <p:cNvPicPr preferRelativeResize="0"/>
            <p:nvPr/>
          </p:nvPicPr>
          <p:blipFill rotWithShape="1">
            <a:blip r:embed="rId11">
              <a:alphaModFix/>
            </a:blip>
            <a:srcRect b="0" l="0" r="0" t="0"/>
            <a:stretch/>
          </p:blipFill>
          <p:spPr>
            <a:xfrm>
              <a:off x="2008632" y="3465575"/>
              <a:ext cx="728471" cy="728472"/>
            </a:xfrm>
            <a:prstGeom prst="rect">
              <a:avLst/>
            </a:prstGeom>
            <a:noFill/>
            <a:ln>
              <a:noFill/>
            </a:ln>
          </p:spPr>
        </p:pic>
        <p:sp>
          <p:nvSpPr>
            <p:cNvPr id="1098" name="Google Shape;1098;p60"/>
            <p:cNvSpPr/>
            <p:nvPr/>
          </p:nvSpPr>
          <p:spPr>
            <a:xfrm>
              <a:off x="2049636" y="3481085"/>
              <a:ext cx="647700" cy="647700"/>
            </a:xfrm>
            <a:custGeom>
              <a:rect b="b" l="l" r="r" t="t"/>
              <a:pathLst>
                <a:path extrusionOk="0" h="647700" w="647700">
                  <a:moveTo>
                    <a:pt x="323850" y="0"/>
                  </a:moveTo>
                  <a:lnTo>
                    <a:pt x="275993" y="3511"/>
                  </a:lnTo>
                  <a:lnTo>
                    <a:pt x="230317" y="13711"/>
                  </a:lnTo>
                  <a:lnTo>
                    <a:pt x="187322" y="30099"/>
                  </a:lnTo>
                  <a:lnTo>
                    <a:pt x="147510" y="52174"/>
                  </a:lnTo>
                  <a:lnTo>
                    <a:pt x="111380" y="79434"/>
                  </a:lnTo>
                  <a:lnTo>
                    <a:pt x="79434" y="111380"/>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89" y="595527"/>
                  </a:lnTo>
                  <a:lnTo>
                    <a:pt x="536319" y="568266"/>
                  </a:lnTo>
                  <a:lnTo>
                    <a:pt x="568265" y="536320"/>
                  </a:lnTo>
                  <a:lnTo>
                    <a:pt x="595525" y="500191"/>
                  </a:lnTo>
                  <a:lnTo>
                    <a:pt x="617600" y="460378"/>
                  </a:lnTo>
                  <a:lnTo>
                    <a:pt x="633988" y="417383"/>
                  </a:lnTo>
                  <a:lnTo>
                    <a:pt x="644188" y="371707"/>
                  </a:lnTo>
                  <a:lnTo>
                    <a:pt x="647700" y="323851"/>
                  </a:lnTo>
                  <a:lnTo>
                    <a:pt x="644188" y="275994"/>
                  </a:lnTo>
                  <a:lnTo>
                    <a:pt x="633988" y="230318"/>
                  </a:lnTo>
                  <a:lnTo>
                    <a:pt x="617600" y="187323"/>
                  </a:lnTo>
                  <a:lnTo>
                    <a:pt x="595525" y="147510"/>
                  </a:lnTo>
                  <a:lnTo>
                    <a:pt x="568265" y="111380"/>
                  </a:lnTo>
                  <a:lnTo>
                    <a:pt x="536319" y="79434"/>
                  </a:lnTo>
                  <a:lnTo>
                    <a:pt x="500189"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99" name="Google Shape;1099;p60"/>
            <p:cNvPicPr preferRelativeResize="0"/>
            <p:nvPr/>
          </p:nvPicPr>
          <p:blipFill rotWithShape="1">
            <a:blip r:embed="rId12">
              <a:alphaModFix/>
            </a:blip>
            <a:srcRect b="0" l="0" r="0" t="0"/>
            <a:stretch/>
          </p:blipFill>
          <p:spPr>
            <a:xfrm>
              <a:off x="4642104" y="3465575"/>
              <a:ext cx="725424" cy="728472"/>
            </a:xfrm>
            <a:prstGeom prst="rect">
              <a:avLst/>
            </a:prstGeom>
            <a:noFill/>
            <a:ln>
              <a:noFill/>
            </a:ln>
          </p:spPr>
        </p:pic>
        <p:sp>
          <p:nvSpPr>
            <p:cNvPr id="1100" name="Google Shape;1100;p60"/>
            <p:cNvSpPr/>
            <p:nvPr/>
          </p:nvSpPr>
          <p:spPr>
            <a:xfrm>
              <a:off x="4681703" y="3481085"/>
              <a:ext cx="647700" cy="647700"/>
            </a:xfrm>
            <a:custGeom>
              <a:rect b="b" l="l" r="r" t="t"/>
              <a:pathLst>
                <a:path extrusionOk="0" h="647700" w="647700">
                  <a:moveTo>
                    <a:pt x="323850" y="0"/>
                  </a:moveTo>
                  <a:lnTo>
                    <a:pt x="275993" y="3511"/>
                  </a:lnTo>
                  <a:lnTo>
                    <a:pt x="230317" y="13711"/>
                  </a:lnTo>
                  <a:lnTo>
                    <a:pt x="187322" y="30099"/>
                  </a:lnTo>
                  <a:lnTo>
                    <a:pt x="147510" y="52174"/>
                  </a:lnTo>
                  <a:lnTo>
                    <a:pt x="111380" y="79434"/>
                  </a:lnTo>
                  <a:lnTo>
                    <a:pt x="79434" y="111380"/>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90" y="595527"/>
                  </a:lnTo>
                  <a:lnTo>
                    <a:pt x="536320" y="568266"/>
                  </a:lnTo>
                  <a:lnTo>
                    <a:pt x="568265" y="536320"/>
                  </a:lnTo>
                  <a:lnTo>
                    <a:pt x="595526" y="500191"/>
                  </a:lnTo>
                  <a:lnTo>
                    <a:pt x="617601" y="460378"/>
                  </a:lnTo>
                  <a:lnTo>
                    <a:pt x="633989" y="417383"/>
                  </a:lnTo>
                  <a:lnTo>
                    <a:pt x="644189" y="371707"/>
                  </a:lnTo>
                  <a:lnTo>
                    <a:pt x="647701" y="323851"/>
                  </a:lnTo>
                  <a:lnTo>
                    <a:pt x="644189" y="275994"/>
                  </a:lnTo>
                  <a:lnTo>
                    <a:pt x="633989" y="230318"/>
                  </a:lnTo>
                  <a:lnTo>
                    <a:pt x="617601" y="187323"/>
                  </a:lnTo>
                  <a:lnTo>
                    <a:pt x="595526" y="147510"/>
                  </a:lnTo>
                  <a:lnTo>
                    <a:pt x="568265" y="111380"/>
                  </a:lnTo>
                  <a:lnTo>
                    <a:pt x="536320" y="79434"/>
                  </a:lnTo>
                  <a:lnTo>
                    <a:pt x="500190"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01" name="Google Shape;1101;p60"/>
            <p:cNvPicPr preferRelativeResize="0"/>
            <p:nvPr/>
          </p:nvPicPr>
          <p:blipFill rotWithShape="1">
            <a:blip r:embed="rId13">
              <a:alphaModFix/>
            </a:blip>
            <a:srcRect b="0" l="0" r="0" t="0"/>
            <a:stretch/>
          </p:blipFill>
          <p:spPr>
            <a:xfrm>
              <a:off x="7275576" y="3465575"/>
              <a:ext cx="725424" cy="728472"/>
            </a:xfrm>
            <a:prstGeom prst="rect">
              <a:avLst/>
            </a:prstGeom>
            <a:noFill/>
            <a:ln>
              <a:noFill/>
            </a:ln>
          </p:spPr>
        </p:pic>
        <p:sp>
          <p:nvSpPr>
            <p:cNvPr id="1102" name="Google Shape;1102;p60"/>
            <p:cNvSpPr/>
            <p:nvPr/>
          </p:nvSpPr>
          <p:spPr>
            <a:xfrm>
              <a:off x="7313771" y="3481085"/>
              <a:ext cx="647700" cy="647700"/>
            </a:xfrm>
            <a:custGeom>
              <a:rect b="b" l="l" r="r" t="t"/>
              <a:pathLst>
                <a:path extrusionOk="0" h="647700" w="647700">
                  <a:moveTo>
                    <a:pt x="323851" y="0"/>
                  </a:moveTo>
                  <a:lnTo>
                    <a:pt x="275994" y="3511"/>
                  </a:lnTo>
                  <a:lnTo>
                    <a:pt x="230318" y="13711"/>
                  </a:lnTo>
                  <a:lnTo>
                    <a:pt x="187323" y="30099"/>
                  </a:lnTo>
                  <a:lnTo>
                    <a:pt x="147510" y="52174"/>
                  </a:lnTo>
                  <a:lnTo>
                    <a:pt x="111381" y="79434"/>
                  </a:lnTo>
                  <a:lnTo>
                    <a:pt x="79435" y="111380"/>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0"/>
                  </a:lnTo>
                  <a:lnTo>
                    <a:pt x="111381"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1" y="568266"/>
                  </a:lnTo>
                  <a:lnTo>
                    <a:pt x="568267" y="536320"/>
                  </a:lnTo>
                  <a:lnTo>
                    <a:pt x="595528" y="500191"/>
                  </a:lnTo>
                  <a:lnTo>
                    <a:pt x="617602" y="460378"/>
                  </a:lnTo>
                  <a:lnTo>
                    <a:pt x="633990" y="417383"/>
                  </a:lnTo>
                  <a:lnTo>
                    <a:pt x="644191" y="371707"/>
                  </a:lnTo>
                  <a:lnTo>
                    <a:pt x="647702" y="323851"/>
                  </a:lnTo>
                  <a:lnTo>
                    <a:pt x="644191" y="275994"/>
                  </a:lnTo>
                  <a:lnTo>
                    <a:pt x="633990" y="230318"/>
                  </a:lnTo>
                  <a:lnTo>
                    <a:pt x="617602" y="187323"/>
                  </a:lnTo>
                  <a:lnTo>
                    <a:pt x="595528" y="147510"/>
                  </a:lnTo>
                  <a:lnTo>
                    <a:pt x="568267" y="111380"/>
                  </a:lnTo>
                  <a:lnTo>
                    <a:pt x="536321" y="79434"/>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03" name="Google Shape;1103;p60"/>
            <p:cNvPicPr preferRelativeResize="0"/>
            <p:nvPr/>
          </p:nvPicPr>
          <p:blipFill rotWithShape="1">
            <a:blip r:embed="rId14">
              <a:alphaModFix/>
            </a:blip>
            <a:srcRect b="0" l="0" r="0" t="0"/>
            <a:stretch/>
          </p:blipFill>
          <p:spPr>
            <a:xfrm>
              <a:off x="9906000" y="3465575"/>
              <a:ext cx="728472" cy="728472"/>
            </a:xfrm>
            <a:prstGeom prst="rect">
              <a:avLst/>
            </a:prstGeom>
            <a:noFill/>
            <a:ln>
              <a:noFill/>
            </a:ln>
          </p:spPr>
        </p:pic>
        <p:sp>
          <p:nvSpPr>
            <p:cNvPr id="1104" name="Google Shape;1104;p60"/>
            <p:cNvSpPr/>
            <p:nvPr/>
          </p:nvSpPr>
          <p:spPr>
            <a:xfrm>
              <a:off x="9945839" y="3481085"/>
              <a:ext cx="647700" cy="647700"/>
            </a:xfrm>
            <a:custGeom>
              <a:rect b="b" l="l" r="r" t="t"/>
              <a:pathLst>
                <a:path extrusionOk="0" h="647700" w="647700">
                  <a:moveTo>
                    <a:pt x="323851" y="0"/>
                  </a:moveTo>
                  <a:lnTo>
                    <a:pt x="275994" y="3511"/>
                  </a:lnTo>
                  <a:lnTo>
                    <a:pt x="230318" y="13711"/>
                  </a:lnTo>
                  <a:lnTo>
                    <a:pt x="187323" y="30099"/>
                  </a:lnTo>
                  <a:lnTo>
                    <a:pt x="147510" y="52174"/>
                  </a:lnTo>
                  <a:lnTo>
                    <a:pt x="111380" y="79434"/>
                  </a:lnTo>
                  <a:lnTo>
                    <a:pt x="79434" y="111380"/>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0" y="568266"/>
                  </a:lnTo>
                  <a:lnTo>
                    <a:pt x="568266" y="536320"/>
                  </a:lnTo>
                  <a:lnTo>
                    <a:pt x="595527" y="500191"/>
                  </a:lnTo>
                  <a:lnTo>
                    <a:pt x="617601" y="460378"/>
                  </a:lnTo>
                  <a:lnTo>
                    <a:pt x="633989" y="417383"/>
                  </a:lnTo>
                  <a:lnTo>
                    <a:pt x="644189" y="371707"/>
                  </a:lnTo>
                  <a:lnTo>
                    <a:pt x="647701" y="323851"/>
                  </a:lnTo>
                  <a:lnTo>
                    <a:pt x="644189" y="275994"/>
                  </a:lnTo>
                  <a:lnTo>
                    <a:pt x="633989" y="230318"/>
                  </a:lnTo>
                  <a:lnTo>
                    <a:pt x="617601" y="187323"/>
                  </a:lnTo>
                  <a:lnTo>
                    <a:pt x="595527" y="147510"/>
                  </a:lnTo>
                  <a:lnTo>
                    <a:pt x="568266" y="111380"/>
                  </a:lnTo>
                  <a:lnTo>
                    <a:pt x="536320" y="79434"/>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5" name="Google Shape;1105;p60"/>
            <p:cNvSpPr/>
            <p:nvPr/>
          </p:nvSpPr>
          <p:spPr>
            <a:xfrm>
              <a:off x="2716437" y="3766835"/>
              <a:ext cx="347980" cy="76200"/>
            </a:xfrm>
            <a:custGeom>
              <a:rect b="b" l="l" r="r" t="t"/>
              <a:pathLst>
                <a:path extrusionOk="0" h="76200" w="347980">
                  <a:moveTo>
                    <a:pt x="271565" y="0"/>
                  </a:moveTo>
                  <a:lnTo>
                    <a:pt x="271565" y="76200"/>
                  </a:lnTo>
                  <a:lnTo>
                    <a:pt x="322367" y="50800"/>
                  </a:lnTo>
                  <a:lnTo>
                    <a:pt x="284265" y="50800"/>
                  </a:lnTo>
                  <a:lnTo>
                    <a:pt x="284265" y="25400"/>
                  </a:lnTo>
                  <a:lnTo>
                    <a:pt x="322363" y="25400"/>
                  </a:lnTo>
                  <a:lnTo>
                    <a:pt x="271565" y="0"/>
                  </a:lnTo>
                  <a:close/>
                </a:path>
                <a:path extrusionOk="0" h="76200" w="347980">
                  <a:moveTo>
                    <a:pt x="271565" y="25400"/>
                  </a:moveTo>
                  <a:lnTo>
                    <a:pt x="0" y="25400"/>
                  </a:lnTo>
                  <a:lnTo>
                    <a:pt x="0" y="50800"/>
                  </a:lnTo>
                  <a:lnTo>
                    <a:pt x="271565" y="50800"/>
                  </a:lnTo>
                  <a:lnTo>
                    <a:pt x="271565" y="25400"/>
                  </a:lnTo>
                  <a:close/>
                </a:path>
                <a:path extrusionOk="0" h="76200" w="347980">
                  <a:moveTo>
                    <a:pt x="322363" y="25400"/>
                  </a:moveTo>
                  <a:lnTo>
                    <a:pt x="284265" y="25400"/>
                  </a:lnTo>
                  <a:lnTo>
                    <a:pt x="284265" y="50800"/>
                  </a:lnTo>
                  <a:lnTo>
                    <a:pt x="322367" y="50800"/>
                  </a:lnTo>
                  <a:lnTo>
                    <a:pt x="347765" y="38101"/>
                  </a:lnTo>
                  <a:lnTo>
                    <a:pt x="322363" y="254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06" name="Google Shape;1106;p60"/>
            <p:cNvPicPr preferRelativeResize="0"/>
            <p:nvPr/>
          </p:nvPicPr>
          <p:blipFill rotWithShape="1">
            <a:blip r:embed="rId15">
              <a:alphaModFix/>
            </a:blip>
            <a:srcRect b="0" l="0" r="0" t="0"/>
            <a:stretch/>
          </p:blipFill>
          <p:spPr>
            <a:xfrm>
              <a:off x="3044951" y="3648455"/>
              <a:ext cx="362712" cy="362712"/>
            </a:xfrm>
            <a:prstGeom prst="rect">
              <a:avLst/>
            </a:prstGeom>
            <a:noFill/>
            <a:ln>
              <a:noFill/>
            </a:ln>
          </p:spPr>
        </p:pic>
        <p:sp>
          <p:nvSpPr>
            <p:cNvPr id="1107" name="Google Shape;1107;p60"/>
            <p:cNvSpPr/>
            <p:nvPr/>
          </p:nvSpPr>
          <p:spPr>
            <a:xfrm>
              <a:off x="3083303" y="3663126"/>
              <a:ext cx="283845" cy="283845"/>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8" name="Google Shape;1108;p60"/>
            <p:cNvSpPr/>
            <p:nvPr/>
          </p:nvSpPr>
          <p:spPr>
            <a:xfrm>
              <a:off x="3375431" y="3766845"/>
              <a:ext cx="2315845" cy="76200"/>
            </a:xfrm>
            <a:custGeom>
              <a:rect b="b" l="l" r="r" t="t"/>
              <a:pathLst>
                <a:path extrusionOk="0" h="76200" w="2315845">
                  <a:moveTo>
                    <a:pt x="1297749" y="38100"/>
                  </a:moveTo>
                  <a:lnTo>
                    <a:pt x="1272336" y="25400"/>
                  </a:lnTo>
                  <a:lnTo>
                    <a:pt x="1221549" y="0"/>
                  </a:lnTo>
                  <a:lnTo>
                    <a:pt x="1221549" y="25400"/>
                  </a:lnTo>
                  <a:lnTo>
                    <a:pt x="0" y="25400"/>
                  </a:lnTo>
                  <a:lnTo>
                    <a:pt x="0" y="50800"/>
                  </a:lnTo>
                  <a:lnTo>
                    <a:pt x="1221549" y="50800"/>
                  </a:lnTo>
                  <a:lnTo>
                    <a:pt x="1221549" y="76200"/>
                  </a:lnTo>
                  <a:lnTo>
                    <a:pt x="1272349" y="50800"/>
                  </a:lnTo>
                  <a:lnTo>
                    <a:pt x="1297749" y="38100"/>
                  </a:lnTo>
                  <a:close/>
                </a:path>
                <a:path extrusionOk="0" h="76200" w="2315845">
                  <a:moveTo>
                    <a:pt x="2315540" y="38100"/>
                  </a:moveTo>
                  <a:lnTo>
                    <a:pt x="2290140" y="25400"/>
                  </a:lnTo>
                  <a:lnTo>
                    <a:pt x="2239340" y="0"/>
                  </a:lnTo>
                  <a:lnTo>
                    <a:pt x="2239340" y="25400"/>
                  </a:lnTo>
                  <a:lnTo>
                    <a:pt x="1967776" y="25400"/>
                  </a:lnTo>
                  <a:lnTo>
                    <a:pt x="1967776" y="50800"/>
                  </a:lnTo>
                  <a:lnTo>
                    <a:pt x="2239340" y="50800"/>
                  </a:lnTo>
                  <a:lnTo>
                    <a:pt x="2239340" y="76200"/>
                  </a:lnTo>
                  <a:lnTo>
                    <a:pt x="2290140" y="50800"/>
                  </a:lnTo>
                  <a:lnTo>
                    <a:pt x="2315540"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09" name="Google Shape;1109;p60"/>
            <p:cNvPicPr preferRelativeResize="0"/>
            <p:nvPr/>
          </p:nvPicPr>
          <p:blipFill rotWithShape="1">
            <a:blip r:embed="rId16">
              <a:alphaModFix/>
            </a:blip>
            <a:srcRect b="0" l="0" r="0" t="0"/>
            <a:stretch/>
          </p:blipFill>
          <p:spPr>
            <a:xfrm>
              <a:off x="5669280" y="3648455"/>
              <a:ext cx="362712" cy="362712"/>
            </a:xfrm>
            <a:prstGeom prst="rect">
              <a:avLst/>
            </a:prstGeom>
            <a:noFill/>
            <a:ln>
              <a:noFill/>
            </a:ln>
          </p:spPr>
        </p:pic>
        <p:sp>
          <p:nvSpPr>
            <p:cNvPr id="1110" name="Google Shape;1110;p60"/>
            <p:cNvSpPr/>
            <p:nvPr/>
          </p:nvSpPr>
          <p:spPr>
            <a:xfrm>
              <a:off x="5710082" y="3663126"/>
              <a:ext cx="283845" cy="283845"/>
            </a:xfrm>
            <a:custGeom>
              <a:rect b="b" l="l" r="r" t="t"/>
              <a:pathLst>
                <a:path extrusionOk="0" h="283845" w="283845">
                  <a:moveTo>
                    <a:pt x="283618" y="0"/>
                  </a:moveTo>
                  <a:lnTo>
                    <a:pt x="0" y="0"/>
                  </a:lnTo>
                  <a:lnTo>
                    <a:pt x="0" y="283617"/>
                  </a:lnTo>
                  <a:lnTo>
                    <a:pt x="283618" y="283617"/>
                  </a:lnTo>
                  <a:lnTo>
                    <a:pt x="283618"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1" name="Google Shape;1111;p60"/>
            <p:cNvSpPr/>
            <p:nvPr/>
          </p:nvSpPr>
          <p:spPr>
            <a:xfrm>
              <a:off x="6002223" y="3766845"/>
              <a:ext cx="2320925" cy="76200"/>
            </a:xfrm>
            <a:custGeom>
              <a:rect b="b" l="l" r="r" t="t"/>
              <a:pathLst>
                <a:path extrusionOk="0" h="76200" w="2320925">
                  <a:moveTo>
                    <a:pt x="1297736" y="38100"/>
                  </a:moveTo>
                  <a:lnTo>
                    <a:pt x="1272324" y="25400"/>
                  </a:lnTo>
                  <a:lnTo>
                    <a:pt x="1221536" y="0"/>
                  </a:lnTo>
                  <a:lnTo>
                    <a:pt x="1221536" y="25400"/>
                  </a:lnTo>
                  <a:lnTo>
                    <a:pt x="0" y="25400"/>
                  </a:lnTo>
                  <a:lnTo>
                    <a:pt x="0" y="50800"/>
                  </a:lnTo>
                  <a:lnTo>
                    <a:pt x="1221536" y="50800"/>
                  </a:lnTo>
                  <a:lnTo>
                    <a:pt x="1221536" y="76200"/>
                  </a:lnTo>
                  <a:lnTo>
                    <a:pt x="1272336" y="50800"/>
                  </a:lnTo>
                  <a:lnTo>
                    <a:pt x="1297736" y="38100"/>
                  </a:lnTo>
                  <a:close/>
                </a:path>
                <a:path extrusionOk="0" h="76200" w="2320925">
                  <a:moveTo>
                    <a:pt x="2320823" y="38100"/>
                  </a:moveTo>
                  <a:lnTo>
                    <a:pt x="2295423" y="25400"/>
                  </a:lnTo>
                  <a:lnTo>
                    <a:pt x="2244623" y="0"/>
                  </a:lnTo>
                  <a:lnTo>
                    <a:pt x="2244623" y="25400"/>
                  </a:lnTo>
                  <a:lnTo>
                    <a:pt x="1973059" y="25400"/>
                  </a:lnTo>
                  <a:lnTo>
                    <a:pt x="1973059" y="50800"/>
                  </a:lnTo>
                  <a:lnTo>
                    <a:pt x="2244623" y="50800"/>
                  </a:lnTo>
                  <a:lnTo>
                    <a:pt x="2244623" y="76200"/>
                  </a:lnTo>
                  <a:lnTo>
                    <a:pt x="2295423" y="50800"/>
                  </a:lnTo>
                  <a:lnTo>
                    <a:pt x="2320823"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12" name="Google Shape;1112;p60"/>
            <p:cNvPicPr preferRelativeResize="0"/>
            <p:nvPr/>
          </p:nvPicPr>
          <p:blipFill rotWithShape="1">
            <a:blip r:embed="rId17">
              <a:alphaModFix/>
            </a:blip>
            <a:srcRect b="0" l="0" r="0" t="0"/>
            <a:stretch/>
          </p:blipFill>
          <p:spPr>
            <a:xfrm>
              <a:off x="8302752" y="3648455"/>
              <a:ext cx="362711" cy="362712"/>
            </a:xfrm>
            <a:prstGeom prst="rect">
              <a:avLst/>
            </a:prstGeom>
            <a:noFill/>
            <a:ln>
              <a:noFill/>
            </a:ln>
          </p:spPr>
        </p:pic>
        <p:sp>
          <p:nvSpPr>
            <p:cNvPr id="1113" name="Google Shape;1113;p60"/>
            <p:cNvSpPr/>
            <p:nvPr/>
          </p:nvSpPr>
          <p:spPr>
            <a:xfrm>
              <a:off x="8342151" y="3663126"/>
              <a:ext cx="283845" cy="283845"/>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4" name="Google Shape;1114;p60"/>
            <p:cNvSpPr/>
            <p:nvPr/>
          </p:nvSpPr>
          <p:spPr>
            <a:xfrm>
              <a:off x="8634289" y="3766835"/>
              <a:ext cx="1297940" cy="76200"/>
            </a:xfrm>
            <a:custGeom>
              <a:rect b="b" l="l" r="r" t="t"/>
              <a:pathLst>
                <a:path extrusionOk="0" h="76200" w="1297940">
                  <a:moveTo>
                    <a:pt x="1221539" y="0"/>
                  </a:moveTo>
                  <a:lnTo>
                    <a:pt x="1221539" y="76200"/>
                  </a:lnTo>
                  <a:lnTo>
                    <a:pt x="1272341" y="50800"/>
                  </a:lnTo>
                  <a:lnTo>
                    <a:pt x="1234239" y="50800"/>
                  </a:lnTo>
                  <a:lnTo>
                    <a:pt x="1234239" y="25400"/>
                  </a:lnTo>
                  <a:lnTo>
                    <a:pt x="1272337" y="25400"/>
                  </a:lnTo>
                  <a:lnTo>
                    <a:pt x="1221539" y="0"/>
                  </a:lnTo>
                  <a:close/>
                </a:path>
                <a:path extrusionOk="0" h="76200" w="1297940">
                  <a:moveTo>
                    <a:pt x="1221539" y="25400"/>
                  </a:moveTo>
                  <a:lnTo>
                    <a:pt x="0" y="25400"/>
                  </a:lnTo>
                  <a:lnTo>
                    <a:pt x="0" y="50800"/>
                  </a:lnTo>
                  <a:lnTo>
                    <a:pt x="1221539" y="50800"/>
                  </a:lnTo>
                  <a:lnTo>
                    <a:pt x="1221539" y="25400"/>
                  </a:lnTo>
                  <a:close/>
                </a:path>
                <a:path extrusionOk="0" h="76200" w="1297940">
                  <a:moveTo>
                    <a:pt x="1272337" y="25400"/>
                  </a:moveTo>
                  <a:lnTo>
                    <a:pt x="1234239" y="25400"/>
                  </a:lnTo>
                  <a:lnTo>
                    <a:pt x="1234239" y="50800"/>
                  </a:lnTo>
                  <a:lnTo>
                    <a:pt x="1272341" y="50800"/>
                  </a:lnTo>
                  <a:lnTo>
                    <a:pt x="1297739" y="38101"/>
                  </a:lnTo>
                  <a:lnTo>
                    <a:pt x="1272337" y="254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15" name="Google Shape;1115;p60"/>
            <p:cNvPicPr preferRelativeResize="0"/>
            <p:nvPr/>
          </p:nvPicPr>
          <p:blipFill rotWithShape="1">
            <a:blip r:embed="rId18">
              <a:alphaModFix/>
            </a:blip>
            <a:srcRect b="0" l="0" r="0" t="0"/>
            <a:stretch/>
          </p:blipFill>
          <p:spPr>
            <a:xfrm>
              <a:off x="2008632" y="4639055"/>
              <a:ext cx="728471" cy="728472"/>
            </a:xfrm>
            <a:prstGeom prst="rect">
              <a:avLst/>
            </a:prstGeom>
            <a:noFill/>
            <a:ln>
              <a:noFill/>
            </a:ln>
          </p:spPr>
        </p:pic>
        <p:sp>
          <p:nvSpPr>
            <p:cNvPr id="1116" name="Google Shape;1116;p60"/>
            <p:cNvSpPr/>
            <p:nvPr/>
          </p:nvSpPr>
          <p:spPr>
            <a:xfrm>
              <a:off x="2049636" y="4654473"/>
              <a:ext cx="647700" cy="647700"/>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0"/>
                  </a:lnTo>
                  <a:lnTo>
                    <a:pt x="52174" y="147510"/>
                  </a:lnTo>
                  <a:lnTo>
                    <a:pt x="30099" y="187323"/>
                  </a:lnTo>
                  <a:lnTo>
                    <a:pt x="13711" y="230318"/>
                  </a:lnTo>
                  <a:lnTo>
                    <a:pt x="3511" y="275993"/>
                  </a:lnTo>
                  <a:lnTo>
                    <a:pt x="0" y="323850"/>
                  </a:lnTo>
                  <a:lnTo>
                    <a:pt x="3511" y="371706"/>
                  </a:lnTo>
                  <a:lnTo>
                    <a:pt x="13711" y="417382"/>
                  </a:lnTo>
                  <a:lnTo>
                    <a:pt x="30099" y="460377"/>
                  </a:lnTo>
                  <a:lnTo>
                    <a:pt x="52174" y="500190"/>
                  </a:lnTo>
                  <a:lnTo>
                    <a:pt x="79434" y="536320"/>
                  </a:lnTo>
                  <a:lnTo>
                    <a:pt x="111380" y="568265"/>
                  </a:lnTo>
                  <a:lnTo>
                    <a:pt x="147510" y="595526"/>
                  </a:lnTo>
                  <a:lnTo>
                    <a:pt x="187322" y="617601"/>
                  </a:lnTo>
                  <a:lnTo>
                    <a:pt x="230317" y="633989"/>
                  </a:lnTo>
                  <a:lnTo>
                    <a:pt x="275993" y="644189"/>
                  </a:lnTo>
                  <a:lnTo>
                    <a:pt x="323850" y="647701"/>
                  </a:lnTo>
                  <a:lnTo>
                    <a:pt x="371706" y="644189"/>
                  </a:lnTo>
                  <a:lnTo>
                    <a:pt x="417382" y="633989"/>
                  </a:lnTo>
                  <a:lnTo>
                    <a:pt x="460377" y="617601"/>
                  </a:lnTo>
                  <a:lnTo>
                    <a:pt x="500189" y="595526"/>
                  </a:lnTo>
                  <a:lnTo>
                    <a:pt x="536319" y="568265"/>
                  </a:lnTo>
                  <a:lnTo>
                    <a:pt x="568265" y="536320"/>
                  </a:lnTo>
                  <a:lnTo>
                    <a:pt x="595525" y="500190"/>
                  </a:lnTo>
                  <a:lnTo>
                    <a:pt x="617600" y="460377"/>
                  </a:lnTo>
                  <a:lnTo>
                    <a:pt x="633988" y="417382"/>
                  </a:lnTo>
                  <a:lnTo>
                    <a:pt x="644188" y="371706"/>
                  </a:lnTo>
                  <a:lnTo>
                    <a:pt x="647700" y="323850"/>
                  </a:lnTo>
                  <a:lnTo>
                    <a:pt x="644188" y="275993"/>
                  </a:lnTo>
                  <a:lnTo>
                    <a:pt x="633988" y="230318"/>
                  </a:lnTo>
                  <a:lnTo>
                    <a:pt x="617600" y="187323"/>
                  </a:lnTo>
                  <a:lnTo>
                    <a:pt x="595525" y="147510"/>
                  </a:lnTo>
                  <a:lnTo>
                    <a:pt x="568265" y="111380"/>
                  </a:lnTo>
                  <a:lnTo>
                    <a:pt x="536319" y="79435"/>
                  </a:lnTo>
                  <a:lnTo>
                    <a:pt x="500189"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17" name="Google Shape;1117;p60"/>
            <p:cNvPicPr preferRelativeResize="0"/>
            <p:nvPr/>
          </p:nvPicPr>
          <p:blipFill rotWithShape="1">
            <a:blip r:embed="rId19">
              <a:alphaModFix/>
            </a:blip>
            <a:srcRect b="0" l="0" r="0" t="0"/>
            <a:stretch/>
          </p:blipFill>
          <p:spPr>
            <a:xfrm>
              <a:off x="4642104" y="4639055"/>
              <a:ext cx="725424" cy="728472"/>
            </a:xfrm>
            <a:prstGeom prst="rect">
              <a:avLst/>
            </a:prstGeom>
            <a:noFill/>
            <a:ln>
              <a:noFill/>
            </a:ln>
          </p:spPr>
        </p:pic>
        <p:sp>
          <p:nvSpPr>
            <p:cNvPr id="1118" name="Google Shape;1118;p60"/>
            <p:cNvSpPr/>
            <p:nvPr/>
          </p:nvSpPr>
          <p:spPr>
            <a:xfrm>
              <a:off x="4681703" y="4654473"/>
              <a:ext cx="647700" cy="647700"/>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0"/>
                  </a:lnTo>
                  <a:lnTo>
                    <a:pt x="52174" y="147510"/>
                  </a:lnTo>
                  <a:lnTo>
                    <a:pt x="30099" y="187323"/>
                  </a:lnTo>
                  <a:lnTo>
                    <a:pt x="13711" y="230318"/>
                  </a:lnTo>
                  <a:lnTo>
                    <a:pt x="3511" y="275993"/>
                  </a:lnTo>
                  <a:lnTo>
                    <a:pt x="0" y="323850"/>
                  </a:lnTo>
                  <a:lnTo>
                    <a:pt x="3511" y="371706"/>
                  </a:lnTo>
                  <a:lnTo>
                    <a:pt x="13711" y="417382"/>
                  </a:lnTo>
                  <a:lnTo>
                    <a:pt x="30099" y="460377"/>
                  </a:lnTo>
                  <a:lnTo>
                    <a:pt x="52174" y="500190"/>
                  </a:lnTo>
                  <a:lnTo>
                    <a:pt x="79434" y="536320"/>
                  </a:lnTo>
                  <a:lnTo>
                    <a:pt x="111380" y="568265"/>
                  </a:lnTo>
                  <a:lnTo>
                    <a:pt x="147510" y="595526"/>
                  </a:lnTo>
                  <a:lnTo>
                    <a:pt x="187322" y="617601"/>
                  </a:lnTo>
                  <a:lnTo>
                    <a:pt x="230317" y="633989"/>
                  </a:lnTo>
                  <a:lnTo>
                    <a:pt x="275993" y="644189"/>
                  </a:lnTo>
                  <a:lnTo>
                    <a:pt x="323850" y="647701"/>
                  </a:lnTo>
                  <a:lnTo>
                    <a:pt x="371706" y="644189"/>
                  </a:lnTo>
                  <a:lnTo>
                    <a:pt x="417382" y="633989"/>
                  </a:lnTo>
                  <a:lnTo>
                    <a:pt x="460377" y="617601"/>
                  </a:lnTo>
                  <a:lnTo>
                    <a:pt x="500190" y="595526"/>
                  </a:lnTo>
                  <a:lnTo>
                    <a:pt x="536320" y="568265"/>
                  </a:lnTo>
                  <a:lnTo>
                    <a:pt x="568265" y="536320"/>
                  </a:lnTo>
                  <a:lnTo>
                    <a:pt x="595526" y="500190"/>
                  </a:lnTo>
                  <a:lnTo>
                    <a:pt x="617601" y="460377"/>
                  </a:lnTo>
                  <a:lnTo>
                    <a:pt x="633989" y="417382"/>
                  </a:lnTo>
                  <a:lnTo>
                    <a:pt x="644189" y="371706"/>
                  </a:lnTo>
                  <a:lnTo>
                    <a:pt x="647701" y="323850"/>
                  </a:lnTo>
                  <a:lnTo>
                    <a:pt x="644189" y="275993"/>
                  </a:lnTo>
                  <a:lnTo>
                    <a:pt x="633989" y="230318"/>
                  </a:lnTo>
                  <a:lnTo>
                    <a:pt x="617601" y="187323"/>
                  </a:lnTo>
                  <a:lnTo>
                    <a:pt x="595526" y="147510"/>
                  </a:lnTo>
                  <a:lnTo>
                    <a:pt x="568265" y="111380"/>
                  </a:lnTo>
                  <a:lnTo>
                    <a:pt x="536320" y="79435"/>
                  </a:lnTo>
                  <a:lnTo>
                    <a:pt x="500190"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19" name="Google Shape;1119;p60"/>
            <p:cNvPicPr preferRelativeResize="0"/>
            <p:nvPr/>
          </p:nvPicPr>
          <p:blipFill rotWithShape="1">
            <a:blip r:embed="rId20">
              <a:alphaModFix/>
            </a:blip>
            <a:srcRect b="0" l="0" r="0" t="0"/>
            <a:stretch/>
          </p:blipFill>
          <p:spPr>
            <a:xfrm>
              <a:off x="9906000" y="4639055"/>
              <a:ext cx="728472" cy="728472"/>
            </a:xfrm>
            <a:prstGeom prst="rect">
              <a:avLst/>
            </a:prstGeom>
            <a:noFill/>
            <a:ln>
              <a:noFill/>
            </a:ln>
          </p:spPr>
        </p:pic>
        <p:sp>
          <p:nvSpPr>
            <p:cNvPr id="1120" name="Google Shape;1120;p60"/>
            <p:cNvSpPr/>
            <p:nvPr/>
          </p:nvSpPr>
          <p:spPr>
            <a:xfrm>
              <a:off x="9945839" y="4654473"/>
              <a:ext cx="647700" cy="647700"/>
            </a:xfrm>
            <a:custGeom>
              <a:rect b="b" l="l" r="r" t="t"/>
              <a:pathLst>
                <a:path extrusionOk="0" h="647700" w="647700">
                  <a:moveTo>
                    <a:pt x="323851" y="0"/>
                  </a:moveTo>
                  <a:lnTo>
                    <a:pt x="275994" y="3511"/>
                  </a:lnTo>
                  <a:lnTo>
                    <a:pt x="230318" y="13711"/>
                  </a:lnTo>
                  <a:lnTo>
                    <a:pt x="187323" y="30099"/>
                  </a:lnTo>
                  <a:lnTo>
                    <a:pt x="147510" y="52174"/>
                  </a:lnTo>
                  <a:lnTo>
                    <a:pt x="111380" y="79435"/>
                  </a:lnTo>
                  <a:lnTo>
                    <a:pt x="79434" y="111380"/>
                  </a:lnTo>
                  <a:lnTo>
                    <a:pt x="52174" y="147510"/>
                  </a:lnTo>
                  <a:lnTo>
                    <a:pt x="30099" y="187323"/>
                  </a:lnTo>
                  <a:lnTo>
                    <a:pt x="13711" y="230318"/>
                  </a:lnTo>
                  <a:lnTo>
                    <a:pt x="3511" y="275993"/>
                  </a:lnTo>
                  <a:lnTo>
                    <a:pt x="0" y="323850"/>
                  </a:lnTo>
                  <a:lnTo>
                    <a:pt x="3511" y="371706"/>
                  </a:lnTo>
                  <a:lnTo>
                    <a:pt x="13711" y="417382"/>
                  </a:lnTo>
                  <a:lnTo>
                    <a:pt x="30099" y="460377"/>
                  </a:lnTo>
                  <a:lnTo>
                    <a:pt x="52174" y="500190"/>
                  </a:lnTo>
                  <a:lnTo>
                    <a:pt x="79434" y="536320"/>
                  </a:lnTo>
                  <a:lnTo>
                    <a:pt x="111380" y="568265"/>
                  </a:lnTo>
                  <a:lnTo>
                    <a:pt x="147510" y="595526"/>
                  </a:lnTo>
                  <a:lnTo>
                    <a:pt x="187323" y="617601"/>
                  </a:lnTo>
                  <a:lnTo>
                    <a:pt x="230318" y="633989"/>
                  </a:lnTo>
                  <a:lnTo>
                    <a:pt x="275994" y="644189"/>
                  </a:lnTo>
                  <a:lnTo>
                    <a:pt x="323851" y="647701"/>
                  </a:lnTo>
                  <a:lnTo>
                    <a:pt x="371707" y="644189"/>
                  </a:lnTo>
                  <a:lnTo>
                    <a:pt x="417383" y="633989"/>
                  </a:lnTo>
                  <a:lnTo>
                    <a:pt x="460378" y="617601"/>
                  </a:lnTo>
                  <a:lnTo>
                    <a:pt x="500191" y="595526"/>
                  </a:lnTo>
                  <a:lnTo>
                    <a:pt x="536320" y="568265"/>
                  </a:lnTo>
                  <a:lnTo>
                    <a:pt x="568266" y="536320"/>
                  </a:lnTo>
                  <a:lnTo>
                    <a:pt x="595527" y="500190"/>
                  </a:lnTo>
                  <a:lnTo>
                    <a:pt x="617601" y="460377"/>
                  </a:lnTo>
                  <a:lnTo>
                    <a:pt x="633989" y="417382"/>
                  </a:lnTo>
                  <a:lnTo>
                    <a:pt x="644189" y="371706"/>
                  </a:lnTo>
                  <a:lnTo>
                    <a:pt x="647701" y="323850"/>
                  </a:lnTo>
                  <a:lnTo>
                    <a:pt x="644189" y="275993"/>
                  </a:lnTo>
                  <a:lnTo>
                    <a:pt x="633989" y="230318"/>
                  </a:lnTo>
                  <a:lnTo>
                    <a:pt x="617601" y="187323"/>
                  </a:lnTo>
                  <a:lnTo>
                    <a:pt x="595527" y="147510"/>
                  </a:lnTo>
                  <a:lnTo>
                    <a:pt x="568266" y="111380"/>
                  </a:lnTo>
                  <a:lnTo>
                    <a:pt x="536320"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21" name="Google Shape;1121;p60"/>
            <p:cNvSpPr/>
            <p:nvPr/>
          </p:nvSpPr>
          <p:spPr>
            <a:xfrm>
              <a:off x="2716437" y="4940225"/>
              <a:ext cx="347980" cy="76200"/>
            </a:xfrm>
            <a:custGeom>
              <a:rect b="b" l="l" r="r" t="t"/>
              <a:pathLst>
                <a:path extrusionOk="0" h="76200" w="347980">
                  <a:moveTo>
                    <a:pt x="271565" y="50799"/>
                  </a:moveTo>
                  <a:lnTo>
                    <a:pt x="271565" y="76200"/>
                  </a:lnTo>
                  <a:lnTo>
                    <a:pt x="322365" y="50800"/>
                  </a:lnTo>
                  <a:lnTo>
                    <a:pt x="271565" y="50799"/>
                  </a:lnTo>
                  <a:close/>
                </a:path>
                <a:path extrusionOk="0" h="76200" w="347980">
                  <a:moveTo>
                    <a:pt x="271565" y="25399"/>
                  </a:moveTo>
                  <a:lnTo>
                    <a:pt x="271565" y="50799"/>
                  </a:lnTo>
                  <a:lnTo>
                    <a:pt x="284265" y="50800"/>
                  </a:lnTo>
                  <a:lnTo>
                    <a:pt x="284265" y="25400"/>
                  </a:lnTo>
                  <a:lnTo>
                    <a:pt x="271565" y="25399"/>
                  </a:lnTo>
                  <a:close/>
                </a:path>
                <a:path extrusionOk="0" h="76200" w="347980">
                  <a:moveTo>
                    <a:pt x="271565" y="0"/>
                  </a:moveTo>
                  <a:lnTo>
                    <a:pt x="271565" y="25399"/>
                  </a:lnTo>
                  <a:lnTo>
                    <a:pt x="284265" y="25400"/>
                  </a:lnTo>
                  <a:lnTo>
                    <a:pt x="284265" y="50800"/>
                  </a:lnTo>
                  <a:lnTo>
                    <a:pt x="322367" y="50798"/>
                  </a:lnTo>
                  <a:lnTo>
                    <a:pt x="347765" y="38100"/>
                  </a:lnTo>
                  <a:lnTo>
                    <a:pt x="271565" y="0"/>
                  </a:lnTo>
                  <a:close/>
                </a:path>
                <a:path extrusionOk="0" h="76200" w="347980">
                  <a:moveTo>
                    <a:pt x="0" y="25398"/>
                  </a:moveTo>
                  <a:lnTo>
                    <a:pt x="0" y="50798"/>
                  </a:lnTo>
                  <a:lnTo>
                    <a:pt x="271565" y="50799"/>
                  </a:lnTo>
                  <a:lnTo>
                    <a:pt x="271565"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22" name="Google Shape;1122;p60"/>
            <p:cNvPicPr preferRelativeResize="0"/>
            <p:nvPr/>
          </p:nvPicPr>
          <p:blipFill rotWithShape="1">
            <a:blip r:embed="rId21">
              <a:alphaModFix/>
            </a:blip>
            <a:srcRect b="0" l="0" r="0" t="0"/>
            <a:stretch/>
          </p:blipFill>
          <p:spPr>
            <a:xfrm>
              <a:off x="3044951" y="4821935"/>
              <a:ext cx="362712" cy="362712"/>
            </a:xfrm>
            <a:prstGeom prst="rect">
              <a:avLst/>
            </a:prstGeom>
            <a:noFill/>
            <a:ln>
              <a:noFill/>
            </a:ln>
          </p:spPr>
        </p:pic>
        <p:sp>
          <p:nvSpPr>
            <p:cNvPr id="1123" name="Google Shape;1123;p60"/>
            <p:cNvSpPr/>
            <p:nvPr/>
          </p:nvSpPr>
          <p:spPr>
            <a:xfrm>
              <a:off x="3083303" y="4836515"/>
              <a:ext cx="283845" cy="283845"/>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24" name="Google Shape;1124;p60"/>
            <p:cNvSpPr/>
            <p:nvPr/>
          </p:nvSpPr>
          <p:spPr>
            <a:xfrm>
              <a:off x="3371748" y="2624238"/>
              <a:ext cx="1412875" cy="2392679"/>
            </a:xfrm>
            <a:custGeom>
              <a:rect b="b" l="l" r="r" t="t"/>
              <a:pathLst>
                <a:path extrusionOk="0" h="2392679" w="1412875">
                  <a:moveTo>
                    <a:pt x="1301432" y="2354097"/>
                  </a:moveTo>
                  <a:lnTo>
                    <a:pt x="1225232" y="2315997"/>
                  </a:lnTo>
                  <a:lnTo>
                    <a:pt x="1225232" y="2341397"/>
                  </a:lnTo>
                  <a:lnTo>
                    <a:pt x="3683" y="2341384"/>
                  </a:lnTo>
                  <a:lnTo>
                    <a:pt x="3683" y="2366784"/>
                  </a:lnTo>
                  <a:lnTo>
                    <a:pt x="1225232" y="2366797"/>
                  </a:lnTo>
                  <a:lnTo>
                    <a:pt x="1225232" y="2392197"/>
                  </a:lnTo>
                  <a:lnTo>
                    <a:pt x="1276032" y="2366797"/>
                  </a:lnTo>
                  <a:lnTo>
                    <a:pt x="1237932" y="2366797"/>
                  </a:lnTo>
                  <a:lnTo>
                    <a:pt x="1276032" y="2366784"/>
                  </a:lnTo>
                  <a:lnTo>
                    <a:pt x="1301432" y="2354097"/>
                  </a:lnTo>
                  <a:close/>
                </a:path>
                <a:path extrusionOk="0" h="2392679" w="1412875">
                  <a:moveTo>
                    <a:pt x="1412379" y="2117242"/>
                  </a:moveTo>
                  <a:lnTo>
                    <a:pt x="1406753" y="2071344"/>
                  </a:lnTo>
                  <a:lnTo>
                    <a:pt x="1402016" y="2032685"/>
                  </a:lnTo>
                  <a:lnTo>
                    <a:pt x="1380845" y="2046719"/>
                  </a:lnTo>
                  <a:lnTo>
                    <a:pt x="82778" y="89065"/>
                  </a:lnTo>
                  <a:lnTo>
                    <a:pt x="1229017" y="1053033"/>
                  </a:lnTo>
                  <a:lnTo>
                    <a:pt x="1212672" y="1072476"/>
                  </a:lnTo>
                  <a:lnTo>
                    <a:pt x="1295514" y="1092365"/>
                  </a:lnTo>
                  <a:lnTo>
                    <a:pt x="1282052" y="1061212"/>
                  </a:lnTo>
                  <a:lnTo>
                    <a:pt x="1261719" y="1014158"/>
                  </a:lnTo>
                  <a:lnTo>
                    <a:pt x="1245374" y="1033589"/>
                  </a:lnTo>
                  <a:lnTo>
                    <a:pt x="33045" y="14058"/>
                  </a:lnTo>
                  <a:lnTo>
                    <a:pt x="23863" y="190"/>
                  </a:lnTo>
                  <a:lnTo>
                    <a:pt x="19786" y="2895"/>
                  </a:lnTo>
                  <a:lnTo>
                    <a:pt x="16344" y="0"/>
                  </a:lnTo>
                  <a:lnTo>
                    <a:pt x="6489" y="11722"/>
                  </a:lnTo>
                  <a:lnTo>
                    <a:pt x="2705" y="14224"/>
                  </a:lnTo>
                  <a:lnTo>
                    <a:pt x="3441" y="15341"/>
                  </a:lnTo>
                  <a:lnTo>
                    <a:pt x="0" y="19431"/>
                  </a:lnTo>
                  <a:lnTo>
                    <a:pt x="13919" y="31140"/>
                  </a:lnTo>
                  <a:lnTo>
                    <a:pt x="1359674" y="2060765"/>
                  </a:lnTo>
                  <a:lnTo>
                    <a:pt x="1338516" y="2074799"/>
                  </a:lnTo>
                  <a:lnTo>
                    <a:pt x="1412379" y="2117242"/>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25" name="Google Shape;1125;p60"/>
            <p:cNvPicPr preferRelativeResize="0"/>
            <p:nvPr/>
          </p:nvPicPr>
          <p:blipFill rotWithShape="1">
            <a:blip r:embed="rId22">
              <a:alphaModFix/>
            </a:blip>
            <a:srcRect b="0" l="0" r="0" t="0"/>
            <a:stretch/>
          </p:blipFill>
          <p:spPr>
            <a:xfrm>
              <a:off x="4648200" y="5812536"/>
              <a:ext cx="725424" cy="728471"/>
            </a:xfrm>
            <a:prstGeom prst="rect">
              <a:avLst/>
            </a:prstGeom>
            <a:noFill/>
            <a:ln>
              <a:noFill/>
            </a:ln>
          </p:spPr>
        </p:pic>
        <p:sp>
          <p:nvSpPr>
            <p:cNvPr id="1126" name="Google Shape;1126;p60"/>
            <p:cNvSpPr/>
            <p:nvPr/>
          </p:nvSpPr>
          <p:spPr>
            <a:xfrm>
              <a:off x="4687053" y="5827863"/>
              <a:ext cx="647700" cy="647700"/>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90" y="595527"/>
                  </a:lnTo>
                  <a:lnTo>
                    <a:pt x="536320" y="568266"/>
                  </a:lnTo>
                  <a:lnTo>
                    <a:pt x="568265" y="536320"/>
                  </a:lnTo>
                  <a:lnTo>
                    <a:pt x="595526" y="500191"/>
                  </a:lnTo>
                  <a:lnTo>
                    <a:pt x="617601" y="460378"/>
                  </a:lnTo>
                  <a:lnTo>
                    <a:pt x="633989" y="417383"/>
                  </a:lnTo>
                  <a:lnTo>
                    <a:pt x="644189" y="371707"/>
                  </a:lnTo>
                  <a:lnTo>
                    <a:pt x="647701" y="323851"/>
                  </a:lnTo>
                  <a:lnTo>
                    <a:pt x="644189" y="275994"/>
                  </a:lnTo>
                  <a:lnTo>
                    <a:pt x="633989" y="230318"/>
                  </a:lnTo>
                  <a:lnTo>
                    <a:pt x="617601" y="187323"/>
                  </a:lnTo>
                  <a:lnTo>
                    <a:pt x="595526" y="147510"/>
                  </a:lnTo>
                  <a:lnTo>
                    <a:pt x="568265" y="111381"/>
                  </a:lnTo>
                  <a:lnTo>
                    <a:pt x="536320" y="79435"/>
                  </a:lnTo>
                  <a:lnTo>
                    <a:pt x="500190"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27" name="Google Shape;1127;p60"/>
            <p:cNvSpPr/>
            <p:nvPr/>
          </p:nvSpPr>
          <p:spPr>
            <a:xfrm>
              <a:off x="839800" y="2622816"/>
              <a:ext cx="10113010" cy="3406775"/>
            </a:xfrm>
            <a:custGeom>
              <a:rect b="b" l="l" r="r" t="t"/>
              <a:pathLst>
                <a:path extrusionOk="0" h="3406775" w="10113010">
                  <a:moveTo>
                    <a:pt x="1163942" y="2355837"/>
                  </a:moveTo>
                  <a:lnTo>
                    <a:pt x="1087843" y="2317534"/>
                  </a:lnTo>
                  <a:lnTo>
                    <a:pt x="1087780" y="2342934"/>
                  </a:lnTo>
                  <a:lnTo>
                    <a:pt x="45300" y="2340152"/>
                  </a:lnTo>
                  <a:lnTo>
                    <a:pt x="45224" y="2365552"/>
                  </a:lnTo>
                  <a:lnTo>
                    <a:pt x="1087716" y="2368334"/>
                  </a:lnTo>
                  <a:lnTo>
                    <a:pt x="1087640" y="2393734"/>
                  </a:lnTo>
                  <a:lnTo>
                    <a:pt x="1138720" y="2368372"/>
                  </a:lnTo>
                  <a:lnTo>
                    <a:pt x="1163942" y="2355837"/>
                  </a:lnTo>
                  <a:close/>
                </a:path>
                <a:path extrusionOk="0" h="3406775" w="10113010">
                  <a:moveTo>
                    <a:pt x="1197038" y="1329016"/>
                  </a:moveTo>
                  <a:lnTo>
                    <a:pt x="1113028" y="1343152"/>
                  </a:lnTo>
                  <a:lnTo>
                    <a:pt x="1127988" y="1363675"/>
                  </a:lnTo>
                  <a:lnTo>
                    <a:pt x="0" y="2186584"/>
                  </a:lnTo>
                  <a:lnTo>
                    <a:pt x="14973" y="2207095"/>
                  </a:lnTo>
                  <a:lnTo>
                    <a:pt x="1142961" y="1384185"/>
                  </a:lnTo>
                  <a:lnTo>
                    <a:pt x="1157935" y="1404708"/>
                  </a:lnTo>
                  <a:lnTo>
                    <a:pt x="1183005" y="1356182"/>
                  </a:lnTo>
                  <a:lnTo>
                    <a:pt x="1197038" y="1329016"/>
                  </a:lnTo>
                  <a:close/>
                </a:path>
                <a:path extrusionOk="0" h="3406775" w="10113010">
                  <a:moveTo>
                    <a:pt x="3986530" y="3152432"/>
                  </a:moveTo>
                  <a:lnTo>
                    <a:pt x="3963327" y="3162757"/>
                  </a:lnTo>
                  <a:lnTo>
                    <a:pt x="3384943" y="1863280"/>
                  </a:lnTo>
                  <a:lnTo>
                    <a:pt x="3796855" y="2193239"/>
                  </a:lnTo>
                  <a:lnTo>
                    <a:pt x="3780980" y="2213064"/>
                  </a:lnTo>
                  <a:lnTo>
                    <a:pt x="3864267" y="2230971"/>
                  </a:lnTo>
                  <a:lnTo>
                    <a:pt x="3850538" y="2201176"/>
                  </a:lnTo>
                  <a:lnTo>
                    <a:pt x="3828618" y="2153589"/>
                  </a:lnTo>
                  <a:lnTo>
                    <a:pt x="3812730" y="2173414"/>
                  </a:lnTo>
                  <a:lnTo>
                    <a:pt x="3362426" y="1812709"/>
                  </a:lnTo>
                  <a:lnTo>
                    <a:pt x="3321989" y="1721891"/>
                  </a:lnTo>
                  <a:lnTo>
                    <a:pt x="3789959" y="1327785"/>
                  </a:lnTo>
                  <a:lnTo>
                    <a:pt x="3806329" y="1347203"/>
                  </a:lnTo>
                  <a:lnTo>
                    <a:pt x="3826611" y="1300175"/>
                  </a:lnTo>
                  <a:lnTo>
                    <a:pt x="3840073" y="1268984"/>
                  </a:lnTo>
                  <a:lnTo>
                    <a:pt x="3757244" y="1288923"/>
                  </a:lnTo>
                  <a:lnTo>
                    <a:pt x="3773601" y="1308354"/>
                  </a:lnTo>
                  <a:lnTo>
                    <a:pt x="3319234" y="1691005"/>
                  </a:lnTo>
                  <a:lnTo>
                    <a:pt x="3319234" y="1778101"/>
                  </a:lnTo>
                  <a:lnTo>
                    <a:pt x="3286429" y="1751838"/>
                  </a:lnTo>
                  <a:lnTo>
                    <a:pt x="3301784" y="1738909"/>
                  </a:lnTo>
                  <a:lnTo>
                    <a:pt x="3319234" y="1778101"/>
                  </a:lnTo>
                  <a:lnTo>
                    <a:pt x="3319234" y="1691005"/>
                  </a:lnTo>
                  <a:lnTo>
                    <a:pt x="3311245" y="1697723"/>
                  </a:lnTo>
                  <a:lnTo>
                    <a:pt x="3291027" y="1652308"/>
                  </a:lnTo>
                  <a:lnTo>
                    <a:pt x="3291027" y="1714754"/>
                  </a:lnTo>
                  <a:lnTo>
                    <a:pt x="3266224" y="1735645"/>
                  </a:lnTo>
                  <a:lnTo>
                    <a:pt x="3246412" y="1719783"/>
                  </a:lnTo>
                  <a:lnTo>
                    <a:pt x="3246412" y="1752320"/>
                  </a:lnTo>
                  <a:lnTo>
                    <a:pt x="3031566" y="1933257"/>
                  </a:lnTo>
                  <a:lnTo>
                    <a:pt x="3011957" y="1902129"/>
                  </a:lnTo>
                  <a:lnTo>
                    <a:pt x="3011957" y="1949767"/>
                  </a:lnTo>
                  <a:lnTo>
                    <a:pt x="2580551" y="2313076"/>
                  </a:lnTo>
                  <a:lnTo>
                    <a:pt x="2913532" y="1793519"/>
                  </a:lnTo>
                  <a:lnTo>
                    <a:pt x="3011957" y="1949767"/>
                  </a:lnTo>
                  <a:lnTo>
                    <a:pt x="3011957" y="1902129"/>
                  </a:lnTo>
                  <a:lnTo>
                    <a:pt x="2928670" y="1769910"/>
                  </a:lnTo>
                  <a:lnTo>
                    <a:pt x="3043910" y="1590103"/>
                  </a:lnTo>
                  <a:lnTo>
                    <a:pt x="3246412" y="1752320"/>
                  </a:lnTo>
                  <a:lnTo>
                    <a:pt x="3246412" y="1719783"/>
                  </a:lnTo>
                  <a:lnTo>
                    <a:pt x="3057690" y="1568602"/>
                  </a:lnTo>
                  <a:lnTo>
                    <a:pt x="3157004" y="1413649"/>
                  </a:lnTo>
                  <a:lnTo>
                    <a:pt x="3291027" y="1714754"/>
                  </a:lnTo>
                  <a:lnTo>
                    <a:pt x="3291027" y="1652308"/>
                  </a:lnTo>
                  <a:lnTo>
                    <a:pt x="3173399" y="1388046"/>
                  </a:lnTo>
                  <a:lnTo>
                    <a:pt x="3865321" y="308470"/>
                  </a:lnTo>
                  <a:lnTo>
                    <a:pt x="3886708" y="322173"/>
                  </a:lnTo>
                  <a:lnTo>
                    <a:pt x="3890772" y="284073"/>
                  </a:lnTo>
                  <a:lnTo>
                    <a:pt x="3895750" y="237464"/>
                  </a:lnTo>
                  <a:lnTo>
                    <a:pt x="3822547" y="281063"/>
                  </a:lnTo>
                  <a:lnTo>
                    <a:pt x="3843934" y="294767"/>
                  </a:lnTo>
                  <a:lnTo>
                    <a:pt x="3161042" y="1360271"/>
                  </a:lnTo>
                  <a:lnTo>
                    <a:pt x="3144634" y="1323416"/>
                  </a:lnTo>
                  <a:lnTo>
                    <a:pt x="3144634" y="1385874"/>
                  </a:lnTo>
                  <a:lnTo>
                    <a:pt x="3037763" y="1552638"/>
                  </a:lnTo>
                  <a:lnTo>
                    <a:pt x="3023971" y="1541589"/>
                  </a:lnTo>
                  <a:lnTo>
                    <a:pt x="3023971" y="1574139"/>
                  </a:lnTo>
                  <a:lnTo>
                    <a:pt x="2913723" y="1746173"/>
                  </a:lnTo>
                  <a:lnTo>
                    <a:pt x="2582697" y="1220622"/>
                  </a:lnTo>
                  <a:lnTo>
                    <a:pt x="3023971" y="1574139"/>
                  </a:lnTo>
                  <a:lnTo>
                    <a:pt x="3023971" y="1541589"/>
                  </a:lnTo>
                  <a:lnTo>
                    <a:pt x="2569959" y="1177874"/>
                  </a:lnTo>
                  <a:lnTo>
                    <a:pt x="2921927" y="885469"/>
                  </a:lnTo>
                  <a:lnTo>
                    <a:pt x="3144634" y="1385874"/>
                  </a:lnTo>
                  <a:lnTo>
                    <a:pt x="3144634" y="1323416"/>
                  </a:lnTo>
                  <a:lnTo>
                    <a:pt x="2942221" y="868616"/>
                  </a:lnTo>
                  <a:lnTo>
                    <a:pt x="3781742" y="171183"/>
                  </a:lnTo>
                  <a:lnTo>
                    <a:pt x="3797973" y="190715"/>
                  </a:lnTo>
                  <a:lnTo>
                    <a:pt x="3818712" y="143522"/>
                  </a:lnTo>
                  <a:lnTo>
                    <a:pt x="3832237" y="112725"/>
                  </a:lnTo>
                  <a:lnTo>
                    <a:pt x="3749281" y="132105"/>
                  </a:lnTo>
                  <a:lnTo>
                    <a:pt x="3765512" y="151650"/>
                  </a:lnTo>
                  <a:lnTo>
                    <a:pt x="2931490" y="844511"/>
                  </a:lnTo>
                  <a:lnTo>
                    <a:pt x="2555633" y="0"/>
                  </a:lnTo>
                  <a:lnTo>
                    <a:pt x="2532430" y="10325"/>
                  </a:lnTo>
                  <a:lnTo>
                    <a:pt x="2911208" y="861364"/>
                  </a:lnTo>
                  <a:lnTo>
                    <a:pt x="2528062" y="1179664"/>
                  </a:lnTo>
                  <a:lnTo>
                    <a:pt x="2536850" y="1190244"/>
                  </a:lnTo>
                  <a:lnTo>
                    <a:pt x="2534488" y="1191729"/>
                  </a:lnTo>
                  <a:lnTo>
                    <a:pt x="2898584" y="1769795"/>
                  </a:lnTo>
                  <a:lnTo>
                    <a:pt x="2527376" y="2348992"/>
                  </a:lnTo>
                  <a:lnTo>
                    <a:pt x="2533345" y="2352827"/>
                  </a:lnTo>
                  <a:lnTo>
                    <a:pt x="2529878" y="2355748"/>
                  </a:lnTo>
                  <a:lnTo>
                    <a:pt x="2540914" y="2368854"/>
                  </a:lnTo>
                  <a:lnTo>
                    <a:pt x="2539225" y="2370925"/>
                  </a:lnTo>
                  <a:lnTo>
                    <a:pt x="3758958" y="3367824"/>
                  </a:lnTo>
                  <a:lnTo>
                    <a:pt x="3742893" y="3387496"/>
                  </a:lnTo>
                  <a:lnTo>
                    <a:pt x="3826002" y="3406216"/>
                  </a:lnTo>
                  <a:lnTo>
                    <a:pt x="3812375" y="3375863"/>
                  </a:lnTo>
                  <a:lnTo>
                    <a:pt x="3791115" y="3328492"/>
                  </a:lnTo>
                  <a:lnTo>
                    <a:pt x="3775037" y="3348164"/>
                  </a:lnTo>
                  <a:lnTo>
                    <a:pt x="2565108" y="2359304"/>
                  </a:lnTo>
                  <a:lnTo>
                    <a:pt x="3025622" y="1971471"/>
                  </a:lnTo>
                  <a:lnTo>
                    <a:pt x="3835374" y="3257004"/>
                  </a:lnTo>
                  <a:lnTo>
                    <a:pt x="3813886" y="3270542"/>
                  </a:lnTo>
                  <a:lnTo>
                    <a:pt x="3886733" y="3314700"/>
                  </a:lnTo>
                  <a:lnTo>
                    <a:pt x="3882098" y="3267748"/>
                  </a:lnTo>
                  <a:lnTo>
                    <a:pt x="3878364" y="3229927"/>
                  </a:lnTo>
                  <a:lnTo>
                    <a:pt x="3856863" y="3243465"/>
                  </a:lnTo>
                  <a:lnTo>
                    <a:pt x="3045231" y="1954961"/>
                  </a:lnTo>
                  <a:lnTo>
                    <a:pt x="3266630" y="1768513"/>
                  </a:lnTo>
                  <a:lnTo>
                    <a:pt x="3341738" y="1828673"/>
                  </a:lnTo>
                  <a:lnTo>
                    <a:pt x="3940124" y="3173082"/>
                  </a:lnTo>
                  <a:lnTo>
                    <a:pt x="3916921" y="3183420"/>
                  </a:lnTo>
                  <a:lnTo>
                    <a:pt x="3982707" y="3237534"/>
                  </a:lnTo>
                  <a:lnTo>
                    <a:pt x="3985082" y="3184690"/>
                  </a:lnTo>
                  <a:lnTo>
                    <a:pt x="3986530" y="3152432"/>
                  </a:lnTo>
                  <a:close/>
                </a:path>
                <a:path extrusionOk="0" h="3406775" w="10113010">
                  <a:moveTo>
                    <a:pt x="10112680" y="1182128"/>
                  </a:moveTo>
                  <a:lnTo>
                    <a:pt x="10087280" y="1169428"/>
                  </a:lnTo>
                  <a:lnTo>
                    <a:pt x="10036480" y="1144028"/>
                  </a:lnTo>
                  <a:lnTo>
                    <a:pt x="10036480" y="1169428"/>
                  </a:lnTo>
                  <a:lnTo>
                    <a:pt x="9764916" y="1169428"/>
                  </a:lnTo>
                  <a:lnTo>
                    <a:pt x="9764916" y="1194828"/>
                  </a:lnTo>
                  <a:lnTo>
                    <a:pt x="10036480" y="1194828"/>
                  </a:lnTo>
                  <a:lnTo>
                    <a:pt x="10036480" y="1220228"/>
                  </a:lnTo>
                  <a:lnTo>
                    <a:pt x="10087280" y="1194828"/>
                  </a:lnTo>
                  <a:lnTo>
                    <a:pt x="10112680" y="118212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28" name="Google Shape;1128;p60"/>
            <p:cNvPicPr preferRelativeResize="0"/>
            <p:nvPr/>
          </p:nvPicPr>
          <p:blipFill rotWithShape="1">
            <a:blip r:embed="rId23">
              <a:alphaModFix/>
            </a:blip>
            <a:srcRect b="0" l="0" r="0" t="0"/>
            <a:stretch/>
          </p:blipFill>
          <p:spPr>
            <a:xfrm>
              <a:off x="10933176" y="3648455"/>
              <a:ext cx="362711" cy="362712"/>
            </a:xfrm>
            <a:prstGeom prst="rect">
              <a:avLst/>
            </a:prstGeom>
            <a:noFill/>
            <a:ln>
              <a:noFill/>
            </a:ln>
          </p:spPr>
        </p:pic>
        <p:sp>
          <p:nvSpPr>
            <p:cNvPr id="1129" name="Google Shape;1129;p60"/>
            <p:cNvSpPr/>
            <p:nvPr/>
          </p:nvSpPr>
          <p:spPr>
            <a:xfrm>
              <a:off x="10971583" y="3663126"/>
              <a:ext cx="283845" cy="283845"/>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0" name="Google Shape;1130;p60"/>
            <p:cNvSpPr/>
            <p:nvPr/>
          </p:nvSpPr>
          <p:spPr>
            <a:xfrm>
              <a:off x="10604716" y="4936845"/>
              <a:ext cx="1583054" cy="80010"/>
            </a:xfrm>
            <a:custGeom>
              <a:rect b="b" l="l" r="r" t="t"/>
              <a:pathLst>
                <a:path extrusionOk="0" h="80010" w="1583054">
                  <a:moveTo>
                    <a:pt x="347764" y="41490"/>
                  </a:moveTo>
                  <a:lnTo>
                    <a:pt x="271564" y="3390"/>
                  </a:lnTo>
                  <a:lnTo>
                    <a:pt x="271564" y="28790"/>
                  </a:lnTo>
                  <a:lnTo>
                    <a:pt x="0" y="28778"/>
                  </a:lnTo>
                  <a:lnTo>
                    <a:pt x="0" y="54178"/>
                  </a:lnTo>
                  <a:lnTo>
                    <a:pt x="271564" y="54190"/>
                  </a:lnTo>
                  <a:lnTo>
                    <a:pt x="271564" y="79590"/>
                  </a:lnTo>
                  <a:lnTo>
                    <a:pt x="322364" y="54190"/>
                  </a:lnTo>
                  <a:lnTo>
                    <a:pt x="284264" y="54190"/>
                  </a:lnTo>
                  <a:lnTo>
                    <a:pt x="322364" y="54178"/>
                  </a:lnTo>
                  <a:lnTo>
                    <a:pt x="347764" y="41490"/>
                  </a:lnTo>
                  <a:close/>
                </a:path>
                <a:path extrusionOk="0" h="80010" w="1583054">
                  <a:moveTo>
                    <a:pt x="1582737" y="37795"/>
                  </a:moveTo>
                  <a:lnTo>
                    <a:pt x="1557591" y="25349"/>
                  </a:lnTo>
                  <a:lnTo>
                    <a:pt x="1506385" y="0"/>
                  </a:lnTo>
                  <a:lnTo>
                    <a:pt x="1506486" y="25400"/>
                  </a:lnTo>
                  <a:lnTo>
                    <a:pt x="650049" y="28790"/>
                  </a:lnTo>
                  <a:lnTo>
                    <a:pt x="650151" y="54190"/>
                  </a:lnTo>
                  <a:lnTo>
                    <a:pt x="1506588" y="50800"/>
                  </a:lnTo>
                  <a:lnTo>
                    <a:pt x="1506689" y="76200"/>
                  </a:lnTo>
                  <a:lnTo>
                    <a:pt x="1582737" y="37795"/>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31" name="Google Shape;1131;p60"/>
            <p:cNvPicPr preferRelativeResize="0"/>
            <p:nvPr/>
          </p:nvPicPr>
          <p:blipFill rotWithShape="1">
            <a:blip r:embed="rId24">
              <a:alphaModFix/>
            </a:blip>
            <a:srcRect b="0" l="0" r="0" t="0"/>
            <a:stretch/>
          </p:blipFill>
          <p:spPr>
            <a:xfrm>
              <a:off x="10933176" y="4821935"/>
              <a:ext cx="362711" cy="362712"/>
            </a:xfrm>
            <a:prstGeom prst="rect">
              <a:avLst/>
            </a:prstGeom>
            <a:noFill/>
            <a:ln>
              <a:noFill/>
            </a:ln>
          </p:spPr>
        </p:pic>
        <p:sp>
          <p:nvSpPr>
            <p:cNvPr id="1132" name="Google Shape;1132;p60"/>
            <p:cNvSpPr/>
            <p:nvPr/>
          </p:nvSpPr>
          <p:spPr>
            <a:xfrm>
              <a:off x="10971583" y="4836515"/>
              <a:ext cx="283845" cy="283845"/>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33" name="Google Shape;1133;p60"/>
            <p:cNvPicPr preferRelativeResize="0"/>
            <p:nvPr/>
          </p:nvPicPr>
          <p:blipFill rotWithShape="1">
            <a:blip r:embed="rId25">
              <a:alphaModFix/>
            </a:blip>
            <a:srcRect b="0" l="0" r="0" t="0"/>
            <a:stretch/>
          </p:blipFill>
          <p:spPr>
            <a:xfrm>
              <a:off x="9906000" y="5812536"/>
              <a:ext cx="728472" cy="728471"/>
            </a:xfrm>
            <a:prstGeom prst="rect">
              <a:avLst/>
            </a:prstGeom>
            <a:noFill/>
            <a:ln>
              <a:noFill/>
            </a:ln>
          </p:spPr>
        </p:pic>
        <p:sp>
          <p:nvSpPr>
            <p:cNvPr id="1134" name="Google Shape;1134;p60"/>
            <p:cNvSpPr/>
            <p:nvPr/>
          </p:nvSpPr>
          <p:spPr>
            <a:xfrm>
              <a:off x="9945839" y="5827863"/>
              <a:ext cx="647700" cy="647700"/>
            </a:xfrm>
            <a:custGeom>
              <a:rect b="b" l="l" r="r" t="t"/>
              <a:pathLst>
                <a:path extrusionOk="0" h="647700" w="647700">
                  <a:moveTo>
                    <a:pt x="323851" y="0"/>
                  </a:moveTo>
                  <a:lnTo>
                    <a:pt x="275994" y="3511"/>
                  </a:lnTo>
                  <a:lnTo>
                    <a:pt x="230318" y="13711"/>
                  </a:lnTo>
                  <a:lnTo>
                    <a:pt x="187323"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0" y="568266"/>
                  </a:lnTo>
                  <a:lnTo>
                    <a:pt x="568266" y="536320"/>
                  </a:lnTo>
                  <a:lnTo>
                    <a:pt x="595527" y="500191"/>
                  </a:lnTo>
                  <a:lnTo>
                    <a:pt x="617601" y="460378"/>
                  </a:lnTo>
                  <a:lnTo>
                    <a:pt x="633989" y="417383"/>
                  </a:lnTo>
                  <a:lnTo>
                    <a:pt x="644189" y="371707"/>
                  </a:lnTo>
                  <a:lnTo>
                    <a:pt x="647701" y="323851"/>
                  </a:lnTo>
                  <a:lnTo>
                    <a:pt x="644189" y="275994"/>
                  </a:lnTo>
                  <a:lnTo>
                    <a:pt x="633989" y="230318"/>
                  </a:lnTo>
                  <a:lnTo>
                    <a:pt x="617601" y="187323"/>
                  </a:lnTo>
                  <a:lnTo>
                    <a:pt x="595527" y="147510"/>
                  </a:lnTo>
                  <a:lnTo>
                    <a:pt x="568266" y="111381"/>
                  </a:lnTo>
                  <a:lnTo>
                    <a:pt x="536320"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5" name="Google Shape;1135;p60"/>
            <p:cNvSpPr/>
            <p:nvPr/>
          </p:nvSpPr>
          <p:spPr>
            <a:xfrm>
              <a:off x="10604715" y="6113615"/>
              <a:ext cx="347979" cy="76200"/>
            </a:xfrm>
            <a:custGeom>
              <a:rect b="b" l="l" r="r" t="t"/>
              <a:pathLst>
                <a:path extrusionOk="0" h="76200" w="347979">
                  <a:moveTo>
                    <a:pt x="271566" y="50799"/>
                  </a:moveTo>
                  <a:lnTo>
                    <a:pt x="271566" y="76200"/>
                  </a:lnTo>
                  <a:lnTo>
                    <a:pt x="322366" y="50800"/>
                  </a:lnTo>
                  <a:lnTo>
                    <a:pt x="271566" y="50799"/>
                  </a:lnTo>
                  <a:close/>
                </a:path>
                <a:path extrusionOk="0" h="76200" w="347979">
                  <a:moveTo>
                    <a:pt x="271566" y="25399"/>
                  </a:moveTo>
                  <a:lnTo>
                    <a:pt x="271566" y="50799"/>
                  </a:lnTo>
                  <a:lnTo>
                    <a:pt x="284266" y="50800"/>
                  </a:lnTo>
                  <a:lnTo>
                    <a:pt x="284266" y="25400"/>
                  </a:lnTo>
                  <a:lnTo>
                    <a:pt x="271566" y="25399"/>
                  </a:lnTo>
                  <a:close/>
                </a:path>
                <a:path extrusionOk="0" h="76200" w="347979">
                  <a:moveTo>
                    <a:pt x="271566" y="0"/>
                  </a:moveTo>
                  <a:lnTo>
                    <a:pt x="271566" y="25399"/>
                  </a:lnTo>
                  <a:lnTo>
                    <a:pt x="284266" y="25400"/>
                  </a:lnTo>
                  <a:lnTo>
                    <a:pt x="284266" y="50800"/>
                  </a:lnTo>
                  <a:lnTo>
                    <a:pt x="322369" y="50798"/>
                  </a:lnTo>
                  <a:lnTo>
                    <a:pt x="347766" y="38100"/>
                  </a:lnTo>
                  <a:lnTo>
                    <a:pt x="271566" y="0"/>
                  </a:lnTo>
                  <a:close/>
                </a:path>
                <a:path extrusionOk="0" h="76200" w="347979">
                  <a:moveTo>
                    <a:pt x="1" y="25398"/>
                  </a:moveTo>
                  <a:lnTo>
                    <a:pt x="0" y="50798"/>
                  </a:lnTo>
                  <a:lnTo>
                    <a:pt x="271566" y="50799"/>
                  </a:lnTo>
                  <a:lnTo>
                    <a:pt x="271566" y="25399"/>
                  </a:lnTo>
                  <a:lnTo>
                    <a:pt x="1"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36" name="Google Shape;1136;p60"/>
            <p:cNvPicPr preferRelativeResize="0"/>
            <p:nvPr/>
          </p:nvPicPr>
          <p:blipFill rotWithShape="1">
            <a:blip r:embed="rId26">
              <a:alphaModFix/>
            </a:blip>
            <a:srcRect b="0" l="0" r="0" t="0"/>
            <a:stretch/>
          </p:blipFill>
          <p:spPr>
            <a:xfrm>
              <a:off x="10933176" y="5995416"/>
              <a:ext cx="362711" cy="362712"/>
            </a:xfrm>
            <a:prstGeom prst="rect">
              <a:avLst/>
            </a:prstGeom>
            <a:noFill/>
            <a:ln>
              <a:noFill/>
            </a:ln>
          </p:spPr>
        </p:pic>
        <p:sp>
          <p:nvSpPr>
            <p:cNvPr id="1137" name="Google Shape;1137;p60"/>
            <p:cNvSpPr/>
            <p:nvPr/>
          </p:nvSpPr>
          <p:spPr>
            <a:xfrm>
              <a:off x="10971583" y="6009905"/>
              <a:ext cx="283845" cy="283845"/>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8" name="Google Shape;1138;p60"/>
            <p:cNvSpPr/>
            <p:nvPr/>
          </p:nvSpPr>
          <p:spPr>
            <a:xfrm>
              <a:off x="10604715" y="2593446"/>
              <a:ext cx="347979" cy="76200"/>
            </a:xfrm>
            <a:custGeom>
              <a:rect b="b" l="l" r="r" t="t"/>
              <a:pathLst>
                <a:path extrusionOk="0" h="76200" w="347979">
                  <a:moveTo>
                    <a:pt x="271566" y="50799"/>
                  </a:moveTo>
                  <a:lnTo>
                    <a:pt x="271566" y="76200"/>
                  </a:lnTo>
                  <a:lnTo>
                    <a:pt x="322366" y="50800"/>
                  </a:lnTo>
                  <a:lnTo>
                    <a:pt x="271566" y="50799"/>
                  </a:lnTo>
                  <a:close/>
                </a:path>
                <a:path extrusionOk="0" h="76200" w="347979">
                  <a:moveTo>
                    <a:pt x="271566" y="25399"/>
                  </a:moveTo>
                  <a:lnTo>
                    <a:pt x="271566" y="50799"/>
                  </a:lnTo>
                  <a:lnTo>
                    <a:pt x="284266" y="50800"/>
                  </a:lnTo>
                  <a:lnTo>
                    <a:pt x="284266" y="25400"/>
                  </a:lnTo>
                  <a:lnTo>
                    <a:pt x="271566" y="25399"/>
                  </a:lnTo>
                  <a:close/>
                </a:path>
                <a:path extrusionOk="0" h="76200" w="347979">
                  <a:moveTo>
                    <a:pt x="271566" y="0"/>
                  </a:moveTo>
                  <a:lnTo>
                    <a:pt x="271566" y="25399"/>
                  </a:lnTo>
                  <a:lnTo>
                    <a:pt x="284266" y="25400"/>
                  </a:lnTo>
                  <a:lnTo>
                    <a:pt x="284266" y="50800"/>
                  </a:lnTo>
                  <a:lnTo>
                    <a:pt x="322369" y="50798"/>
                  </a:lnTo>
                  <a:lnTo>
                    <a:pt x="347766" y="38100"/>
                  </a:lnTo>
                  <a:lnTo>
                    <a:pt x="271566" y="0"/>
                  </a:lnTo>
                  <a:close/>
                </a:path>
                <a:path extrusionOk="0" h="76200" w="347979">
                  <a:moveTo>
                    <a:pt x="1" y="25398"/>
                  </a:moveTo>
                  <a:lnTo>
                    <a:pt x="0" y="50798"/>
                  </a:lnTo>
                  <a:lnTo>
                    <a:pt x="271566" y="50799"/>
                  </a:lnTo>
                  <a:lnTo>
                    <a:pt x="271566" y="25399"/>
                  </a:lnTo>
                  <a:lnTo>
                    <a:pt x="1"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39" name="Google Shape;1139;p60"/>
            <p:cNvPicPr preferRelativeResize="0"/>
            <p:nvPr/>
          </p:nvPicPr>
          <p:blipFill rotWithShape="1">
            <a:blip r:embed="rId27">
              <a:alphaModFix/>
            </a:blip>
            <a:srcRect b="0" l="0" r="0" t="0"/>
            <a:stretch/>
          </p:blipFill>
          <p:spPr>
            <a:xfrm>
              <a:off x="10933176" y="2474975"/>
              <a:ext cx="362711" cy="362711"/>
            </a:xfrm>
            <a:prstGeom prst="rect">
              <a:avLst/>
            </a:prstGeom>
            <a:noFill/>
            <a:ln>
              <a:noFill/>
            </a:ln>
          </p:spPr>
        </p:pic>
        <p:sp>
          <p:nvSpPr>
            <p:cNvPr id="1140" name="Google Shape;1140;p60"/>
            <p:cNvSpPr/>
            <p:nvPr/>
          </p:nvSpPr>
          <p:spPr>
            <a:xfrm>
              <a:off x="10971583" y="2489738"/>
              <a:ext cx="283845" cy="283844"/>
            </a:xfrm>
            <a:custGeom>
              <a:rect b="b" l="l" r="r" t="t"/>
              <a:pathLst>
                <a:path extrusionOk="0" h="283844"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41" name="Google Shape;1141;p60"/>
            <p:cNvSpPr/>
            <p:nvPr/>
          </p:nvSpPr>
          <p:spPr>
            <a:xfrm>
              <a:off x="5348178" y="4940225"/>
              <a:ext cx="347979" cy="76200"/>
            </a:xfrm>
            <a:custGeom>
              <a:rect b="b" l="l" r="r" t="t"/>
              <a:pathLst>
                <a:path extrusionOk="0" h="76200" w="347979">
                  <a:moveTo>
                    <a:pt x="271565" y="50799"/>
                  </a:moveTo>
                  <a:lnTo>
                    <a:pt x="271565" y="76200"/>
                  </a:lnTo>
                  <a:lnTo>
                    <a:pt x="322365" y="50800"/>
                  </a:lnTo>
                  <a:lnTo>
                    <a:pt x="271565" y="50799"/>
                  </a:lnTo>
                  <a:close/>
                </a:path>
                <a:path extrusionOk="0" h="76200" w="347979">
                  <a:moveTo>
                    <a:pt x="271565" y="25399"/>
                  </a:moveTo>
                  <a:lnTo>
                    <a:pt x="271565" y="50799"/>
                  </a:lnTo>
                  <a:lnTo>
                    <a:pt x="284265" y="50800"/>
                  </a:lnTo>
                  <a:lnTo>
                    <a:pt x="284265" y="25400"/>
                  </a:lnTo>
                  <a:lnTo>
                    <a:pt x="271565" y="25399"/>
                  </a:lnTo>
                  <a:close/>
                </a:path>
                <a:path extrusionOk="0" h="76200" w="347979">
                  <a:moveTo>
                    <a:pt x="271565" y="0"/>
                  </a:moveTo>
                  <a:lnTo>
                    <a:pt x="271565" y="25399"/>
                  </a:lnTo>
                  <a:lnTo>
                    <a:pt x="284265" y="25400"/>
                  </a:lnTo>
                  <a:lnTo>
                    <a:pt x="284265" y="50800"/>
                  </a:lnTo>
                  <a:lnTo>
                    <a:pt x="322367" y="50798"/>
                  </a:lnTo>
                  <a:lnTo>
                    <a:pt x="347765" y="38100"/>
                  </a:lnTo>
                  <a:lnTo>
                    <a:pt x="271565" y="0"/>
                  </a:lnTo>
                  <a:close/>
                </a:path>
                <a:path extrusionOk="0" h="76200" w="347979">
                  <a:moveTo>
                    <a:pt x="0" y="25398"/>
                  </a:moveTo>
                  <a:lnTo>
                    <a:pt x="0" y="50798"/>
                  </a:lnTo>
                  <a:lnTo>
                    <a:pt x="271565" y="50799"/>
                  </a:lnTo>
                  <a:lnTo>
                    <a:pt x="271565"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42" name="Google Shape;1142;p60"/>
            <p:cNvPicPr preferRelativeResize="0"/>
            <p:nvPr/>
          </p:nvPicPr>
          <p:blipFill rotWithShape="1">
            <a:blip r:embed="rId28">
              <a:alphaModFix/>
            </a:blip>
            <a:srcRect b="0" l="0" r="0" t="0"/>
            <a:stretch/>
          </p:blipFill>
          <p:spPr>
            <a:xfrm>
              <a:off x="5675375" y="4821935"/>
              <a:ext cx="362712" cy="362712"/>
            </a:xfrm>
            <a:prstGeom prst="rect">
              <a:avLst/>
            </a:prstGeom>
            <a:noFill/>
            <a:ln>
              <a:noFill/>
            </a:ln>
          </p:spPr>
        </p:pic>
        <p:sp>
          <p:nvSpPr>
            <p:cNvPr id="1143" name="Google Shape;1143;p60"/>
            <p:cNvSpPr/>
            <p:nvPr/>
          </p:nvSpPr>
          <p:spPr>
            <a:xfrm>
              <a:off x="5715043" y="4836515"/>
              <a:ext cx="283845" cy="283845"/>
            </a:xfrm>
            <a:custGeom>
              <a:rect b="b" l="l" r="r" t="t"/>
              <a:pathLst>
                <a:path extrusionOk="0" h="283845" w="283845">
                  <a:moveTo>
                    <a:pt x="283618" y="0"/>
                  </a:moveTo>
                  <a:lnTo>
                    <a:pt x="0" y="0"/>
                  </a:lnTo>
                  <a:lnTo>
                    <a:pt x="0" y="283617"/>
                  </a:lnTo>
                  <a:lnTo>
                    <a:pt x="283618" y="283617"/>
                  </a:lnTo>
                  <a:lnTo>
                    <a:pt x="283618"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44" name="Google Shape;1144;p60"/>
            <p:cNvSpPr/>
            <p:nvPr/>
          </p:nvSpPr>
          <p:spPr>
            <a:xfrm>
              <a:off x="5354330" y="6113615"/>
              <a:ext cx="347979" cy="76200"/>
            </a:xfrm>
            <a:custGeom>
              <a:rect b="b" l="l" r="r" t="t"/>
              <a:pathLst>
                <a:path extrusionOk="0" h="76200" w="347979">
                  <a:moveTo>
                    <a:pt x="271565" y="50799"/>
                  </a:moveTo>
                  <a:lnTo>
                    <a:pt x="271565" y="76200"/>
                  </a:lnTo>
                  <a:lnTo>
                    <a:pt x="322365" y="50800"/>
                  </a:lnTo>
                  <a:lnTo>
                    <a:pt x="271565" y="50799"/>
                  </a:lnTo>
                  <a:close/>
                </a:path>
                <a:path extrusionOk="0" h="76200" w="347979">
                  <a:moveTo>
                    <a:pt x="271565" y="25399"/>
                  </a:moveTo>
                  <a:lnTo>
                    <a:pt x="271565" y="50799"/>
                  </a:lnTo>
                  <a:lnTo>
                    <a:pt x="284265" y="50800"/>
                  </a:lnTo>
                  <a:lnTo>
                    <a:pt x="284265" y="25400"/>
                  </a:lnTo>
                  <a:lnTo>
                    <a:pt x="271565" y="25399"/>
                  </a:lnTo>
                  <a:close/>
                </a:path>
                <a:path extrusionOk="0" h="76200" w="347979">
                  <a:moveTo>
                    <a:pt x="271565" y="0"/>
                  </a:moveTo>
                  <a:lnTo>
                    <a:pt x="271565" y="25399"/>
                  </a:lnTo>
                  <a:lnTo>
                    <a:pt x="284265" y="25400"/>
                  </a:lnTo>
                  <a:lnTo>
                    <a:pt x="284265" y="50800"/>
                  </a:lnTo>
                  <a:lnTo>
                    <a:pt x="322367" y="50798"/>
                  </a:lnTo>
                  <a:lnTo>
                    <a:pt x="347765" y="38100"/>
                  </a:lnTo>
                  <a:lnTo>
                    <a:pt x="271565" y="0"/>
                  </a:lnTo>
                  <a:close/>
                </a:path>
                <a:path extrusionOk="0" h="76200" w="347979">
                  <a:moveTo>
                    <a:pt x="0" y="25398"/>
                  </a:moveTo>
                  <a:lnTo>
                    <a:pt x="0" y="50798"/>
                  </a:lnTo>
                  <a:lnTo>
                    <a:pt x="271565" y="50799"/>
                  </a:lnTo>
                  <a:lnTo>
                    <a:pt x="271565"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45" name="Google Shape;1145;p60"/>
            <p:cNvPicPr preferRelativeResize="0"/>
            <p:nvPr/>
          </p:nvPicPr>
          <p:blipFill rotWithShape="1">
            <a:blip r:embed="rId29">
              <a:alphaModFix/>
            </a:blip>
            <a:srcRect b="0" l="0" r="0" t="0"/>
            <a:stretch/>
          </p:blipFill>
          <p:spPr>
            <a:xfrm>
              <a:off x="5681472" y="5995416"/>
              <a:ext cx="362712" cy="362712"/>
            </a:xfrm>
            <a:prstGeom prst="rect">
              <a:avLst/>
            </a:prstGeom>
            <a:noFill/>
            <a:ln>
              <a:noFill/>
            </a:ln>
          </p:spPr>
        </p:pic>
        <p:sp>
          <p:nvSpPr>
            <p:cNvPr id="1146" name="Google Shape;1146;p60"/>
            <p:cNvSpPr/>
            <p:nvPr/>
          </p:nvSpPr>
          <p:spPr>
            <a:xfrm>
              <a:off x="5721196" y="6009905"/>
              <a:ext cx="283845" cy="283845"/>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47" name="Google Shape;1147;p60"/>
            <p:cNvSpPr/>
            <p:nvPr/>
          </p:nvSpPr>
          <p:spPr>
            <a:xfrm>
              <a:off x="5992774" y="2638970"/>
              <a:ext cx="6299834" cy="3519804"/>
            </a:xfrm>
            <a:custGeom>
              <a:rect b="b" l="l" r="r" t="t"/>
              <a:pathLst>
                <a:path extrusionOk="0" h="3519804" w="6299834">
                  <a:moveTo>
                    <a:pt x="1310525" y="110896"/>
                  </a:moveTo>
                  <a:lnTo>
                    <a:pt x="1227391" y="129527"/>
                  </a:lnTo>
                  <a:lnTo>
                    <a:pt x="1243444" y="149212"/>
                  </a:lnTo>
                  <a:lnTo>
                    <a:pt x="0" y="1163434"/>
                  </a:lnTo>
                  <a:lnTo>
                    <a:pt x="16052" y="1183119"/>
                  </a:lnTo>
                  <a:lnTo>
                    <a:pt x="1259509" y="168897"/>
                  </a:lnTo>
                  <a:lnTo>
                    <a:pt x="1275562" y="188582"/>
                  </a:lnTo>
                  <a:lnTo>
                    <a:pt x="1296885" y="141185"/>
                  </a:lnTo>
                  <a:lnTo>
                    <a:pt x="1310525" y="110896"/>
                  </a:lnTo>
                  <a:close/>
                </a:path>
                <a:path extrusionOk="0" h="3519804" w="6299834">
                  <a:moveTo>
                    <a:pt x="1378229" y="219468"/>
                  </a:moveTo>
                  <a:lnTo>
                    <a:pt x="1305090" y="263144"/>
                  </a:lnTo>
                  <a:lnTo>
                    <a:pt x="1326489" y="276821"/>
                  </a:lnTo>
                  <a:lnTo>
                    <a:pt x="11912" y="2332850"/>
                  </a:lnTo>
                  <a:lnTo>
                    <a:pt x="33312" y="2346528"/>
                  </a:lnTo>
                  <a:lnTo>
                    <a:pt x="1347889" y="290512"/>
                  </a:lnTo>
                  <a:lnTo>
                    <a:pt x="1369288" y="304190"/>
                  </a:lnTo>
                  <a:lnTo>
                    <a:pt x="1373301" y="266128"/>
                  </a:lnTo>
                  <a:lnTo>
                    <a:pt x="1378229" y="219468"/>
                  </a:lnTo>
                  <a:close/>
                </a:path>
                <a:path extrusionOk="0" h="3519804" w="6299834">
                  <a:moveTo>
                    <a:pt x="1489494" y="400291"/>
                  </a:moveTo>
                  <a:lnTo>
                    <a:pt x="1488325" y="367665"/>
                  </a:lnTo>
                  <a:lnTo>
                    <a:pt x="1486433" y="315150"/>
                  </a:lnTo>
                  <a:lnTo>
                    <a:pt x="1420152" y="368681"/>
                  </a:lnTo>
                  <a:lnTo>
                    <a:pt x="1443266" y="379222"/>
                  </a:lnTo>
                  <a:lnTo>
                    <a:pt x="16370" y="3509137"/>
                  </a:lnTo>
                  <a:lnTo>
                    <a:pt x="39484" y="3519678"/>
                  </a:lnTo>
                  <a:lnTo>
                    <a:pt x="1466380" y="389750"/>
                  </a:lnTo>
                  <a:lnTo>
                    <a:pt x="1489494" y="400291"/>
                  </a:lnTo>
                  <a:close/>
                </a:path>
                <a:path extrusionOk="0" h="3519804" w="6299834">
                  <a:moveTo>
                    <a:pt x="3944480" y="103695"/>
                  </a:moveTo>
                  <a:lnTo>
                    <a:pt x="3861346" y="122326"/>
                  </a:lnTo>
                  <a:lnTo>
                    <a:pt x="3877399" y="142011"/>
                  </a:lnTo>
                  <a:lnTo>
                    <a:pt x="2633954" y="1156233"/>
                  </a:lnTo>
                  <a:lnTo>
                    <a:pt x="2650007" y="1175918"/>
                  </a:lnTo>
                  <a:lnTo>
                    <a:pt x="3893451" y="161696"/>
                  </a:lnTo>
                  <a:lnTo>
                    <a:pt x="3909517" y="181381"/>
                  </a:lnTo>
                  <a:lnTo>
                    <a:pt x="3930840" y="133985"/>
                  </a:lnTo>
                  <a:lnTo>
                    <a:pt x="3944480" y="103695"/>
                  </a:lnTo>
                  <a:close/>
                </a:path>
                <a:path extrusionOk="0" h="3519804" w="6299834">
                  <a:moveTo>
                    <a:pt x="6206172" y="2216150"/>
                  </a:moveTo>
                  <a:lnTo>
                    <a:pt x="6195466" y="2177504"/>
                  </a:lnTo>
                  <a:lnTo>
                    <a:pt x="6183427" y="2134044"/>
                  </a:lnTo>
                  <a:lnTo>
                    <a:pt x="6164567" y="2151062"/>
                  </a:lnTo>
                  <a:lnTo>
                    <a:pt x="5273789" y="1163650"/>
                  </a:lnTo>
                  <a:lnTo>
                    <a:pt x="5254930" y="1180655"/>
                  </a:lnTo>
                  <a:lnTo>
                    <a:pt x="6145708" y="2168080"/>
                  </a:lnTo>
                  <a:lnTo>
                    <a:pt x="6126848" y="2185085"/>
                  </a:lnTo>
                  <a:lnTo>
                    <a:pt x="6206172" y="2216150"/>
                  </a:lnTo>
                  <a:close/>
                </a:path>
                <a:path extrusionOk="0" h="3519804" w="6299834">
                  <a:moveTo>
                    <a:pt x="6299619" y="2004491"/>
                  </a:moveTo>
                  <a:lnTo>
                    <a:pt x="6276797" y="2015642"/>
                  </a:lnTo>
                  <a:lnTo>
                    <a:pt x="5292471" y="0"/>
                  </a:lnTo>
                  <a:lnTo>
                    <a:pt x="5269636" y="11150"/>
                  </a:lnTo>
                  <a:lnTo>
                    <a:pt x="6253975" y="2026780"/>
                  </a:lnTo>
                  <a:lnTo>
                    <a:pt x="6231153" y="2037930"/>
                  </a:lnTo>
                  <a:lnTo>
                    <a:pt x="6298819" y="2089683"/>
                  </a:lnTo>
                  <a:lnTo>
                    <a:pt x="6299301" y="2038197"/>
                  </a:lnTo>
                  <a:lnTo>
                    <a:pt x="6299619" y="200449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48" name="Google Shape;1148;p60"/>
            <p:cNvPicPr preferRelativeResize="0"/>
            <p:nvPr/>
          </p:nvPicPr>
          <p:blipFill rotWithShape="1">
            <a:blip r:embed="rId30">
              <a:alphaModFix/>
            </a:blip>
            <a:srcRect b="0" l="0" r="0" t="0"/>
            <a:stretch/>
          </p:blipFill>
          <p:spPr>
            <a:xfrm>
              <a:off x="12173712" y="4639055"/>
              <a:ext cx="725424" cy="728472"/>
            </a:xfrm>
            <a:prstGeom prst="rect">
              <a:avLst/>
            </a:prstGeom>
            <a:noFill/>
            <a:ln>
              <a:noFill/>
            </a:ln>
          </p:spPr>
        </p:pic>
        <p:sp>
          <p:nvSpPr>
            <p:cNvPr id="1149" name="Google Shape;1149;p60"/>
            <p:cNvSpPr/>
            <p:nvPr/>
          </p:nvSpPr>
          <p:spPr>
            <a:xfrm>
              <a:off x="12212228" y="4654473"/>
              <a:ext cx="647700" cy="647700"/>
            </a:xfrm>
            <a:custGeom>
              <a:rect b="b" l="l" r="r" t="t"/>
              <a:pathLst>
                <a:path extrusionOk="0" h="647700" w="647700">
                  <a:moveTo>
                    <a:pt x="323851" y="0"/>
                  </a:moveTo>
                  <a:lnTo>
                    <a:pt x="275994" y="3511"/>
                  </a:lnTo>
                  <a:lnTo>
                    <a:pt x="230318" y="13711"/>
                  </a:lnTo>
                  <a:lnTo>
                    <a:pt x="187323" y="30099"/>
                  </a:lnTo>
                  <a:lnTo>
                    <a:pt x="147510" y="52174"/>
                  </a:lnTo>
                  <a:lnTo>
                    <a:pt x="111381" y="79435"/>
                  </a:lnTo>
                  <a:lnTo>
                    <a:pt x="79435"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1"/>
                  </a:lnTo>
                  <a:lnTo>
                    <a:pt x="111381" y="568267"/>
                  </a:lnTo>
                  <a:lnTo>
                    <a:pt x="147510" y="595528"/>
                  </a:lnTo>
                  <a:lnTo>
                    <a:pt x="187323" y="617602"/>
                  </a:lnTo>
                  <a:lnTo>
                    <a:pt x="230318" y="633990"/>
                  </a:lnTo>
                  <a:lnTo>
                    <a:pt x="275994" y="644191"/>
                  </a:lnTo>
                  <a:lnTo>
                    <a:pt x="323851" y="647702"/>
                  </a:lnTo>
                  <a:lnTo>
                    <a:pt x="371707" y="644191"/>
                  </a:lnTo>
                  <a:lnTo>
                    <a:pt x="417382" y="633990"/>
                  </a:lnTo>
                  <a:lnTo>
                    <a:pt x="460377" y="617602"/>
                  </a:lnTo>
                  <a:lnTo>
                    <a:pt x="500190" y="595528"/>
                  </a:lnTo>
                  <a:lnTo>
                    <a:pt x="536320" y="568267"/>
                  </a:lnTo>
                  <a:lnTo>
                    <a:pt x="568266" y="536321"/>
                  </a:lnTo>
                  <a:lnTo>
                    <a:pt x="595527" y="500191"/>
                  </a:lnTo>
                  <a:lnTo>
                    <a:pt x="617602" y="460378"/>
                  </a:lnTo>
                  <a:lnTo>
                    <a:pt x="633990" y="417383"/>
                  </a:lnTo>
                  <a:lnTo>
                    <a:pt x="644191" y="371707"/>
                  </a:lnTo>
                  <a:lnTo>
                    <a:pt x="647702" y="323851"/>
                  </a:lnTo>
                  <a:lnTo>
                    <a:pt x="644191" y="275994"/>
                  </a:lnTo>
                  <a:lnTo>
                    <a:pt x="633990" y="230318"/>
                  </a:lnTo>
                  <a:lnTo>
                    <a:pt x="617602" y="187323"/>
                  </a:lnTo>
                  <a:lnTo>
                    <a:pt x="595527" y="147510"/>
                  </a:lnTo>
                  <a:lnTo>
                    <a:pt x="568266" y="111381"/>
                  </a:lnTo>
                  <a:lnTo>
                    <a:pt x="536320" y="79435"/>
                  </a:lnTo>
                  <a:lnTo>
                    <a:pt x="500190" y="52174"/>
                  </a:lnTo>
                  <a:lnTo>
                    <a:pt x="460377" y="30099"/>
                  </a:lnTo>
                  <a:lnTo>
                    <a:pt x="417382"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50" name="Google Shape;1150;p60"/>
            <p:cNvPicPr preferRelativeResize="0"/>
            <p:nvPr/>
          </p:nvPicPr>
          <p:blipFill rotWithShape="1">
            <a:blip r:embed="rId31">
              <a:alphaModFix/>
            </a:blip>
            <a:srcRect b="0" l="0" r="0" t="0"/>
            <a:stretch/>
          </p:blipFill>
          <p:spPr>
            <a:xfrm>
              <a:off x="9906000" y="6986016"/>
              <a:ext cx="728472" cy="728472"/>
            </a:xfrm>
            <a:prstGeom prst="rect">
              <a:avLst/>
            </a:prstGeom>
            <a:noFill/>
            <a:ln>
              <a:noFill/>
            </a:ln>
          </p:spPr>
        </p:pic>
        <p:sp>
          <p:nvSpPr>
            <p:cNvPr id="1151" name="Google Shape;1151;p60"/>
            <p:cNvSpPr/>
            <p:nvPr/>
          </p:nvSpPr>
          <p:spPr>
            <a:xfrm>
              <a:off x="9945839" y="7001253"/>
              <a:ext cx="647700" cy="647700"/>
            </a:xfrm>
            <a:custGeom>
              <a:rect b="b" l="l" r="r" t="t"/>
              <a:pathLst>
                <a:path extrusionOk="0" h="647700" w="647700">
                  <a:moveTo>
                    <a:pt x="323851" y="0"/>
                  </a:moveTo>
                  <a:lnTo>
                    <a:pt x="275994" y="3511"/>
                  </a:lnTo>
                  <a:lnTo>
                    <a:pt x="230318" y="13711"/>
                  </a:lnTo>
                  <a:lnTo>
                    <a:pt x="187323" y="30099"/>
                  </a:lnTo>
                  <a:lnTo>
                    <a:pt x="147510" y="52174"/>
                  </a:lnTo>
                  <a:lnTo>
                    <a:pt x="111380" y="79434"/>
                  </a:lnTo>
                  <a:lnTo>
                    <a:pt x="79434" y="111380"/>
                  </a:lnTo>
                  <a:lnTo>
                    <a:pt x="52174" y="147510"/>
                  </a:lnTo>
                  <a:lnTo>
                    <a:pt x="30099" y="187322"/>
                  </a:lnTo>
                  <a:lnTo>
                    <a:pt x="13711" y="230317"/>
                  </a:lnTo>
                  <a:lnTo>
                    <a:pt x="3511" y="275993"/>
                  </a:lnTo>
                  <a:lnTo>
                    <a:pt x="0" y="323849"/>
                  </a:lnTo>
                  <a:lnTo>
                    <a:pt x="3511" y="371706"/>
                  </a:lnTo>
                  <a:lnTo>
                    <a:pt x="13711" y="417382"/>
                  </a:lnTo>
                  <a:lnTo>
                    <a:pt x="30099" y="460377"/>
                  </a:lnTo>
                  <a:lnTo>
                    <a:pt x="52174" y="500189"/>
                  </a:lnTo>
                  <a:lnTo>
                    <a:pt x="79434" y="536319"/>
                  </a:lnTo>
                  <a:lnTo>
                    <a:pt x="111380" y="568265"/>
                  </a:lnTo>
                  <a:lnTo>
                    <a:pt x="147510" y="595525"/>
                  </a:lnTo>
                  <a:lnTo>
                    <a:pt x="187323" y="617600"/>
                  </a:lnTo>
                  <a:lnTo>
                    <a:pt x="230318" y="633988"/>
                  </a:lnTo>
                  <a:lnTo>
                    <a:pt x="275994" y="644188"/>
                  </a:lnTo>
                  <a:lnTo>
                    <a:pt x="323851" y="647699"/>
                  </a:lnTo>
                  <a:lnTo>
                    <a:pt x="371707" y="644188"/>
                  </a:lnTo>
                  <a:lnTo>
                    <a:pt x="417383" y="633988"/>
                  </a:lnTo>
                  <a:lnTo>
                    <a:pt x="460378" y="617600"/>
                  </a:lnTo>
                  <a:lnTo>
                    <a:pt x="500191" y="595525"/>
                  </a:lnTo>
                  <a:lnTo>
                    <a:pt x="536320" y="568265"/>
                  </a:lnTo>
                  <a:lnTo>
                    <a:pt x="568266" y="536319"/>
                  </a:lnTo>
                  <a:lnTo>
                    <a:pt x="595527" y="500189"/>
                  </a:lnTo>
                  <a:lnTo>
                    <a:pt x="617601" y="460377"/>
                  </a:lnTo>
                  <a:lnTo>
                    <a:pt x="633989" y="417382"/>
                  </a:lnTo>
                  <a:lnTo>
                    <a:pt x="644189" y="371706"/>
                  </a:lnTo>
                  <a:lnTo>
                    <a:pt x="647701" y="323849"/>
                  </a:lnTo>
                  <a:lnTo>
                    <a:pt x="644189" y="275993"/>
                  </a:lnTo>
                  <a:lnTo>
                    <a:pt x="633989" y="230317"/>
                  </a:lnTo>
                  <a:lnTo>
                    <a:pt x="617601" y="187322"/>
                  </a:lnTo>
                  <a:lnTo>
                    <a:pt x="595527" y="147510"/>
                  </a:lnTo>
                  <a:lnTo>
                    <a:pt x="568266" y="111380"/>
                  </a:lnTo>
                  <a:lnTo>
                    <a:pt x="536320" y="79434"/>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52" name="Google Shape;1152;p60"/>
            <p:cNvSpPr/>
            <p:nvPr/>
          </p:nvSpPr>
          <p:spPr>
            <a:xfrm>
              <a:off x="10604715" y="7287003"/>
              <a:ext cx="347979" cy="76200"/>
            </a:xfrm>
            <a:custGeom>
              <a:rect b="b" l="l" r="r" t="t"/>
              <a:pathLst>
                <a:path extrusionOk="0" h="76200" w="347979">
                  <a:moveTo>
                    <a:pt x="271566" y="0"/>
                  </a:moveTo>
                  <a:lnTo>
                    <a:pt x="271566" y="76199"/>
                  </a:lnTo>
                  <a:lnTo>
                    <a:pt x="322366" y="50799"/>
                  </a:lnTo>
                  <a:lnTo>
                    <a:pt x="284266" y="50799"/>
                  </a:lnTo>
                  <a:lnTo>
                    <a:pt x="284266" y="25399"/>
                  </a:lnTo>
                  <a:lnTo>
                    <a:pt x="322366" y="25399"/>
                  </a:lnTo>
                  <a:lnTo>
                    <a:pt x="271566" y="0"/>
                  </a:lnTo>
                  <a:close/>
                </a:path>
                <a:path extrusionOk="0" h="76200" w="347979">
                  <a:moveTo>
                    <a:pt x="271566" y="25399"/>
                  </a:moveTo>
                  <a:lnTo>
                    <a:pt x="1" y="25399"/>
                  </a:lnTo>
                  <a:lnTo>
                    <a:pt x="0" y="50799"/>
                  </a:lnTo>
                  <a:lnTo>
                    <a:pt x="271566" y="50799"/>
                  </a:lnTo>
                  <a:lnTo>
                    <a:pt x="271566" y="25399"/>
                  </a:lnTo>
                  <a:close/>
                </a:path>
                <a:path extrusionOk="0" h="76200" w="347979">
                  <a:moveTo>
                    <a:pt x="322366" y="25399"/>
                  </a:moveTo>
                  <a:lnTo>
                    <a:pt x="284266" y="25399"/>
                  </a:lnTo>
                  <a:lnTo>
                    <a:pt x="284266" y="50799"/>
                  </a:lnTo>
                  <a:lnTo>
                    <a:pt x="322366" y="50799"/>
                  </a:lnTo>
                  <a:lnTo>
                    <a:pt x="347766" y="38099"/>
                  </a:lnTo>
                  <a:lnTo>
                    <a:pt x="322366" y="2539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53" name="Google Shape;1153;p60"/>
            <p:cNvPicPr preferRelativeResize="0"/>
            <p:nvPr/>
          </p:nvPicPr>
          <p:blipFill rotWithShape="1">
            <a:blip r:embed="rId32">
              <a:alphaModFix/>
            </a:blip>
            <a:srcRect b="0" l="0" r="0" t="0"/>
            <a:stretch/>
          </p:blipFill>
          <p:spPr>
            <a:xfrm>
              <a:off x="10933176" y="7168895"/>
              <a:ext cx="362711" cy="362712"/>
            </a:xfrm>
            <a:prstGeom prst="rect">
              <a:avLst/>
            </a:prstGeom>
            <a:noFill/>
            <a:ln>
              <a:noFill/>
            </a:ln>
          </p:spPr>
        </p:pic>
        <p:sp>
          <p:nvSpPr>
            <p:cNvPr id="1154" name="Google Shape;1154;p60"/>
            <p:cNvSpPr/>
            <p:nvPr/>
          </p:nvSpPr>
          <p:spPr>
            <a:xfrm>
              <a:off x="10971583" y="7183293"/>
              <a:ext cx="283845" cy="283845"/>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155" name="Google Shape;1155;p60"/>
          <p:cNvSpPr txBox="1"/>
          <p:nvPr/>
        </p:nvSpPr>
        <p:spPr>
          <a:xfrm>
            <a:off x="8690658" y="2839851"/>
            <a:ext cx="2124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2400">
                <a:latin typeface="Helvetica Neue"/>
                <a:ea typeface="Helvetica Neue"/>
                <a:cs typeface="Helvetica Neue"/>
                <a:sym typeface="Helvetica Neue"/>
              </a:rPr>
              <a:t>Y</a:t>
            </a:r>
            <a:endParaRPr sz="2400">
              <a:latin typeface="Helvetica Neue"/>
              <a:ea typeface="Helvetica Neue"/>
              <a:cs typeface="Helvetica Neue"/>
              <a:sym typeface="Helvetica Neue"/>
            </a:endParaRPr>
          </a:p>
        </p:txBody>
      </p:sp>
      <p:sp>
        <p:nvSpPr>
          <p:cNvPr id="1156" name="Google Shape;1156;p60"/>
          <p:cNvSpPr/>
          <p:nvPr/>
        </p:nvSpPr>
        <p:spPr>
          <a:xfrm>
            <a:off x="4245918" y="1426462"/>
            <a:ext cx="4406630" cy="3279927"/>
          </a:xfrm>
          <a:custGeom>
            <a:rect b="b" l="l" r="r" t="t"/>
            <a:pathLst>
              <a:path extrusionOk="0" h="4719320" w="6340475">
                <a:moveTo>
                  <a:pt x="1295514" y="1094308"/>
                </a:moveTo>
                <a:lnTo>
                  <a:pt x="1282052" y="1063155"/>
                </a:lnTo>
                <a:lnTo>
                  <a:pt x="1261719" y="1016101"/>
                </a:lnTo>
                <a:lnTo>
                  <a:pt x="1245374" y="1035545"/>
                </a:lnTo>
                <a:lnTo>
                  <a:pt x="16344" y="1943"/>
                </a:lnTo>
                <a:lnTo>
                  <a:pt x="0" y="21386"/>
                </a:lnTo>
                <a:lnTo>
                  <a:pt x="1229029" y="1054989"/>
                </a:lnTo>
                <a:lnTo>
                  <a:pt x="1212684" y="1074420"/>
                </a:lnTo>
                <a:lnTo>
                  <a:pt x="1295514" y="1094308"/>
                </a:lnTo>
                <a:close/>
              </a:path>
              <a:path extrusionOk="0" h="4719320" w="6340475">
                <a:moveTo>
                  <a:pt x="1313776" y="1292098"/>
                </a:moveTo>
                <a:lnTo>
                  <a:pt x="1230655" y="1310741"/>
                </a:lnTo>
                <a:lnTo>
                  <a:pt x="1246708" y="1330413"/>
                </a:lnTo>
                <a:lnTo>
                  <a:pt x="3263" y="2344636"/>
                </a:lnTo>
                <a:lnTo>
                  <a:pt x="19316" y="2364321"/>
                </a:lnTo>
                <a:lnTo>
                  <a:pt x="1262761" y="1350098"/>
                </a:lnTo>
                <a:lnTo>
                  <a:pt x="1278813" y="1369783"/>
                </a:lnTo>
                <a:lnTo>
                  <a:pt x="1300149" y="1322387"/>
                </a:lnTo>
                <a:lnTo>
                  <a:pt x="1313776" y="1292098"/>
                </a:lnTo>
                <a:close/>
              </a:path>
              <a:path extrusionOk="0" h="4719320" w="6340475">
                <a:moveTo>
                  <a:pt x="1381480" y="1400670"/>
                </a:moveTo>
                <a:lnTo>
                  <a:pt x="1308341" y="1444345"/>
                </a:lnTo>
                <a:lnTo>
                  <a:pt x="1329740" y="1458036"/>
                </a:lnTo>
                <a:lnTo>
                  <a:pt x="15176" y="3514052"/>
                </a:lnTo>
                <a:lnTo>
                  <a:pt x="36576" y="3527729"/>
                </a:lnTo>
                <a:lnTo>
                  <a:pt x="1351140" y="1471714"/>
                </a:lnTo>
                <a:lnTo>
                  <a:pt x="1372539" y="1485404"/>
                </a:lnTo>
                <a:lnTo>
                  <a:pt x="1376553" y="1447330"/>
                </a:lnTo>
                <a:lnTo>
                  <a:pt x="1381480" y="1400670"/>
                </a:lnTo>
                <a:close/>
              </a:path>
              <a:path extrusionOk="0" h="4719320" w="6340475">
                <a:moveTo>
                  <a:pt x="4083405" y="3156267"/>
                </a:moveTo>
                <a:lnTo>
                  <a:pt x="4060202" y="3166592"/>
                </a:lnTo>
                <a:lnTo>
                  <a:pt x="4036999" y="3114471"/>
                </a:lnTo>
                <a:lnTo>
                  <a:pt x="4036999" y="3176930"/>
                </a:lnTo>
                <a:lnTo>
                  <a:pt x="4013797" y="3187255"/>
                </a:lnTo>
                <a:lnTo>
                  <a:pt x="4027271" y="3198355"/>
                </a:lnTo>
                <a:lnTo>
                  <a:pt x="4011561" y="3208769"/>
                </a:lnTo>
                <a:lnTo>
                  <a:pt x="3348202" y="2208352"/>
                </a:lnTo>
                <a:lnTo>
                  <a:pt x="3297669" y="2047328"/>
                </a:lnTo>
                <a:lnTo>
                  <a:pt x="3297669" y="2132139"/>
                </a:lnTo>
                <a:lnTo>
                  <a:pt x="2686926" y="1211046"/>
                </a:lnTo>
                <a:lnTo>
                  <a:pt x="3123958" y="1578597"/>
                </a:lnTo>
                <a:lnTo>
                  <a:pt x="3297669" y="2132139"/>
                </a:lnTo>
                <a:lnTo>
                  <a:pt x="3297669" y="2047328"/>
                </a:lnTo>
                <a:lnTo>
                  <a:pt x="3160128" y="1609013"/>
                </a:lnTo>
                <a:lnTo>
                  <a:pt x="3446221" y="1849615"/>
                </a:lnTo>
                <a:lnTo>
                  <a:pt x="4036999" y="3176930"/>
                </a:lnTo>
                <a:lnTo>
                  <a:pt x="4036999" y="3114471"/>
                </a:lnTo>
                <a:lnTo>
                  <a:pt x="3490658" y="1886991"/>
                </a:lnTo>
                <a:lnTo>
                  <a:pt x="3869347" y="2205456"/>
                </a:lnTo>
                <a:lnTo>
                  <a:pt x="3853002" y="2224900"/>
                </a:lnTo>
                <a:lnTo>
                  <a:pt x="3935844" y="2244788"/>
                </a:lnTo>
                <a:lnTo>
                  <a:pt x="3922382" y="2213635"/>
                </a:lnTo>
                <a:lnTo>
                  <a:pt x="3902049" y="2166582"/>
                </a:lnTo>
                <a:lnTo>
                  <a:pt x="3885704" y="2186013"/>
                </a:lnTo>
                <a:lnTo>
                  <a:pt x="3467049" y="1833943"/>
                </a:lnTo>
                <a:lnTo>
                  <a:pt x="3422599" y="1734083"/>
                </a:lnTo>
                <a:lnTo>
                  <a:pt x="3422599" y="1796567"/>
                </a:lnTo>
                <a:lnTo>
                  <a:pt x="3145980" y="1563928"/>
                </a:lnTo>
                <a:lnTo>
                  <a:pt x="2732328" y="245681"/>
                </a:lnTo>
                <a:lnTo>
                  <a:pt x="3422599" y="1796567"/>
                </a:lnTo>
                <a:lnTo>
                  <a:pt x="3422599" y="1734083"/>
                </a:lnTo>
                <a:lnTo>
                  <a:pt x="2716568" y="147789"/>
                </a:lnTo>
                <a:lnTo>
                  <a:pt x="3988498" y="2066023"/>
                </a:lnTo>
                <a:lnTo>
                  <a:pt x="3967340" y="2080056"/>
                </a:lnTo>
                <a:lnTo>
                  <a:pt x="4041203" y="2122513"/>
                </a:lnTo>
                <a:lnTo>
                  <a:pt x="4035577" y="2076602"/>
                </a:lnTo>
                <a:lnTo>
                  <a:pt x="4030840" y="2037943"/>
                </a:lnTo>
                <a:lnTo>
                  <a:pt x="4009669" y="2051989"/>
                </a:lnTo>
                <a:lnTo>
                  <a:pt x="2711602" y="94322"/>
                </a:lnTo>
                <a:lnTo>
                  <a:pt x="3857841" y="1058291"/>
                </a:lnTo>
                <a:lnTo>
                  <a:pt x="3841496" y="1077734"/>
                </a:lnTo>
                <a:lnTo>
                  <a:pt x="3924338" y="1097622"/>
                </a:lnTo>
                <a:lnTo>
                  <a:pt x="3910876" y="1066469"/>
                </a:lnTo>
                <a:lnTo>
                  <a:pt x="3890543" y="1019416"/>
                </a:lnTo>
                <a:lnTo>
                  <a:pt x="3874185" y="1038860"/>
                </a:lnTo>
                <a:lnTo>
                  <a:pt x="2661869" y="19316"/>
                </a:lnTo>
                <a:lnTo>
                  <a:pt x="2660789" y="17691"/>
                </a:lnTo>
                <a:lnTo>
                  <a:pt x="2655239" y="0"/>
                </a:lnTo>
                <a:lnTo>
                  <a:pt x="2631008" y="7607"/>
                </a:lnTo>
                <a:lnTo>
                  <a:pt x="2632595" y="12700"/>
                </a:lnTo>
                <a:lnTo>
                  <a:pt x="2629293" y="14160"/>
                </a:lnTo>
                <a:lnTo>
                  <a:pt x="2631617" y="19418"/>
                </a:lnTo>
                <a:lnTo>
                  <a:pt x="2631973" y="20193"/>
                </a:lnTo>
                <a:lnTo>
                  <a:pt x="2632189" y="20688"/>
                </a:lnTo>
                <a:lnTo>
                  <a:pt x="2628823" y="24688"/>
                </a:lnTo>
                <a:lnTo>
                  <a:pt x="2637066" y="31635"/>
                </a:lnTo>
                <a:lnTo>
                  <a:pt x="2642082" y="42926"/>
                </a:lnTo>
                <a:lnTo>
                  <a:pt x="3109811" y="1533512"/>
                </a:lnTo>
                <a:lnTo>
                  <a:pt x="2656675" y="1152423"/>
                </a:lnTo>
                <a:lnTo>
                  <a:pt x="2646718" y="1164259"/>
                </a:lnTo>
                <a:lnTo>
                  <a:pt x="2630957" y="1170419"/>
                </a:lnTo>
                <a:lnTo>
                  <a:pt x="3926192" y="4479887"/>
                </a:lnTo>
                <a:lnTo>
                  <a:pt x="3902545" y="4489132"/>
                </a:lnTo>
                <a:lnTo>
                  <a:pt x="3965791" y="4546206"/>
                </a:lnTo>
                <a:lnTo>
                  <a:pt x="3970744" y="4491710"/>
                </a:lnTo>
                <a:lnTo>
                  <a:pt x="3973499" y="4461370"/>
                </a:lnTo>
                <a:lnTo>
                  <a:pt x="3949852" y="4470628"/>
                </a:lnTo>
                <a:lnTo>
                  <a:pt x="2699601" y="1276121"/>
                </a:lnTo>
                <a:lnTo>
                  <a:pt x="3325050" y="2219388"/>
                </a:lnTo>
                <a:lnTo>
                  <a:pt x="4001084" y="4373689"/>
                </a:lnTo>
                <a:lnTo>
                  <a:pt x="3976852" y="4381284"/>
                </a:lnTo>
                <a:lnTo>
                  <a:pt x="4036022" y="4442587"/>
                </a:lnTo>
                <a:lnTo>
                  <a:pt x="4045153" y="4385830"/>
                </a:lnTo>
                <a:lnTo>
                  <a:pt x="4049560" y="4358475"/>
                </a:lnTo>
                <a:lnTo>
                  <a:pt x="4025315" y="4366082"/>
                </a:lnTo>
                <a:lnTo>
                  <a:pt x="3375596" y="2295614"/>
                </a:lnTo>
                <a:lnTo>
                  <a:pt x="3990390" y="3222802"/>
                </a:lnTo>
                <a:lnTo>
                  <a:pt x="3969220" y="3236849"/>
                </a:lnTo>
                <a:lnTo>
                  <a:pt x="4043083" y="3279292"/>
                </a:lnTo>
                <a:lnTo>
                  <a:pt x="4037457" y="3233382"/>
                </a:lnTo>
                <a:lnTo>
                  <a:pt x="4033824" y="3203752"/>
                </a:lnTo>
                <a:lnTo>
                  <a:pt x="4079583" y="3241383"/>
                </a:lnTo>
                <a:lnTo>
                  <a:pt x="4081957" y="3188525"/>
                </a:lnTo>
                <a:lnTo>
                  <a:pt x="4083405" y="3156267"/>
                </a:lnTo>
                <a:close/>
              </a:path>
              <a:path extrusionOk="0" h="4719320" w="6340475">
                <a:moveTo>
                  <a:pt x="6212929" y="2468143"/>
                </a:moveTo>
                <a:lnTo>
                  <a:pt x="6133770" y="2499639"/>
                </a:lnTo>
                <a:lnTo>
                  <a:pt x="6152718" y="2516543"/>
                </a:lnTo>
                <a:lnTo>
                  <a:pt x="5231003" y="3549523"/>
                </a:lnTo>
                <a:lnTo>
                  <a:pt x="5249951" y="3566426"/>
                </a:lnTo>
                <a:lnTo>
                  <a:pt x="6171679" y="2533459"/>
                </a:lnTo>
                <a:lnTo>
                  <a:pt x="6190627" y="2550363"/>
                </a:lnTo>
                <a:lnTo>
                  <a:pt x="6202375" y="2507069"/>
                </a:lnTo>
                <a:lnTo>
                  <a:pt x="6212929" y="2468143"/>
                </a:lnTo>
                <a:close/>
              </a:path>
              <a:path extrusionOk="0" h="4719320" w="6340475">
                <a:moveTo>
                  <a:pt x="6339929" y="2595143"/>
                </a:moveTo>
                <a:lnTo>
                  <a:pt x="6271260" y="2645562"/>
                </a:lnTo>
                <a:lnTo>
                  <a:pt x="6293853" y="2657157"/>
                </a:lnTo>
                <a:lnTo>
                  <a:pt x="5242268" y="4707344"/>
                </a:lnTo>
                <a:lnTo>
                  <a:pt x="5264874" y="4718939"/>
                </a:lnTo>
                <a:lnTo>
                  <a:pt x="6316459" y="2668740"/>
                </a:lnTo>
                <a:lnTo>
                  <a:pt x="6339052" y="2680335"/>
                </a:lnTo>
                <a:lnTo>
                  <a:pt x="6339408" y="2645854"/>
                </a:lnTo>
                <a:lnTo>
                  <a:pt x="6339929" y="2595143"/>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Recap: Forward and Backward Propagation</a:t>
            </a:r>
            <a:endParaRPr/>
          </a:p>
        </p:txBody>
      </p:sp>
      <p:grpSp>
        <p:nvGrpSpPr>
          <p:cNvPr id="1162" name="Google Shape;1162;p61"/>
          <p:cNvGrpSpPr/>
          <p:nvPr/>
        </p:nvGrpSpPr>
        <p:grpSpPr>
          <a:xfrm>
            <a:off x="185797" y="2829668"/>
            <a:ext cx="507308" cy="507308"/>
            <a:chOff x="170687" y="4639055"/>
            <a:chExt cx="728472" cy="728472"/>
          </a:xfrm>
        </p:grpSpPr>
        <p:pic>
          <p:nvPicPr>
            <p:cNvPr id="1163" name="Google Shape;1163;p61"/>
            <p:cNvPicPr preferRelativeResize="0"/>
            <p:nvPr/>
          </p:nvPicPr>
          <p:blipFill rotWithShape="1">
            <a:blip r:embed="rId3">
              <a:alphaModFix/>
            </a:blip>
            <a:srcRect b="0" l="0" r="0" t="0"/>
            <a:stretch/>
          </p:blipFill>
          <p:spPr>
            <a:xfrm>
              <a:off x="170687" y="4639055"/>
              <a:ext cx="728472" cy="728472"/>
            </a:xfrm>
            <a:prstGeom prst="rect">
              <a:avLst/>
            </a:prstGeom>
            <a:noFill/>
            <a:ln>
              <a:noFill/>
            </a:ln>
          </p:spPr>
        </p:pic>
        <p:sp>
          <p:nvSpPr>
            <p:cNvPr id="1164" name="Google Shape;1164;p61"/>
            <p:cNvSpPr/>
            <p:nvPr/>
          </p:nvSpPr>
          <p:spPr>
            <a:xfrm>
              <a:off x="211417" y="4654473"/>
              <a:ext cx="647700" cy="647700"/>
            </a:xfrm>
            <a:custGeom>
              <a:rect b="b" l="l" r="r" t="t"/>
              <a:pathLst>
                <a:path extrusionOk="0" h="647700" w="647700">
                  <a:moveTo>
                    <a:pt x="323851" y="0"/>
                  </a:moveTo>
                  <a:lnTo>
                    <a:pt x="275994" y="3511"/>
                  </a:lnTo>
                  <a:lnTo>
                    <a:pt x="230318" y="13711"/>
                  </a:lnTo>
                  <a:lnTo>
                    <a:pt x="187323" y="30099"/>
                  </a:lnTo>
                  <a:lnTo>
                    <a:pt x="147510" y="52174"/>
                  </a:lnTo>
                  <a:lnTo>
                    <a:pt x="111380" y="79435"/>
                  </a:lnTo>
                  <a:lnTo>
                    <a:pt x="79435"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1"/>
                  </a:lnTo>
                  <a:lnTo>
                    <a:pt x="111380" y="568267"/>
                  </a:lnTo>
                  <a:lnTo>
                    <a:pt x="147510" y="595528"/>
                  </a:lnTo>
                  <a:lnTo>
                    <a:pt x="187323" y="617602"/>
                  </a:lnTo>
                  <a:lnTo>
                    <a:pt x="230318" y="633990"/>
                  </a:lnTo>
                  <a:lnTo>
                    <a:pt x="275994" y="644191"/>
                  </a:lnTo>
                  <a:lnTo>
                    <a:pt x="323851" y="647702"/>
                  </a:lnTo>
                  <a:lnTo>
                    <a:pt x="371707" y="644191"/>
                  </a:lnTo>
                  <a:lnTo>
                    <a:pt x="417383" y="633990"/>
                  </a:lnTo>
                  <a:lnTo>
                    <a:pt x="460378" y="617602"/>
                  </a:lnTo>
                  <a:lnTo>
                    <a:pt x="500191" y="595528"/>
                  </a:lnTo>
                  <a:lnTo>
                    <a:pt x="536320" y="568267"/>
                  </a:lnTo>
                  <a:lnTo>
                    <a:pt x="568266" y="536321"/>
                  </a:lnTo>
                  <a:lnTo>
                    <a:pt x="595527" y="500191"/>
                  </a:lnTo>
                  <a:lnTo>
                    <a:pt x="617602" y="460378"/>
                  </a:lnTo>
                  <a:lnTo>
                    <a:pt x="633990" y="417383"/>
                  </a:lnTo>
                  <a:lnTo>
                    <a:pt x="644190" y="371707"/>
                  </a:lnTo>
                  <a:lnTo>
                    <a:pt x="647701" y="323851"/>
                  </a:lnTo>
                  <a:lnTo>
                    <a:pt x="644190" y="275994"/>
                  </a:lnTo>
                  <a:lnTo>
                    <a:pt x="633990" y="230318"/>
                  </a:lnTo>
                  <a:lnTo>
                    <a:pt x="617602" y="187323"/>
                  </a:lnTo>
                  <a:lnTo>
                    <a:pt x="595527" y="147510"/>
                  </a:lnTo>
                  <a:lnTo>
                    <a:pt x="568266" y="111381"/>
                  </a:lnTo>
                  <a:lnTo>
                    <a:pt x="536320"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165" name="Google Shape;1165;p61"/>
          <p:cNvSpPr txBox="1"/>
          <p:nvPr/>
        </p:nvSpPr>
        <p:spPr>
          <a:xfrm>
            <a:off x="333551" y="2839851"/>
            <a:ext cx="2124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2400">
                <a:latin typeface="Helvetica Neue"/>
                <a:ea typeface="Helvetica Neue"/>
                <a:cs typeface="Helvetica Neue"/>
                <a:sym typeface="Helvetica Neue"/>
              </a:rPr>
              <a:t>X</a:t>
            </a:r>
            <a:endParaRPr sz="2400">
              <a:latin typeface="Helvetica Neue"/>
              <a:ea typeface="Helvetica Neue"/>
              <a:cs typeface="Helvetica Neue"/>
              <a:sym typeface="Helvetica Neue"/>
            </a:endParaRPr>
          </a:p>
        </p:txBody>
      </p:sp>
      <p:grpSp>
        <p:nvGrpSpPr>
          <p:cNvPr id="1166" name="Google Shape;1166;p61"/>
          <p:cNvGrpSpPr/>
          <p:nvPr/>
        </p:nvGrpSpPr>
        <p:grpSpPr>
          <a:xfrm>
            <a:off x="570906" y="1195245"/>
            <a:ext cx="8478983" cy="3776154"/>
            <a:chOff x="723687" y="2292095"/>
            <a:chExt cx="12175449" cy="5422393"/>
          </a:xfrm>
        </p:grpSpPr>
        <p:sp>
          <p:nvSpPr>
            <p:cNvPr id="1167" name="Google Shape;1167;p61"/>
            <p:cNvSpPr/>
            <p:nvPr/>
          </p:nvSpPr>
          <p:spPr>
            <a:xfrm>
              <a:off x="723687" y="2833402"/>
              <a:ext cx="1324610" cy="1896745"/>
            </a:xfrm>
            <a:custGeom>
              <a:rect b="b" l="l" r="r" t="t"/>
              <a:pathLst>
                <a:path extrusionOk="0" h="1896745" w="1324610">
                  <a:moveTo>
                    <a:pt x="1270288" y="55310"/>
                  </a:moveTo>
                  <a:lnTo>
                    <a:pt x="0" y="1882124"/>
                  </a:lnTo>
                  <a:lnTo>
                    <a:pt x="20853" y="1896625"/>
                  </a:lnTo>
                  <a:lnTo>
                    <a:pt x="1291142" y="69812"/>
                  </a:lnTo>
                  <a:lnTo>
                    <a:pt x="1270288" y="55310"/>
                  </a:lnTo>
                  <a:close/>
                </a:path>
                <a:path extrusionOk="0" h="1896745" w="1324610">
                  <a:moveTo>
                    <a:pt x="1317711" y="44884"/>
                  </a:moveTo>
                  <a:lnTo>
                    <a:pt x="1277538" y="44884"/>
                  </a:lnTo>
                  <a:lnTo>
                    <a:pt x="1298393" y="59385"/>
                  </a:lnTo>
                  <a:lnTo>
                    <a:pt x="1291142" y="69812"/>
                  </a:lnTo>
                  <a:lnTo>
                    <a:pt x="1311995" y="84312"/>
                  </a:lnTo>
                  <a:lnTo>
                    <a:pt x="1317711" y="44884"/>
                  </a:lnTo>
                  <a:close/>
                </a:path>
                <a:path extrusionOk="0" h="1896745" w="1324610">
                  <a:moveTo>
                    <a:pt x="1277538" y="44884"/>
                  </a:moveTo>
                  <a:lnTo>
                    <a:pt x="1270288" y="55310"/>
                  </a:lnTo>
                  <a:lnTo>
                    <a:pt x="1291142" y="69812"/>
                  </a:lnTo>
                  <a:lnTo>
                    <a:pt x="1298393" y="59385"/>
                  </a:lnTo>
                  <a:lnTo>
                    <a:pt x="1277538" y="44884"/>
                  </a:lnTo>
                  <a:close/>
                </a:path>
                <a:path extrusionOk="0" h="1896745" w="1324610">
                  <a:moveTo>
                    <a:pt x="1324218" y="0"/>
                  </a:moveTo>
                  <a:lnTo>
                    <a:pt x="1249434" y="40810"/>
                  </a:lnTo>
                  <a:lnTo>
                    <a:pt x="1270288" y="55310"/>
                  </a:lnTo>
                  <a:lnTo>
                    <a:pt x="1277538" y="44884"/>
                  </a:lnTo>
                  <a:lnTo>
                    <a:pt x="1317711" y="44884"/>
                  </a:lnTo>
                  <a:lnTo>
                    <a:pt x="132421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68" name="Google Shape;1168;p61"/>
            <p:cNvPicPr preferRelativeResize="0"/>
            <p:nvPr/>
          </p:nvPicPr>
          <p:blipFill rotWithShape="1">
            <a:blip r:embed="rId4">
              <a:alphaModFix/>
            </a:blip>
            <a:srcRect b="0" l="0" r="0" t="0"/>
            <a:stretch/>
          </p:blipFill>
          <p:spPr>
            <a:xfrm>
              <a:off x="2008632" y="2292095"/>
              <a:ext cx="728471" cy="728472"/>
            </a:xfrm>
            <a:prstGeom prst="rect">
              <a:avLst/>
            </a:prstGeom>
            <a:noFill/>
            <a:ln>
              <a:noFill/>
            </a:ln>
          </p:spPr>
        </p:pic>
        <p:sp>
          <p:nvSpPr>
            <p:cNvPr id="1169" name="Google Shape;1169;p61"/>
            <p:cNvSpPr/>
            <p:nvPr/>
          </p:nvSpPr>
          <p:spPr>
            <a:xfrm>
              <a:off x="2049636" y="2307695"/>
              <a:ext cx="647700" cy="647700"/>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89" y="595527"/>
                  </a:lnTo>
                  <a:lnTo>
                    <a:pt x="536319" y="568266"/>
                  </a:lnTo>
                  <a:lnTo>
                    <a:pt x="568265" y="536320"/>
                  </a:lnTo>
                  <a:lnTo>
                    <a:pt x="595525" y="500191"/>
                  </a:lnTo>
                  <a:lnTo>
                    <a:pt x="617600" y="460378"/>
                  </a:lnTo>
                  <a:lnTo>
                    <a:pt x="633988" y="417383"/>
                  </a:lnTo>
                  <a:lnTo>
                    <a:pt x="644188" y="371707"/>
                  </a:lnTo>
                  <a:lnTo>
                    <a:pt x="647700" y="323851"/>
                  </a:lnTo>
                  <a:lnTo>
                    <a:pt x="644188" y="275994"/>
                  </a:lnTo>
                  <a:lnTo>
                    <a:pt x="633988" y="230318"/>
                  </a:lnTo>
                  <a:lnTo>
                    <a:pt x="617600" y="187323"/>
                  </a:lnTo>
                  <a:lnTo>
                    <a:pt x="595525" y="147510"/>
                  </a:lnTo>
                  <a:lnTo>
                    <a:pt x="568265" y="111381"/>
                  </a:lnTo>
                  <a:lnTo>
                    <a:pt x="536319" y="79435"/>
                  </a:lnTo>
                  <a:lnTo>
                    <a:pt x="500189"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70" name="Google Shape;1170;p61"/>
            <p:cNvSpPr/>
            <p:nvPr/>
          </p:nvSpPr>
          <p:spPr>
            <a:xfrm>
              <a:off x="2716437" y="2593446"/>
              <a:ext cx="347980" cy="76200"/>
            </a:xfrm>
            <a:custGeom>
              <a:rect b="b" l="l" r="r" t="t"/>
              <a:pathLst>
                <a:path extrusionOk="0" h="76200" w="347980">
                  <a:moveTo>
                    <a:pt x="271565" y="50799"/>
                  </a:moveTo>
                  <a:lnTo>
                    <a:pt x="271565" y="76200"/>
                  </a:lnTo>
                  <a:lnTo>
                    <a:pt x="322365" y="50800"/>
                  </a:lnTo>
                  <a:lnTo>
                    <a:pt x="271565" y="50799"/>
                  </a:lnTo>
                  <a:close/>
                </a:path>
                <a:path extrusionOk="0" h="76200" w="347980">
                  <a:moveTo>
                    <a:pt x="271565" y="25399"/>
                  </a:moveTo>
                  <a:lnTo>
                    <a:pt x="271565" y="50799"/>
                  </a:lnTo>
                  <a:lnTo>
                    <a:pt x="284265" y="50800"/>
                  </a:lnTo>
                  <a:lnTo>
                    <a:pt x="284265" y="25400"/>
                  </a:lnTo>
                  <a:lnTo>
                    <a:pt x="271565" y="25399"/>
                  </a:lnTo>
                  <a:close/>
                </a:path>
                <a:path extrusionOk="0" h="76200" w="347980">
                  <a:moveTo>
                    <a:pt x="271565" y="0"/>
                  </a:moveTo>
                  <a:lnTo>
                    <a:pt x="271565" y="25399"/>
                  </a:lnTo>
                  <a:lnTo>
                    <a:pt x="284265" y="25400"/>
                  </a:lnTo>
                  <a:lnTo>
                    <a:pt x="284265" y="50800"/>
                  </a:lnTo>
                  <a:lnTo>
                    <a:pt x="322367" y="50798"/>
                  </a:lnTo>
                  <a:lnTo>
                    <a:pt x="347765" y="38100"/>
                  </a:lnTo>
                  <a:lnTo>
                    <a:pt x="271565" y="0"/>
                  </a:lnTo>
                  <a:close/>
                </a:path>
                <a:path extrusionOk="0" h="76200" w="347980">
                  <a:moveTo>
                    <a:pt x="0" y="25398"/>
                  </a:moveTo>
                  <a:lnTo>
                    <a:pt x="0" y="50798"/>
                  </a:lnTo>
                  <a:lnTo>
                    <a:pt x="271565" y="50799"/>
                  </a:lnTo>
                  <a:lnTo>
                    <a:pt x="271565"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71" name="Google Shape;1171;p61"/>
            <p:cNvPicPr preferRelativeResize="0"/>
            <p:nvPr/>
          </p:nvPicPr>
          <p:blipFill rotWithShape="1">
            <a:blip r:embed="rId5">
              <a:alphaModFix/>
            </a:blip>
            <a:srcRect b="0" l="0" r="0" t="0"/>
            <a:stretch/>
          </p:blipFill>
          <p:spPr>
            <a:xfrm>
              <a:off x="3044951" y="2474975"/>
              <a:ext cx="362712" cy="362711"/>
            </a:xfrm>
            <a:prstGeom prst="rect">
              <a:avLst/>
            </a:prstGeom>
            <a:noFill/>
            <a:ln>
              <a:noFill/>
            </a:ln>
          </p:spPr>
        </p:pic>
        <p:sp>
          <p:nvSpPr>
            <p:cNvPr id="1172" name="Google Shape;1172;p61"/>
            <p:cNvSpPr/>
            <p:nvPr/>
          </p:nvSpPr>
          <p:spPr>
            <a:xfrm>
              <a:off x="3083303" y="2489738"/>
              <a:ext cx="283845" cy="283844"/>
            </a:xfrm>
            <a:custGeom>
              <a:rect b="b" l="l" r="r" t="t"/>
              <a:pathLst>
                <a:path extrusionOk="0" h="283844"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73" name="Google Shape;1173;p61"/>
            <p:cNvPicPr preferRelativeResize="0"/>
            <p:nvPr/>
          </p:nvPicPr>
          <p:blipFill rotWithShape="1">
            <a:blip r:embed="rId6">
              <a:alphaModFix/>
            </a:blip>
            <a:srcRect b="0" l="0" r="0" t="0"/>
            <a:stretch/>
          </p:blipFill>
          <p:spPr>
            <a:xfrm>
              <a:off x="4642104" y="2292095"/>
              <a:ext cx="725424" cy="728472"/>
            </a:xfrm>
            <a:prstGeom prst="rect">
              <a:avLst/>
            </a:prstGeom>
            <a:noFill/>
            <a:ln>
              <a:noFill/>
            </a:ln>
          </p:spPr>
        </p:pic>
        <p:sp>
          <p:nvSpPr>
            <p:cNvPr id="1174" name="Google Shape;1174;p61"/>
            <p:cNvSpPr/>
            <p:nvPr/>
          </p:nvSpPr>
          <p:spPr>
            <a:xfrm>
              <a:off x="4681703" y="2307695"/>
              <a:ext cx="647700" cy="647700"/>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90" y="595527"/>
                  </a:lnTo>
                  <a:lnTo>
                    <a:pt x="536320" y="568266"/>
                  </a:lnTo>
                  <a:lnTo>
                    <a:pt x="568265" y="536320"/>
                  </a:lnTo>
                  <a:lnTo>
                    <a:pt x="595526" y="500191"/>
                  </a:lnTo>
                  <a:lnTo>
                    <a:pt x="617601" y="460378"/>
                  </a:lnTo>
                  <a:lnTo>
                    <a:pt x="633989" y="417383"/>
                  </a:lnTo>
                  <a:lnTo>
                    <a:pt x="644189" y="371707"/>
                  </a:lnTo>
                  <a:lnTo>
                    <a:pt x="647701" y="323851"/>
                  </a:lnTo>
                  <a:lnTo>
                    <a:pt x="644189" y="275994"/>
                  </a:lnTo>
                  <a:lnTo>
                    <a:pt x="633989" y="230318"/>
                  </a:lnTo>
                  <a:lnTo>
                    <a:pt x="617601" y="187323"/>
                  </a:lnTo>
                  <a:lnTo>
                    <a:pt x="595526" y="147510"/>
                  </a:lnTo>
                  <a:lnTo>
                    <a:pt x="568265" y="111381"/>
                  </a:lnTo>
                  <a:lnTo>
                    <a:pt x="536320" y="79435"/>
                  </a:lnTo>
                  <a:lnTo>
                    <a:pt x="500190"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75" name="Google Shape;1175;p61"/>
            <p:cNvSpPr/>
            <p:nvPr/>
          </p:nvSpPr>
          <p:spPr>
            <a:xfrm>
              <a:off x="3375431" y="2593453"/>
              <a:ext cx="2315845" cy="76200"/>
            </a:xfrm>
            <a:custGeom>
              <a:rect b="b" l="l" r="r" t="t"/>
              <a:pathLst>
                <a:path extrusionOk="0" h="76200" w="2315845">
                  <a:moveTo>
                    <a:pt x="1297749" y="38100"/>
                  </a:moveTo>
                  <a:lnTo>
                    <a:pt x="1221549" y="0"/>
                  </a:lnTo>
                  <a:lnTo>
                    <a:pt x="1221549" y="25400"/>
                  </a:lnTo>
                  <a:lnTo>
                    <a:pt x="0" y="25400"/>
                  </a:lnTo>
                  <a:lnTo>
                    <a:pt x="0" y="50800"/>
                  </a:lnTo>
                  <a:lnTo>
                    <a:pt x="1221549" y="50800"/>
                  </a:lnTo>
                  <a:lnTo>
                    <a:pt x="1221549" y="76200"/>
                  </a:lnTo>
                  <a:lnTo>
                    <a:pt x="1272349" y="50800"/>
                  </a:lnTo>
                  <a:lnTo>
                    <a:pt x="1297749" y="38100"/>
                  </a:lnTo>
                  <a:close/>
                </a:path>
                <a:path extrusionOk="0" h="76200" w="2315845">
                  <a:moveTo>
                    <a:pt x="2315540" y="38100"/>
                  </a:moveTo>
                  <a:lnTo>
                    <a:pt x="2239340" y="0"/>
                  </a:lnTo>
                  <a:lnTo>
                    <a:pt x="2239340" y="25400"/>
                  </a:lnTo>
                  <a:lnTo>
                    <a:pt x="1967776" y="25400"/>
                  </a:lnTo>
                  <a:lnTo>
                    <a:pt x="1967776" y="50800"/>
                  </a:lnTo>
                  <a:lnTo>
                    <a:pt x="2239340" y="50800"/>
                  </a:lnTo>
                  <a:lnTo>
                    <a:pt x="2239340" y="76200"/>
                  </a:lnTo>
                  <a:lnTo>
                    <a:pt x="2290140" y="50800"/>
                  </a:lnTo>
                  <a:lnTo>
                    <a:pt x="2315540"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76" name="Google Shape;1176;p61"/>
            <p:cNvPicPr preferRelativeResize="0"/>
            <p:nvPr/>
          </p:nvPicPr>
          <p:blipFill rotWithShape="1">
            <a:blip r:embed="rId7">
              <a:alphaModFix/>
            </a:blip>
            <a:srcRect b="0" l="0" r="0" t="0"/>
            <a:stretch/>
          </p:blipFill>
          <p:spPr>
            <a:xfrm>
              <a:off x="5669280" y="2474975"/>
              <a:ext cx="362712" cy="362711"/>
            </a:xfrm>
            <a:prstGeom prst="rect">
              <a:avLst/>
            </a:prstGeom>
            <a:noFill/>
            <a:ln>
              <a:noFill/>
            </a:ln>
          </p:spPr>
        </p:pic>
        <p:sp>
          <p:nvSpPr>
            <p:cNvPr id="1177" name="Google Shape;1177;p61"/>
            <p:cNvSpPr/>
            <p:nvPr/>
          </p:nvSpPr>
          <p:spPr>
            <a:xfrm>
              <a:off x="5710082" y="2489738"/>
              <a:ext cx="283845" cy="283844"/>
            </a:xfrm>
            <a:custGeom>
              <a:rect b="b" l="l" r="r" t="t"/>
              <a:pathLst>
                <a:path extrusionOk="0" h="283844" w="283845">
                  <a:moveTo>
                    <a:pt x="283618" y="0"/>
                  </a:moveTo>
                  <a:lnTo>
                    <a:pt x="0" y="0"/>
                  </a:lnTo>
                  <a:lnTo>
                    <a:pt x="0" y="283617"/>
                  </a:lnTo>
                  <a:lnTo>
                    <a:pt x="283618" y="283617"/>
                  </a:lnTo>
                  <a:lnTo>
                    <a:pt x="283618"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78" name="Google Shape;1178;p61"/>
            <p:cNvPicPr preferRelativeResize="0"/>
            <p:nvPr/>
          </p:nvPicPr>
          <p:blipFill rotWithShape="1">
            <a:blip r:embed="rId8">
              <a:alphaModFix/>
            </a:blip>
            <a:srcRect b="0" l="0" r="0" t="0"/>
            <a:stretch/>
          </p:blipFill>
          <p:spPr>
            <a:xfrm>
              <a:off x="7275576" y="2292095"/>
              <a:ext cx="725424" cy="728472"/>
            </a:xfrm>
            <a:prstGeom prst="rect">
              <a:avLst/>
            </a:prstGeom>
            <a:noFill/>
            <a:ln>
              <a:noFill/>
            </a:ln>
          </p:spPr>
        </p:pic>
        <p:sp>
          <p:nvSpPr>
            <p:cNvPr id="1179" name="Google Shape;1179;p61"/>
            <p:cNvSpPr/>
            <p:nvPr/>
          </p:nvSpPr>
          <p:spPr>
            <a:xfrm>
              <a:off x="7313771" y="2307695"/>
              <a:ext cx="647700" cy="647700"/>
            </a:xfrm>
            <a:custGeom>
              <a:rect b="b" l="l" r="r" t="t"/>
              <a:pathLst>
                <a:path extrusionOk="0" h="647700" w="647700">
                  <a:moveTo>
                    <a:pt x="323851" y="0"/>
                  </a:moveTo>
                  <a:lnTo>
                    <a:pt x="275994" y="3511"/>
                  </a:lnTo>
                  <a:lnTo>
                    <a:pt x="230318" y="13711"/>
                  </a:lnTo>
                  <a:lnTo>
                    <a:pt x="187323" y="30099"/>
                  </a:lnTo>
                  <a:lnTo>
                    <a:pt x="147510" y="52174"/>
                  </a:lnTo>
                  <a:lnTo>
                    <a:pt x="111381" y="79435"/>
                  </a:lnTo>
                  <a:lnTo>
                    <a:pt x="79435"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0"/>
                  </a:lnTo>
                  <a:lnTo>
                    <a:pt x="111381"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1" y="568266"/>
                  </a:lnTo>
                  <a:lnTo>
                    <a:pt x="568267" y="536320"/>
                  </a:lnTo>
                  <a:lnTo>
                    <a:pt x="595528" y="500191"/>
                  </a:lnTo>
                  <a:lnTo>
                    <a:pt x="617602" y="460378"/>
                  </a:lnTo>
                  <a:lnTo>
                    <a:pt x="633990" y="417383"/>
                  </a:lnTo>
                  <a:lnTo>
                    <a:pt x="644191" y="371707"/>
                  </a:lnTo>
                  <a:lnTo>
                    <a:pt x="647702" y="323851"/>
                  </a:lnTo>
                  <a:lnTo>
                    <a:pt x="644191" y="275994"/>
                  </a:lnTo>
                  <a:lnTo>
                    <a:pt x="633990" y="230318"/>
                  </a:lnTo>
                  <a:lnTo>
                    <a:pt x="617602" y="187323"/>
                  </a:lnTo>
                  <a:lnTo>
                    <a:pt x="595528" y="147510"/>
                  </a:lnTo>
                  <a:lnTo>
                    <a:pt x="568267" y="111381"/>
                  </a:lnTo>
                  <a:lnTo>
                    <a:pt x="536321"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80" name="Google Shape;1180;p61"/>
            <p:cNvSpPr/>
            <p:nvPr/>
          </p:nvSpPr>
          <p:spPr>
            <a:xfrm>
              <a:off x="6002223" y="2593453"/>
              <a:ext cx="2320925" cy="76200"/>
            </a:xfrm>
            <a:custGeom>
              <a:rect b="b" l="l" r="r" t="t"/>
              <a:pathLst>
                <a:path extrusionOk="0" h="76200" w="2320925">
                  <a:moveTo>
                    <a:pt x="1297736" y="38100"/>
                  </a:moveTo>
                  <a:lnTo>
                    <a:pt x="1221536" y="0"/>
                  </a:lnTo>
                  <a:lnTo>
                    <a:pt x="1221536" y="25400"/>
                  </a:lnTo>
                  <a:lnTo>
                    <a:pt x="0" y="25400"/>
                  </a:lnTo>
                  <a:lnTo>
                    <a:pt x="0" y="50800"/>
                  </a:lnTo>
                  <a:lnTo>
                    <a:pt x="1221536" y="50800"/>
                  </a:lnTo>
                  <a:lnTo>
                    <a:pt x="1221536" y="76200"/>
                  </a:lnTo>
                  <a:lnTo>
                    <a:pt x="1272336" y="50800"/>
                  </a:lnTo>
                  <a:lnTo>
                    <a:pt x="1297736" y="38100"/>
                  </a:lnTo>
                  <a:close/>
                </a:path>
                <a:path extrusionOk="0" h="76200" w="2320925">
                  <a:moveTo>
                    <a:pt x="2320823" y="38100"/>
                  </a:moveTo>
                  <a:lnTo>
                    <a:pt x="2244623" y="0"/>
                  </a:lnTo>
                  <a:lnTo>
                    <a:pt x="2244623" y="25400"/>
                  </a:lnTo>
                  <a:lnTo>
                    <a:pt x="1973059" y="25400"/>
                  </a:lnTo>
                  <a:lnTo>
                    <a:pt x="1973059" y="50800"/>
                  </a:lnTo>
                  <a:lnTo>
                    <a:pt x="2244623" y="50800"/>
                  </a:lnTo>
                  <a:lnTo>
                    <a:pt x="2244623" y="76200"/>
                  </a:lnTo>
                  <a:lnTo>
                    <a:pt x="2295423" y="50800"/>
                  </a:lnTo>
                  <a:lnTo>
                    <a:pt x="2320823"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81" name="Google Shape;1181;p61"/>
            <p:cNvPicPr preferRelativeResize="0"/>
            <p:nvPr/>
          </p:nvPicPr>
          <p:blipFill rotWithShape="1">
            <a:blip r:embed="rId9">
              <a:alphaModFix/>
            </a:blip>
            <a:srcRect b="0" l="0" r="0" t="0"/>
            <a:stretch/>
          </p:blipFill>
          <p:spPr>
            <a:xfrm>
              <a:off x="8302752" y="2474975"/>
              <a:ext cx="362711" cy="362711"/>
            </a:xfrm>
            <a:prstGeom prst="rect">
              <a:avLst/>
            </a:prstGeom>
            <a:noFill/>
            <a:ln>
              <a:noFill/>
            </a:ln>
          </p:spPr>
        </p:pic>
        <p:sp>
          <p:nvSpPr>
            <p:cNvPr id="1182" name="Google Shape;1182;p61"/>
            <p:cNvSpPr/>
            <p:nvPr/>
          </p:nvSpPr>
          <p:spPr>
            <a:xfrm>
              <a:off x="8342151" y="2489738"/>
              <a:ext cx="283845" cy="283844"/>
            </a:xfrm>
            <a:custGeom>
              <a:rect b="b" l="l" r="r" t="t"/>
              <a:pathLst>
                <a:path extrusionOk="0" h="283844"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83" name="Google Shape;1183;p61"/>
            <p:cNvPicPr preferRelativeResize="0"/>
            <p:nvPr/>
          </p:nvPicPr>
          <p:blipFill rotWithShape="1">
            <a:blip r:embed="rId10">
              <a:alphaModFix/>
            </a:blip>
            <a:srcRect b="0" l="0" r="0" t="0"/>
            <a:stretch/>
          </p:blipFill>
          <p:spPr>
            <a:xfrm>
              <a:off x="9906000" y="2292095"/>
              <a:ext cx="728472" cy="728472"/>
            </a:xfrm>
            <a:prstGeom prst="rect">
              <a:avLst/>
            </a:prstGeom>
            <a:noFill/>
            <a:ln>
              <a:noFill/>
            </a:ln>
          </p:spPr>
        </p:pic>
        <p:sp>
          <p:nvSpPr>
            <p:cNvPr id="1184" name="Google Shape;1184;p61"/>
            <p:cNvSpPr/>
            <p:nvPr/>
          </p:nvSpPr>
          <p:spPr>
            <a:xfrm>
              <a:off x="9945839" y="2307695"/>
              <a:ext cx="647700" cy="647700"/>
            </a:xfrm>
            <a:custGeom>
              <a:rect b="b" l="l" r="r" t="t"/>
              <a:pathLst>
                <a:path extrusionOk="0" h="647700" w="647700">
                  <a:moveTo>
                    <a:pt x="323851" y="0"/>
                  </a:moveTo>
                  <a:lnTo>
                    <a:pt x="275994" y="3511"/>
                  </a:lnTo>
                  <a:lnTo>
                    <a:pt x="230318" y="13711"/>
                  </a:lnTo>
                  <a:lnTo>
                    <a:pt x="187323"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0" y="568266"/>
                  </a:lnTo>
                  <a:lnTo>
                    <a:pt x="568266" y="536320"/>
                  </a:lnTo>
                  <a:lnTo>
                    <a:pt x="595527" y="500191"/>
                  </a:lnTo>
                  <a:lnTo>
                    <a:pt x="617601" y="460378"/>
                  </a:lnTo>
                  <a:lnTo>
                    <a:pt x="633989" y="417383"/>
                  </a:lnTo>
                  <a:lnTo>
                    <a:pt x="644189" y="371707"/>
                  </a:lnTo>
                  <a:lnTo>
                    <a:pt x="647701" y="323851"/>
                  </a:lnTo>
                  <a:lnTo>
                    <a:pt x="644189" y="275994"/>
                  </a:lnTo>
                  <a:lnTo>
                    <a:pt x="633989" y="230318"/>
                  </a:lnTo>
                  <a:lnTo>
                    <a:pt x="617601" y="187323"/>
                  </a:lnTo>
                  <a:lnTo>
                    <a:pt x="595527" y="147510"/>
                  </a:lnTo>
                  <a:lnTo>
                    <a:pt x="568266" y="111381"/>
                  </a:lnTo>
                  <a:lnTo>
                    <a:pt x="536320"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85" name="Google Shape;1185;p61"/>
            <p:cNvSpPr/>
            <p:nvPr/>
          </p:nvSpPr>
          <p:spPr>
            <a:xfrm>
              <a:off x="8634289" y="2593446"/>
              <a:ext cx="1297940" cy="76200"/>
            </a:xfrm>
            <a:custGeom>
              <a:rect b="b" l="l" r="r" t="t"/>
              <a:pathLst>
                <a:path extrusionOk="0" h="76200" w="1297940">
                  <a:moveTo>
                    <a:pt x="1221539" y="50799"/>
                  </a:moveTo>
                  <a:lnTo>
                    <a:pt x="1221539" y="76200"/>
                  </a:lnTo>
                  <a:lnTo>
                    <a:pt x="1272339" y="50800"/>
                  </a:lnTo>
                  <a:lnTo>
                    <a:pt x="1221539" y="50799"/>
                  </a:lnTo>
                  <a:close/>
                </a:path>
                <a:path extrusionOk="0" h="76200" w="1297940">
                  <a:moveTo>
                    <a:pt x="1221539" y="25399"/>
                  </a:moveTo>
                  <a:lnTo>
                    <a:pt x="1221539" y="50799"/>
                  </a:lnTo>
                  <a:lnTo>
                    <a:pt x="1234239" y="50800"/>
                  </a:lnTo>
                  <a:lnTo>
                    <a:pt x="1234239" y="25400"/>
                  </a:lnTo>
                  <a:lnTo>
                    <a:pt x="1221539" y="25399"/>
                  </a:lnTo>
                  <a:close/>
                </a:path>
                <a:path extrusionOk="0" h="76200" w="1297940">
                  <a:moveTo>
                    <a:pt x="1221539" y="0"/>
                  </a:moveTo>
                  <a:lnTo>
                    <a:pt x="1221539" y="25399"/>
                  </a:lnTo>
                  <a:lnTo>
                    <a:pt x="1234239" y="25400"/>
                  </a:lnTo>
                  <a:lnTo>
                    <a:pt x="1234239" y="50800"/>
                  </a:lnTo>
                  <a:lnTo>
                    <a:pt x="1272341" y="50798"/>
                  </a:lnTo>
                  <a:lnTo>
                    <a:pt x="1297739" y="38100"/>
                  </a:lnTo>
                  <a:lnTo>
                    <a:pt x="1221539" y="0"/>
                  </a:lnTo>
                  <a:close/>
                </a:path>
                <a:path extrusionOk="0" h="76200" w="1297940">
                  <a:moveTo>
                    <a:pt x="0" y="25398"/>
                  </a:moveTo>
                  <a:lnTo>
                    <a:pt x="0" y="50798"/>
                  </a:lnTo>
                  <a:lnTo>
                    <a:pt x="1221539" y="50799"/>
                  </a:lnTo>
                  <a:lnTo>
                    <a:pt x="1221539"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86" name="Google Shape;1186;p61"/>
            <p:cNvPicPr preferRelativeResize="0"/>
            <p:nvPr/>
          </p:nvPicPr>
          <p:blipFill rotWithShape="1">
            <a:blip r:embed="rId11">
              <a:alphaModFix/>
            </a:blip>
            <a:srcRect b="0" l="0" r="0" t="0"/>
            <a:stretch/>
          </p:blipFill>
          <p:spPr>
            <a:xfrm>
              <a:off x="2008632" y="3465575"/>
              <a:ext cx="728471" cy="728472"/>
            </a:xfrm>
            <a:prstGeom prst="rect">
              <a:avLst/>
            </a:prstGeom>
            <a:noFill/>
            <a:ln>
              <a:noFill/>
            </a:ln>
          </p:spPr>
        </p:pic>
        <p:sp>
          <p:nvSpPr>
            <p:cNvPr id="1187" name="Google Shape;1187;p61"/>
            <p:cNvSpPr/>
            <p:nvPr/>
          </p:nvSpPr>
          <p:spPr>
            <a:xfrm>
              <a:off x="2049636" y="3481085"/>
              <a:ext cx="647700" cy="647700"/>
            </a:xfrm>
            <a:custGeom>
              <a:rect b="b" l="l" r="r" t="t"/>
              <a:pathLst>
                <a:path extrusionOk="0" h="647700" w="647700">
                  <a:moveTo>
                    <a:pt x="323850" y="0"/>
                  </a:moveTo>
                  <a:lnTo>
                    <a:pt x="275993" y="3511"/>
                  </a:lnTo>
                  <a:lnTo>
                    <a:pt x="230317" y="13711"/>
                  </a:lnTo>
                  <a:lnTo>
                    <a:pt x="187322" y="30099"/>
                  </a:lnTo>
                  <a:lnTo>
                    <a:pt x="147510" y="52174"/>
                  </a:lnTo>
                  <a:lnTo>
                    <a:pt x="111380" y="79434"/>
                  </a:lnTo>
                  <a:lnTo>
                    <a:pt x="79434" y="111380"/>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89" y="595527"/>
                  </a:lnTo>
                  <a:lnTo>
                    <a:pt x="536319" y="568266"/>
                  </a:lnTo>
                  <a:lnTo>
                    <a:pt x="568265" y="536320"/>
                  </a:lnTo>
                  <a:lnTo>
                    <a:pt x="595525" y="500191"/>
                  </a:lnTo>
                  <a:lnTo>
                    <a:pt x="617600" y="460378"/>
                  </a:lnTo>
                  <a:lnTo>
                    <a:pt x="633988" y="417383"/>
                  </a:lnTo>
                  <a:lnTo>
                    <a:pt x="644188" y="371707"/>
                  </a:lnTo>
                  <a:lnTo>
                    <a:pt x="647700" y="323851"/>
                  </a:lnTo>
                  <a:lnTo>
                    <a:pt x="644188" y="275994"/>
                  </a:lnTo>
                  <a:lnTo>
                    <a:pt x="633988" y="230318"/>
                  </a:lnTo>
                  <a:lnTo>
                    <a:pt x="617600" y="187323"/>
                  </a:lnTo>
                  <a:lnTo>
                    <a:pt x="595525" y="147510"/>
                  </a:lnTo>
                  <a:lnTo>
                    <a:pt x="568265" y="111380"/>
                  </a:lnTo>
                  <a:lnTo>
                    <a:pt x="536319" y="79434"/>
                  </a:lnTo>
                  <a:lnTo>
                    <a:pt x="500189"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88" name="Google Shape;1188;p61"/>
            <p:cNvPicPr preferRelativeResize="0"/>
            <p:nvPr/>
          </p:nvPicPr>
          <p:blipFill rotWithShape="1">
            <a:blip r:embed="rId12">
              <a:alphaModFix/>
            </a:blip>
            <a:srcRect b="0" l="0" r="0" t="0"/>
            <a:stretch/>
          </p:blipFill>
          <p:spPr>
            <a:xfrm>
              <a:off x="4642104" y="3465575"/>
              <a:ext cx="725424" cy="728472"/>
            </a:xfrm>
            <a:prstGeom prst="rect">
              <a:avLst/>
            </a:prstGeom>
            <a:noFill/>
            <a:ln>
              <a:noFill/>
            </a:ln>
          </p:spPr>
        </p:pic>
        <p:sp>
          <p:nvSpPr>
            <p:cNvPr id="1189" name="Google Shape;1189;p61"/>
            <p:cNvSpPr/>
            <p:nvPr/>
          </p:nvSpPr>
          <p:spPr>
            <a:xfrm>
              <a:off x="4681703" y="3481085"/>
              <a:ext cx="647700" cy="647700"/>
            </a:xfrm>
            <a:custGeom>
              <a:rect b="b" l="l" r="r" t="t"/>
              <a:pathLst>
                <a:path extrusionOk="0" h="647700" w="647700">
                  <a:moveTo>
                    <a:pt x="323850" y="0"/>
                  </a:moveTo>
                  <a:lnTo>
                    <a:pt x="275993" y="3511"/>
                  </a:lnTo>
                  <a:lnTo>
                    <a:pt x="230317" y="13711"/>
                  </a:lnTo>
                  <a:lnTo>
                    <a:pt x="187322" y="30099"/>
                  </a:lnTo>
                  <a:lnTo>
                    <a:pt x="147510" y="52174"/>
                  </a:lnTo>
                  <a:lnTo>
                    <a:pt x="111380" y="79434"/>
                  </a:lnTo>
                  <a:lnTo>
                    <a:pt x="79434" y="111380"/>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90" y="595527"/>
                  </a:lnTo>
                  <a:lnTo>
                    <a:pt x="536320" y="568266"/>
                  </a:lnTo>
                  <a:lnTo>
                    <a:pt x="568265" y="536320"/>
                  </a:lnTo>
                  <a:lnTo>
                    <a:pt x="595526" y="500191"/>
                  </a:lnTo>
                  <a:lnTo>
                    <a:pt x="617601" y="460378"/>
                  </a:lnTo>
                  <a:lnTo>
                    <a:pt x="633989" y="417383"/>
                  </a:lnTo>
                  <a:lnTo>
                    <a:pt x="644189" y="371707"/>
                  </a:lnTo>
                  <a:lnTo>
                    <a:pt x="647701" y="323851"/>
                  </a:lnTo>
                  <a:lnTo>
                    <a:pt x="644189" y="275994"/>
                  </a:lnTo>
                  <a:lnTo>
                    <a:pt x="633989" y="230318"/>
                  </a:lnTo>
                  <a:lnTo>
                    <a:pt x="617601" y="187323"/>
                  </a:lnTo>
                  <a:lnTo>
                    <a:pt x="595526" y="147510"/>
                  </a:lnTo>
                  <a:lnTo>
                    <a:pt x="568265" y="111380"/>
                  </a:lnTo>
                  <a:lnTo>
                    <a:pt x="536320" y="79434"/>
                  </a:lnTo>
                  <a:lnTo>
                    <a:pt x="500190"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90" name="Google Shape;1190;p61"/>
            <p:cNvPicPr preferRelativeResize="0"/>
            <p:nvPr/>
          </p:nvPicPr>
          <p:blipFill rotWithShape="1">
            <a:blip r:embed="rId13">
              <a:alphaModFix/>
            </a:blip>
            <a:srcRect b="0" l="0" r="0" t="0"/>
            <a:stretch/>
          </p:blipFill>
          <p:spPr>
            <a:xfrm>
              <a:off x="7275576" y="3465575"/>
              <a:ext cx="725424" cy="728472"/>
            </a:xfrm>
            <a:prstGeom prst="rect">
              <a:avLst/>
            </a:prstGeom>
            <a:noFill/>
            <a:ln>
              <a:noFill/>
            </a:ln>
          </p:spPr>
        </p:pic>
        <p:sp>
          <p:nvSpPr>
            <p:cNvPr id="1191" name="Google Shape;1191;p61"/>
            <p:cNvSpPr/>
            <p:nvPr/>
          </p:nvSpPr>
          <p:spPr>
            <a:xfrm>
              <a:off x="7313771" y="3481085"/>
              <a:ext cx="647700" cy="647700"/>
            </a:xfrm>
            <a:custGeom>
              <a:rect b="b" l="l" r="r" t="t"/>
              <a:pathLst>
                <a:path extrusionOk="0" h="647700" w="647700">
                  <a:moveTo>
                    <a:pt x="323851" y="0"/>
                  </a:moveTo>
                  <a:lnTo>
                    <a:pt x="275994" y="3511"/>
                  </a:lnTo>
                  <a:lnTo>
                    <a:pt x="230318" y="13711"/>
                  </a:lnTo>
                  <a:lnTo>
                    <a:pt x="187323" y="30099"/>
                  </a:lnTo>
                  <a:lnTo>
                    <a:pt x="147510" y="52174"/>
                  </a:lnTo>
                  <a:lnTo>
                    <a:pt x="111381" y="79434"/>
                  </a:lnTo>
                  <a:lnTo>
                    <a:pt x="79435" y="111380"/>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0"/>
                  </a:lnTo>
                  <a:lnTo>
                    <a:pt x="111381"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1" y="568266"/>
                  </a:lnTo>
                  <a:lnTo>
                    <a:pt x="568267" y="536320"/>
                  </a:lnTo>
                  <a:lnTo>
                    <a:pt x="595528" y="500191"/>
                  </a:lnTo>
                  <a:lnTo>
                    <a:pt x="617602" y="460378"/>
                  </a:lnTo>
                  <a:lnTo>
                    <a:pt x="633990" y="417383"/>
                  </a:lnTo>
                  <a:lnTo>
                    <a:pt x="644191" y="371707"/>
                  </a:lnTo>
                  <a:lnTo>
                    <a:pt x="647702" y="323851"/>
                  </a:lnTo>
                  <a:lnTo>
                    <a:pt x="644191" y="275994"/>
                  </a:lnTo>
                  <a:lnTo>
                    <a:pt x="633990" y="230318"/>
                  </a:lnTo>
                  <a:lnTo>
                    <a:pt x="617602" y="187323"/>
                  </a:lnTo>
                  <a:lnTo>
                    <a:pt x="595528" y="147510"/>
                  </a:lnTo>
                  <a:lnTo>
                    <a:pt x="568267" y="111380"/>
                  </a:lnTo>
                  <a:lnTo>
                    <a:pt x="536321" y="79434"/>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92" name="Google Shape;1192;p61"/>
            <p:cNvPicPr preferRelativeResize="0"/>
            <p:nvPr/>
          </p:nvPicPr>
          <p:blipFill rotWithShape="1">
            <a:blip r:embed="rId14">
              <a:alphaModFix/>
            </a:blip>
            <a:srcRect b="0" l="0" r="0" t="0"/>
            <a:stretch/>
          </p:blipFill>
          <p:spPr>
            <a:xfrm>
              <a:off x="9906000" y="3465575"/>
              <a:ext cx="728472" cy="728472"/>
            </a:xfrm>
            <a:prstGeom prst="rect">
              <a:avLst/>
            </a:prstGeom>
            <a:noFill/>
            <a:ln>
              <a:noFill/>
            </a:ln>
          </p:spPr>
        </p:pic>
        <p:sp>
          <p:nvSpPr>
            <p:cNvPr id="1193" name="Google Shape;1193;p61"/>
            <p:cNvSpPr/>
            <p:nvPr/>
          </p:nvSpPr>
          <p:spPr>
            <a:xfrm>
              <a:off x="9945839" y="3481085"/>
              <a:ext cx="647700" cy="647700"/>
            </a:xfrm>
            <a:custGeom>
              <a:rect b="b" l="l" r="r" t="t"/>
              <a:pathLst>
                <a:path extrusionOk="0" h="647700" w="647700">
                  <a:moveTo>
                    <a:pt x="323851" y="0"/>
                  </a:moveTo>
                  <a:lnTo>
                    <a:pt x="275994" y="3511"/>
                  </a:lnTo>
                  <a:lnTo>
                    <a:pt x="230318" y="13711"/>
                  </a:lnTo>
                  <a:lnTo>
                    <a:pt x="187323" y="30099"/>
                  </a:lnTo>
                  <a:lnTo>
                    <a:pt x="147510" y="52174"/>
                  </a:lnTo>
                  <a:lnTo>
                    <a:pt x="111380" y="79434"/>
                  </a:lnTo>
                  <a:lnTo>
                    <a:pt x="79434" y="111380"/>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0" y="568266"/>
                  </a:lnTo>
                  <a:lnTo>
                    <a:pt x="568266" y="536320"/>
                  </a:lnTo>
                  <a:lnTo>
                    <a:pt x="595527" y="500191"/>
                  </a:lnTo>
                  <a:lnTo>
                    <a:pt x="617601" y="460378"/>
                  </a:lnTo>
                  <a:lnTo>
                    <a:pt x="633989" y="417383"/>
                  </a:lnTo>
                  <a:lnTo>
                    <a:pt x="644189" y="371707"/>
                  </a:lnTo>
                  <a:lnTo>
                    <a:pt x="647701" y="323851"/>
                  </a:lnTo>
                  <a:lnTo>
                    <a:pt x="644189" y="275994"/>
                  </a:lnTo>
                  <a:lnTo>
                    <a:pt x="633989" y="230318"/>
                  </a:lnTo>
                  <a:lnTo>
                    <a:pt x="617601" y="187323"/>
                  </a:lnTo>
                  <a:lnTo>
                    <a:pt x="595527" y="147510"/>
                  </a:lnTo>
                  <a:lnTo>
                    <a:pt x="568266" y="111380"/>
                  </a:lnTo>
                  <a:lnTo>
                    <a:pt x="536320" y="79434"/>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94" name="Google Shape;1194;p61"/>
            <p:cNvSpPr/>
            <p:nvPr/>
          </p:nvSpPr>
          <p:spPr>
            <a:xfrm>
              <a:off x="2716437" y="3766835"/>
              <a:ext cx="347980" cy="76200"/>
            </a:xfrm>
            <a:custGeom>
              <a:rect b="b" l="l" r="r" t="t"/>
              <a:pathLst>
                <a:path extrusionOk="0" h="76200" w="347980">
                  <a:moveTo>
                    <a:pt x="271565" y="0"/>
                  </a:moveTo>
                  <a:lnTo>
                    <a:pt x="271565" y="76200"/>
                  </a:lnTo>
                  <a:lnTo>
                    <a:pt x="322367" y="50800"/>
                  </a:lnTo>
                  <a:lnTo>
                    <a:pt x="284265" y="50800"/>
                  </a:lnTo>
                  <a:lnTo>
                    <a:pt x="284265" y="25400"/>
                  </a:lnTo>
                  <a:lnTo>
                    <a:pt x="322363" y="25400"/>
                  </a:lnTo>
                  <a:lnTo>
                    <a:pt x="271565" y="0"/>
                  </a:lnTo>
                  <a:close/>
                </a:path>
                <a:path extrusionOk="0" h="76200" w="347980">
                  <a:moveTo>
                    <a:pt x="271565" y="25400"/>
                  </a:moveTo>
                  <a:lnTo>
                    <a:pt x="0" y="25400"/>
                  </a:lnTo>
                  <a:lnTo>
                    <a:pt x="0" y="50800"/>
                  </a:lnTo>
                  <a:lnTo>
                    <a:pt x="271565" y="50800"/>
                  </a:lnTo>
                  <a:lnTo>
                    <a:pt x="271565" y="25400"/>
                  </a:lnTo>
                  <a:close/>
                </a:path>
                <a:path extrusionOk="0" h="76200" w="347980">
                  <a:moveTo>
                    <a:pt x="322363" y="25400"/>
                  </a:moveTo>
                  <a:lnTo>
                    <a:pt x="284265" y="25400"/>
                  </a:lnTo>
                  <a:lnTo>
                    <a:pt x="284265" y="50800"/>
                  </a:lnTo>
                  <a:lnTo>
                    <a:pt x="322367" y="50800"/>
                  </a:lnTo>
                  <a:lnTo>
                    <a:pt x="347765" y="38101"/>
                  </a:lnTo>
                  <a:lnTo>
                    <a:pt x="322363" y="254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95" name="Google Shape;1195;p61"/>
            <p:cNvPicPr preferRelativeResize="0"/>
            <p:nvPr/>
          </p:nvPicPr>
          <p:blipFill rotWithShape="1">
            <a:blip r:embed="rId15">
              <a:alphaModFix/>
            </a:blip>
            <a:srcRect b="0" l="0" r="0" t="0"/>
            <a:stretch/>
          </p:blipFill>
          <p:spPr>
            <a:xfrm>
              <a:off x="3044951" y="3648455"/>
              <a:ext cx="362712" cy="362712"/>
            </a:xfrm>
            <a:prstGeom prst="rect">
              <a:avLst/>
            </a:prstGeom>
            <a:noFill/>
            <a:ln>
              <a:noFill/>
            </a:ln>
          </p:spPr>
        </p:pic>
        <p:sp>
          <p:nvSpPr>
            <p:cNvPr id="1196" name="Google Shape;1196;p61"/>
            <p:cNvSpPr/>
            <p:nvPr/>
          </p:nvSpPr>
          <p:spPr>
            <a:xfrm>
              <a:off x="3083303" y="3663126"/>
              <a:ext cx="283845" cy="283845"/>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97" name="Google Shape;1197;p61"/>
            <p:cNvSpPr/>
            <p:nvPr/>
          </p:nvSpPr>
          <p:spPr>
            <a:xfrm>
              <a:off x="3375431" y="3766845"/>
              <a:ext cx="2315845" cy="76200"/>
            </a:xfrm>
            <a:custGeom>
              <a:rect b="b" l="l" r="r" t="t"/>
              <a:pathLst>
                <a:path extrusionOk="0" h="76200" w="2315845">
                  <a:moveTo>
                    <a:pt x="1297749" y="38100"/>
                  </a:moveTo>
                  <a:lnTo>
                    <a:pt x="1272336" y="25400"/>
                  </a:lnTo>
                  <a:lnTo>
                    <a:pt x="1221549" y="0"/>
                  </a:lnTo>
                  <a:lnTo>
                    <a:pt x="1221549" y="25400"/>
                  </a:lnTo>
                  <a:lnTo>
                    <a:pt x="0" y="25400"/>
                  </a:lnTo>
                  <a:lnTo>
                    <a:pt x="0" y="50800"/>
                  </a:lnTo>
                  <a:lnTo>
                    <a:pt x="1221549" y="50800"/>
                  </a:lnTo>
                  <a:lnTo>
                    <a:pt x="1221549" y="76200"/>
                  </a:lnTo>
                  <a:lnTo>
                    <a:pt x="1272349" y="50800"/>
                  </a:lnTo>
                  <a:lnTo>
                    <a:pt x="1297749" y="38100"/>
                  </a:lnTo>
                  <a:close/>
                </a:path>
                <a:path extrusionOk="0" h="76200" w="2315845">
                  <a:moveTo>
                    <a:pt x="2315540" y="38100"/>
                  </a:moveTo>
                  <a:lnTo>
                    <a:pt x="2290140" y="25400"/>
                  </a:lnTo>
                  <a:lnTo>
                    <a:pt x="2239340" y="0"/>
                  </a:lnTo>
                  <a:lnTo>
                    <a:pt x="2239340" y="25400"/>
                  </a:lnTo>
                  <a:lnTo>
                    <a:pt x="1967776" y="25400"/>
                  </a:lnTo>
                  <a:lnTo>
                    <a:pt x="1967776" y="50800"/>
                  </a:lnTo>
                  <a:lnTo>
                    <a:pt x="2239340" y="50800"/>
                  </a:lnTo>
                  <a:lnTo>
                    <a:pt x="2239340" y="76200"/>
                  </a:lnTo>
                  <a:lnTo>
                    <a:pt x="2290140" y="50800"/>
                  </a:lnTo>
                  <a:lnTo>
                    <a:pt x="2315540"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98" name="Google Shape;1198;p61"/>
            <p:cNvPicPr preferRelativeResize="0"/>
            <p:nvPr/>
          </p:nvPicPr>
          <p:blipFill rotWithShape="1">
            <a:blip r:embed="rId16">
              <a:alphaModFix/>
            </a:blip>
            <a:srcRect b="0" l="0" r="0" t="0"/>
            <a:stretch/>
          </p:blipFill>
          <p:spPr>
            <a:xfrm>
              <a:off x="5669280" y="3648455"/>
              <a:ext cx="362712" cy="362712"/>
            </a:xfrm>
            <a:prstGeom prst="rect">
              <a:avLst/>
            </a:prstGeom>
            <a:noFill/>
            <a:ln>
              <a:noFill/>
            </a:ln>
          </p:spPr>
        </p:pic>
        <p:sp>
          <p:nvSpPr>
            <p:cNvPr id="1199" name="Google Shape;1199;p61"/>
            <p:cNvSpPr/>
            <p:nvPr/>
          </p:nvSpPr>
          <p:spPr>
            <a:xfrm>
              <a:off x="5710082" y="3663126"/>
              <a:ext cx="283845" cy="283845"/>
            </a:xfrm>
            <a:custGeom>
              <a:rect b="b" l="l" r="r" t="t"/>
              <a:pathLst>
                <a:path extrusionOk="0" h="283845" w="283845">
                  <a:moveTo>
                    <a:pt x="283618" y="0"/>
                  </a:moveTo>
                  <a:lnTo>
                    <a:pt x="0" y="0"/>
                  </a:lnTo>
                  <a:lnTo>
                    <a:pt x="0" y="283617"/>
                  </a:lnTo>
                  <a:lnTo>
                    <a:pt x="283618" y="283617"/>
                  </a:lnTo>
                  <a:lnTo>
                    <a:pt x="283618"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00" name="Google Shape;1200;p61"/>
            <p:cNvSpPr/>
            <p:nvPr/>
          </p:nvSpPr>
          <p:spPr>
            <a:xfrm>
              <a:off x="6002223" y="3766845"/>
              <a:ext cx="2320925" cy="76200"/>
            </a:xfrm>
            <a:custGeom>
              <a:rect b="b" l="l" r="r" t="t"/>
              <a:pathLst>
                <a:path extrusionOk="0" h="76200" w="2320925">
                  <a:moveTo>
                    <a:pt x="1297736" y="38100"/>
                  </a:moveTo>
                  <a:lnTo>
                    <a:pt x="1272324" y="25400"/>
                  </a:lnTo>
                  <a:lnTo>
                    <a:pt x="1221536" y="0"/>
                  </a:lnTo>
                  <a:lnTo>
                    <a:pt x="1221536" y="25400"/>
                  </a:lnTo>
                  <a:lnTo>
                    <a:pt x="0" y="25400"/>
                  </a:lnTo>
                  <a:lnTo>
                    <a:pt x="0" y="50800"/>
                  </a:lnTo>
                  <a:lnTo>
                    <a:pt x="1221536" y="50800"/>
                  </a:lnTo>
                  <a:lnTo>
                    <a:pt x="1221536" y="76200"/>
                  </a:lnTo>
                  <a:lnTo>
                    <a:pt x="1272336" y="50800"/>
                  </a:lnTo>
                  <a:lnTo>
                    <a:pt x="1297736" y="38100"/>
                  </a:lnTo>
                  <a:close/>
                </a:path>
                <a:path extrusionOk="0" h="76200" w="2320925">
                  <a:moveTo>
                    <a:pt x="2320823" y="38100"/>
                  </a:moveTo>
                  <a:lnTo>
                    <a:pt x="2295423" y="25400"/>
                  </a:lnTo>
                  <a:lnTo>
                    <a:pt x="2244623" y="0"/>
                  </a:lnTo>
                  <a:lnTo>
                    <a:pt x="2244623" y="25400"/>
                  </a:lnTo>
                  <a:lnTo>
                    <a:pt x="1973059" y="25400"/>
                  </a:lnTo>
                  <a:lnTo>
                    <a:pt x="1973059" y="50800"/>
                  </a:lnTo>
                  <a:lnTo>
                    <a:pt x="2244623" y="50800"/>
                  </a:lnTo>
                  <a:lnTo>
                    <a:pt x="2244623" y="76200"/>
                  </a:lnTo>
                  <a:lnTo>
                    <a:pt x="2295423" y="50800"/>
                  </a:lnTo>
                  <a:lnTo>
                    <a:pt x="2320823"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01" name="Google Shape;1201;p61"/>
            <p:cNvPicPr preferRelativeResize="0"/>
            <p:nvPr/>
          </p:nvPicPr>
          <p:blipFill rotWithShape="1">
            <a:blip r:embed="rId17">
              <a:alphaModFix/>
            </a:blip>
            <a:srcRect b="0" l="0" r="0" t="0"/>
            <a:stretch/>
          </p:blipFill>
          <p:spPr>
            <a:xfrm>
              <a:off x="8302752" y="3648455"/>
              <a:ext cx="362711" cy="362712"/>
            </a:xfrm>
            <a:prstGeom prst="rect">
              <a:avLst/>
            </a:prstGeom>
            <a:noFill/>
            <a:ln>
              <a:noFill/>
            </a:ln>
          </p:spPr>
        </p:pic>
        <p:sp>
          <p:nvSpPr>
            <p:cNvPr id="1202" name="Google Shape;1202;p61"/>
            <p:cNvSpPr/>
            <p:nvPr/>
          </p:nvSpPr>
          <p:spPr>
            <a:xfrm>
              <a:off x="8342151" y="3663126"/>
              <a:ext cx="283845" cy="283845"/>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03" name="Google Shape;1203;p61"/>
            <p:cNvSpPr/>
            <p:nvPr/>
          </p:nvSpPr>
          <p:spPr>
            <a:xfrm>
              <a:off x="8634289" y="3766835"/>
              <a:ext cx="1297940" cy="76200"/>
            </a:xfrm>
            <a:custGeom>
              <a:rect b="b" l="l" r="r" t="t"/>
              <a:pathLst>
                <a:path extrusionOk="0" h="76200" w="1297940">
                  <a:moveTo>
                    <a:pt x="1221539" y="0"/>
                  </a:moveTo>
                  <a:lnTo>
                    <a:pt x="1221539" y="76200"/>
                  </a:lnTo>
                  <a:lnTo>
                    <a:pt x="1272341" y="50800"/>
                  </a:lnTo>
                  <a:lnTo>
                    <a:pt x="1234239" y="50800"/>
                  </a:lnTo>
                  <a:lnTo>
                    <a:pt x="1234239" y="25400"/>
                  </a:lnTo>
                  <a:lnTo>
                    <a:pt x="1272337" y="25400"/>
                  </a:lnTo>
                  <a:lnTo>
                    <a:pt x="1221539" y="0"/>
                  </a:lnTo>
                  <a:close/>
                </a:path>
                <a:path extrusionOk="0" h="76200" w="1297940">
                  <a:moveTo>
                    <a:pt x="1221539" y="25400"/>
                  </a:moveTo>
                  <a:lnTo>
                    <a:pt x="0" y="25400"/>
                  </a:lnTo>
                  <a:lnTo>
                    <a:pt x="0" y="50800"/>
                  </a:lnTo>
                  <a:lnTo>
                    <a:pt x="1221539" y="50800"/>
                  </a:lnTo>
                  <a:lnTo>
                    <a:pt x="1221539" y="25400"/>
                  </a:lnTo>
                  <a:close/>
                </a:path>
                <a:path extrusionOk="0" h="76200" w="1297940">
                  <a:moveTo>
                    <a:pt x="1272337" y="25400"/>
                  </a:moveTo>
                  <a:lnTo>
                    <a:pt x="1234239" y="25400"/>
                  </a:lnTo>
                  <a:lnTo>
                    <a:pt x="1234239" y="50800"/>
                  </a:lnTo>
                  <a:lnTo>
                    <a:pt x="1272341" y="50800"/>
                  </a:lnTo>
                  <a:lnTo>
                    <a:pt x="1297739" y="38101"/>
                  </a:lnTo>
                  <a:lnTo>
                    <a:pt x="1272337" y="254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04" name="Google Shape;1204;p61"/>
            <p:cNvPicPr preferRelativeResize="0"/>
            <p:nvPr/>
          </p:nvPicPr>
          <p:blipFill rotWithShape="1">
            <a:blip r:embed="rId18">
              <a:alphaModFix/>
            </a:blip>
            <a:srcRect b="0" l="0" r="0" t="0"/>
            <a:stretch/>
          </p:blipFill>
          <p:spPr>
            <a:xfrm>
              <a:off x="2008632" y="4639055"/>
              <a:ext cx="728471" cy="728472"/>
            </a:xfrm>
            <a:prstGeom prst="rect">
              <a:avLst/>
            </a:prstGeom>
            <a:noFill/>
            <a:ln>
              <a:noFill/>
            </a:ln>
          </p:spPr>
        </p:pic>
        <p:sp>
          <p:nvSpPr>
            <p:cNvPr id="1205" name="Google Shape;1205;p61"/>
            <p:cNvSpPr/>
            <p:nvPr/>
          </p:nvSpPr>
          <p:spPr>
            <a:xfrm>
              <a:off x="2049636" y="4654473"/>
              <a:ext cx="647700" cy="647700"/>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0"/>
                  </a:lnTo>
                  <a:lnTo>
                    <a:pt x="52174" y="147510"/>
                  </a:lnTo>
                  <a:lnTo>
                    <a:pt x="30099" y="187323"/>
                  </a:lnTo>
                  <a:lnTo>
                    <a:pt x="13711" y="230318"/>
                  </a:lnTo>
                  <a:lnTo>
                    <a:pt x="3511" y="275993"/>
                  </a:lnTo>
                  <a:lnTo>
                    <a:pt x="0" y="323850"/>
                  </a:lnTo>
                  <a:lnTo>
                    <a:pt x="3511" y="371706"/>
                  </a:lnTo>
                  <a:lnTo>
                    <a:pt x="13711" y="417382"/>
                  </a:lnTo>
                  <a:lnTo>
                    <a:pt x="30099" y="460377"/>
                  </a:lnTo>
                  <a:lnTo>
                    <a:pt x="52174" y="500190"/>
                  </a:lnTo>
                  <a:lnTo>
                    <a:pt x="79434" y="536320"/>
                  </a:lnTo>
                  <a:lnTo>
                    <a:pt x="111380" y="568265"/>
                  </a:lnTo>
                  <a:lnTo>
                    <a:pt x="147510" y="595526"/>
                  </a:lnTo>
                  <a:lnTo>
                    <a:pt x="187322" y="617601"/>
                  </a:lnTo>
                  <a:lnTo>
                    <a:pt x="230317" y="633989"/>
                  </a:lnTo>
                  <a:lnTo>
                    <a:pt x="275993" y="644189"/>
                  </a:lnTo>
                  <a:lnTo>
                    <a:pt x="323850" y="647701"/>
                  </a:lnTo>
                  <a:lnTo>
                    <a:pt x="371706" y="644189"/>
                  </a:lnTo>
                  <a:lnTo>
                    <a:pt x="417382" y="633989"/>
                  </a:lnTo>
                  <a:lnTo>
                    <a:pt x="460377" y="617601"/>
                  </a:lnTo>
                  <a:lnTo>
                    <a:pt x="500189" y="595526"/>
                  </a:lnTo>
                  <a:lnTo>
                    <a:pt x="536319" y="568265"/>
                  </a:lnTo>
                  <a:lnTo>
                    <a:pt x="568265" y="536320"/>
                  </a:lnTo>
                  <a:lnTo>
                    <a:pt x="595525" y="500190"/>
                  </a:lnTo>
                  <a:lnTo>
                    <a:pt x="617600" y="460377"/>
                  </a:lnTo>
                  <a:lnTo>
                    <a:pt x="633988" y="417382"/>
                  </a:lnTo>
                  <a:lnTo>
                    <a:pt x="644188" y="371706"/>
                  </a:lnTo>
                  <a:lnTo>
                    <a:pt x="647700" y="323850"/>
                  </a:lnTo>
                  <a:lnTo>
                    <a:pt x="644188" y="275993"/>
                  </a:lnTo>
                  <a:lnTo>
                    <a:pt x="633988" y="230318"/>
                  </a:lnTo>
                  <a:lnTo>
                    <a:pt x="617600" y="187323"/>
                  </a:lnTo>
                  <a:lnTo>
                    <a:pt x="595525" y="147510"/>
                  </a:lnTo>
                  <a:lnTo>
                    <a:pt x="568265" y="111380"/>
                  </a:lnTo>
                  <a:lnTo>
                    <a:pt x="536319" y="79435"/>
                  </a:lnTo>
                  <a:lnTo>
                    <a:pt x="500189"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06" name="Google Shape;1206;p61"/>
            <p:cNvPicPr preferRelativeResize="0"/>
            <p:nvPr/>
          </p:nvPicPr>
          <p:blipFill rotWithShape="1">
            <a:blip r:embed="rId19">
              <a:alphaModFix/>
            </a:blip>
            <a:srcRect b="0" l="0" r="0" t="0"/>
            <a:stretch/>
          </p:blipFill>
          <p:spPr>
            <a:xfrm>
              <a:off x="4642104" y="4639055"/>
              <a:ext cx="725424" cy="728472"/>
            </a:xfrm>
            <a:prstGeom prst="rect">
              <a:avLst/>
            </a:prstGeom>
            <a:noFill/>
            <a:ln>
              <a:noFill/>
            </a:ln>
          </p:spPr>
        </p:pic>
        <p:sp>
          <p:nvSpPr>
            <p:cNvPr id="1207" name="Google Shape;1207;p61"/>
            <p:cNvSpPr/>
            <p:nvPr/>
          </p:nvSpPr>
          <p:spPr>
            <a:xfrm>
              <a:off x="4681703" y="4654473"/>
              <a:ext cx="647700" cy="647700"/>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0"/>
                  </a:lnTo>
                  <a:lnTo>
                    <a:pt x="52174" y="147510"/>
                  </a:lnTo>
                  <a:lnTo>
                    <a:pt x="30099" y="187323"/>
                  </a:lnTo>
                  <a:lnTo>
                    <a:pt x="13711" y="230318"/>
                  </a:lnTo>
                  <a:lnTo>
                    <a:pt x="3511" y="275993"/>
                  </a:lnTo>
                  <a:lnTo>
                    <a:pt x="0" y="323850"/>
                  </a:lnTo>
                  <a:lnTo>
                    <a:pt x="3511" y="371706"/>
                  </a:lnTo>
                  <a:lnTo>
                    <a:pt x="13711" y="417382"/>
                  </a:lnTo>
                  <a:lnTo>
                    <a:pt x="30099" y="460377"/>
                  </a:lnTo>
                  <a:lnTo>
                    <a:pt x="52174" y="500190"/>
                  </a:lnTo>
                  <a:lnTo>
                    <a:pt x="79434" y="536320"/>
                  </a:lnTo>
                  <a:lnTo>
                    <a:pt x="111380" y="568265"/>
                  </a:lnTo>
                  <a:lnTo>
                    <a:pt x="147510" y="595526"/>
                  </a:lnTo>
                  <a:lnTo>
                    <a:pt x="187322" y="617601"/>
                  </a:lnTo>
                  <a:lnTo>
                    <a:pt x="230317" y="633989"/>
                  </a:lnTo>
                  <a:lnTo>
                    <a:pt x="275993" y="644189"/>
                  </a:lnTo>
                  <a:lnTo>
                    <a:pt x="323850" y="647701"/>
                  </a:lnTo>
                  <a:lnTo>
                    <a:pt x="371706" y="644189"/>
                  </a:lnTo>
                  <a:lnTo>
                    <a:pt x="417382" y="633989"/>
                  </a:lnTo>
                  <a:lnTo>
                    <a:pt x="460377" y="617601"/>
                  </a:lnTo>
                  <a:lnTo>
                    <a:pt x="500190" y="595526"/>
                  </a:lnTo>
                  <a:lnTo>
                    <a:pt x="536320" y="568265"/>
                  </a:lnTo>
                  <a:lnTo>
                    <a:pt x="568265" y="536320"/>
                  </a:lnTo>
                  <a:lnTo>
                    <a:pt x="595526" y="500190"/>
                  </a:lnTo>
                  <a:lnTo>
                    <a:pt x="617601" y="460377"/>
                  </a:lnTo>
                  <a:lnTo>
                    <a:pt x="633989" y="417382"/>
                  </a:lnTo>
                  <a:lnTo>
                    <a:pt x="644189" y="371706"/>
                  </a:lnTo>
                  <a:lnTo>
                    <a:pt x="647701" y="323850"/>
                  </a:lnTo>
                  <a:lnTo>
                    <a:pt x="644189" y="275993"/>
                  </a:lnTo>
                  <a:lnTo>
                    <a:pt x="633989" y="230318"/>
                  </a:lnTo>
                  <a:lnTo>
                    <a:pt x="617601" y="187323"/>
                  </a:lnTo>
                  <a:lnTo>
                    <a:pt x="595526" y="147510"/>
                  </a:lnTo>
                  <a:lnTo>
                    <a:pt x="568265" y="111380"/>
                  </a:lnTo>
                  <a:lnTo>
                    <a:pt x="536320" y="79435"/>
                  </a:lnTo>
                  <a:lnTo>
                    <a:pt x="500190"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08" name="Google Shape;1208;p61"/>
            <p:cNvPicPr preferRelativeResize="0"/>
            <p:nvPr/>
          </p:nvPicPr>
          <p:blipFill rotWithShape="1">
            <a:blip r:embed="rId20">
              <a:alphaModFix/>
            </a:blip>
            <a:srcRect b="0" l="0" r="0" t="0"/>
            <a:stretch/>
          </p:blipFill>
          <p:spPr>
            <a:xfrm>
              <a:off x="9906000" y="4639055"/>
              <a:ext cx="728472" cy="728472"/>
            </a:xfrm>
            <a:prstGeom prst="rect">
              <a:avLst/>
            </a:prstGeom>
            <a:noFill/>
            <a:ln>
              <a:noFill/>
            </a:ln>
          </p:spPr>
        </p:pic>
        <p:sp>
          <p:nvSpPr>
            <p:cNvPr id="1209" name="Google Shape;1209;p61"/>
            <p:cNvSpPr/>
            <p:nvPr/>
          </p:nvSpPr>
          <p:spPr>
            <a:xfrm>
              <a:off x="9945839" y="4654473"/>
              <a:ext cx="647700" cy="647700"/>
            </a:xfrm>
            <a:custGeom>
              <a:rect b="b" l="l" r="r" t="t"/>
              <a:pathLst>
                <a:path extrusionOk="0" h="647700" w="647700">
                  <a:moveTo>
                    <a:pt x="323851" y="0"/>
                  </a:moveTo>
                  <a:lnTo>
                    <a:pt x="275994" y="3511"/>
                  </a:lnTo>
                  <a:lnTo>
                    <a:pt x="230318" y="13711"/>
                  </a:lnTo>
                  <a:lnTo>
                    <a:pt x="187323" y="30099"/>
                  </a:lnTo>
                  <a:lnTo>
                    <a:pt x="147510" y="52174"/>
                  </a:lnTo>
                  <a:lnTo>
                    <a:pt x="111380" y="79435"/>
                  </a:lnTo>
                  <a:lnTo>
                    <a:pt x="79434" y="111380"/>
                  </a:lnTo>
                  <a:lnTo>
                    <a:pt x="52174" y="147510"/>
                  </a:lnTo>
                  <a:lnTo>
                    <a:pt x="30099" y="187323"/>
                  </a:lnTo>
                  <a:lnTo>
                    <a:pt x="13711" y="230318"/>
                  </a:lnTo>
                  <a:lnTo>
                    <a:pt x="3511" y="275993"/>
                  </a:lnTo>
                  <a:lnTo>
                    <a:pt x="0" y="323850"/>
                  </a:lnTo>
                  <a:lnTo>
                    <a:pt x="3511" y="371706"/>
                  </a:lnTo>
                  <a:lnTo>
                    <a:pt x="13711" y="417382"/>
                  </a:lnTo>
                  <a:lnTo>
                    <a:pt x="30099" y="460377"/>
                  </a:lnTo>
                  <a:lnTo>
                    <a:pt x="52174" y="500190"/>
                  </a:lnTo>
                  <a:lnTo>
                    <a:pt x="79434" y="536320"/>
                  </a:lnTo>
                  <a:lnTo>
                    <a:pt x="111380" y="568265"/>
                  </a:lnTo>
                  <a:lnTo>
                    <a:pt x="147510" y="595526"/>
                  </a:lnTo>
                  <a:lnTo>
                    <a:pt x="187323" y="617601"/>
                  </a:lnTo>
                  <a:lnTo>
                    <a:pt x="230318" y="633989"/>
                  </a:lnTo>
                  <a:lnTo>
                    <a:pt x="275994" y="644189"/>
                  </a:lnTo>
                  <a:lnTo>
                    <a:pt x="323851" y="647701"/>
                  </a:lnTo>
                  <a:lnTo>
                    <a:pt x="371707" y="644189"/>
                  </a:lnTo>
                  <a:lnTo>
                    <a:pt x="417383" y="633989"/>
                  </a:lnTo>
                  <a:lnTo>
                    <a:pt x="460378" y="617601"/>
                  </a:lnTo>
                  <a:lnTo>
                    <a:pt x="500191" y="595526"/>
                  </a:lnTo>
                  <a:lnTo>
                    <a:pt x="536320" y="568265"/>
                  </a:lnTo>
                  <a:lnTo>
                    <a:pt x="568266" y="536320"/>
                  </a:lnTo>
                  <a:lnTo>
                    <a:pt x="595527" y="500190"/>
                  </a:lnTo>
                  <a:lnTo>
                    <a:pt x="617601" y="460377"/>
                  </a:lnTo>
                  <a:lnTo>
                    <a:pt x="633989" y="417382"/>
                  </a:lnTo>
                  <a:lnTo>
                    <a:pt x="644189" y="371706"/>
                  </a:lnTo>
                  <a:lnTo>
                    <a:pt x="647701" y="323850"/>
                  </a:lnTo>
                  <a:lnTo>
                    <a:pt x="644189" y="275993"/>
                  </a:lnTo>
                  <a:lnTo>
                    <a:pt x="633989" y="230318"/>
                  </a:lnTo>
                  <a:lnTo>
                    <a:pt x="617601" y="187323"/>
                  </a:lnTo>
                  <a:lnTo>
                    <a:pt x="595527" y="147510"/>
                  </a:lnTo>
                  <a:lnTo>
                    <a:pt x="568266" y="111380"/>
                  </a:lnTo>
                  <a:lnTo>
                    <a:pt x="536320"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0" name="Google Shape;1210;p61"/>
            <p:cNvSpPr/>
            <p:nvPr/>
          </p:nvSpPr>
          <p:spPr>
            <a:xfrm>
              <a:off x="2716437" y="4940225"/>
              <a:ext cx="347980" cy="76200"/>
            </a:xfrm>
            <a:custGeom>
              <a:rect b="b" l="l" r="r" t="t"/>
              <a:pathLst>
                <a:path extrusionOk="0" h="76200" w="347980">
                  <a:moveTo>
                    <a:pt x="271565" y="50799"/>
                  </a:moveTo>
                  <a:lnTo>
                    <a:pt x="271565" y="76200"/>
                  </a:lnTo>
                  <a:lnTo>
                    <a:pt x="322365" y="50800"/>
                  </a:lnTo>
                  <a:lnTo>
                    <a:pt x="271565" y="50799"/>
                  </a:lnTo>
                  <a:close/>
                </a:path>
                <a:path extrusionOk="0" h="76200" w="347980">
                  <a:moveTo>
                    <a:pt x="271565" y="25399"/>
                  </a:moveTo>
                  <a:lnTo>
                    <a:pt x="271565" y="50799"/>
                  </a:lnTo>
                  <a:lnTo>
                    <a:pt x="284265" y="50800"/>
                  </a:lnTo>
                  <a:lnTo>
                    <a:pt x="284265" y="25400"/>
                  </a:lnTo>
                  <a:lnTo>
                    <a:pt x="271565" y="25399"/>
                  </a:lnTo>
                  <a:close/>
                </a:path>
                <a:path extrusionOk="0" h="76200" w="347980">
                  <a:moveTo>
                    <a:pt x="271565" y="0"/>
                  </a:moveTo>
                  <a:lnTo>
                    <a:pt x="271565" y="25399"/>
                  </a:lnTo>
                  <a:lnTo>
                    <a:pt x="284265" y="25400"/>
                  </a:lnTo>
                  <a:lnTo>
                    <a:pt x="284265" y="50800"/>
                  </a:lnTo>
                  <a:lnTo>
                    <a:pt x="322367" y="50798"/>
                  </a:lnTo>
                  <a:lnTo>
                    <a:pt x="347765" y="38100"/>
                  </a:lnTo>
                  <a:lnTo>
                    <a:pt x="271565" y="0"/>
                  </a:lnTo>
                  <a:close/>
                </a:path>
                <a:path extrusionOk="0" h="76200" w="347980">
                  <a:moveTo>
                    <a:pt x="0" y="25398"/>
                  </a:moveTo>
                  <a:lnTo>
                    <a:pt x="0" y="50798"/>
                  </a:lnTo>
                  <a:lnTo>
                    <a:pt x="271565" y="50799"/>
                  </a:lnTo>
                  <a:lnTo>
                    <a:pt x="271565"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11" name="Google Shape;1211;p61"/>
            <p:cNvPicPr preferRelativeResize="0"/>
            <p:nvPr/>
          </p:nvPicPr>
          <p:blipFill rotWithShape="1">
            <a:blip r:embed="rId21">
              <a:alphaModFix/>
            </a:blip>
            <a:srcRect b="0" l="0" r="0" t="0"/>
            <a:stretch/>
          </p:blipFill>
          <p:spPr>
            <a:xfrm>
              <a:off x="3044951" y="4821935"/>
              <a:ext cx="362712" cy="362712"/>
            </a:xfrm>
            <a:prstGeom prst="rect">
              <a:avLst/>
            </a:prstGeom>
            <a:noFill/>
            <a:ln>
              <a:noFill/>
            </a:ln>
          </p:spPr>
        </p:pic>
        <p:sp>
          <p:nvSpPr>
            <p:cNvPr id="1212" name="Google Shape;1212;p61"/>
            <p:cNvSpPr/>
            <p:nvPr/>
          </p:nvSpPr>
          <p:spPr>
            <a:xfrm>
              <a:off x="3083303" y="4836515"/>
              <a:ext cx="283845" cy="283845"/>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3" name="Google Shape;1213;p61"/>
            <p:cNvSpPr/>
            <p:nvPr/>
          </p:nvSpPr>
          <p:spPr>
            <a:xfrm>
              <a:off x="3371748" y="2624238"/>
              <a:ext cx="1412875" cy="2392679"/>
            </a:xfrm>
            <a:custGeom>
              <a:rect b="b" l="l" r="r" t="t"/>
              <a:pathLst>
                <a:path extrusionOk="0" h="2392679" w="1412875">
                  <a:moveTo>
                    <a:pt x="1301432" y="2354097"/>
                  </a:moveTo>
                  <a:lnTo>
                    <a:pt x="1225232" y="2315997"/>
                  </a:lnTo>
                  <a:lnTo>
                    <a:pt x="1225232" y="2341397"/>
                  </a:lnTo>
                  <a:lnTo>
                    <a:pt x="3683" y="2341384"/>
                  </a:lnTo>
                  <a:lnTo>
                    <a:pt x="3683" y="2366784"/>
                  </a:lnTo>
                  <a:lnTo>
                    <a:pt x="1225232" y="2366797"/>
                  </a:lnTo>
                  <a:lnTo>
                    <a:pt x="1225232" y="2392197"/>
                  </a:lnTo>
                  <a:lnTo>
                    <a:pt x="1276032" y="2366797"/>
                  </a:lnTo>
                  <a:lnTo>
                    <a:pt x="1237932" y="2366797"/>
                  </a:lnTo>
                  <a:lnTo>
                    <a:pt x="1276032" y="2366784"/>
                  </a:lnTo>
                  <a:lnTo>
                    <a:pt x="1301432" y="2354097"/>
                  </a:lnTo>
                  <a:close/>
                </a:path>
                <a:path extrusionOk="0" h="2392679" w="1412875">
                  <a:moveTo>
                    <a:pt x="1412379" y="2117242"/>
                  </a:moveTo>
                  <a:lnTo>
                    <a:pt x="1406753" y="2071344"/>
                  </a:lnTo>
                  <a:lnTo>
                    <a:pt x="1402016" y="2032685"/>
                  </a:lnTo>
                  <a:lnTo>
                    <a:pt x="1380845" y="2046719"/>
                  </a:lnTo>
                  <a:lnTo>
                    <a:pt x="82778" y="89065"/>
                  </a:lnTo>
                  <a:lnTo>
                    <a:pt x="1229017" y="1053033"/>
                  </a:lnTo>
                  <a:lnTo>
                    <a:pt x="1212672" y="1072476"/>
                  </a:lnTo>
                  <a:lnTo>
                    <a:pt x="1295514" y="1092365"/>
                  </a:lnTo>
                  <a:lnTo>
                    <a:pt x="1282052" y="1061212"/>
                  </a:lnTo>
                  <a:lnTo>
                    <a:pt x="1261719" y="1014158"/>
                  </a:lnTo>
                  <a:lnTo>
                    <a:pt x="1245374" y="1033589"/>
                  </a:lnTo>
                  <a:lnTo>
                    <a:pt x="33045" y="14058"/>
                  </a:lnTo>
                  <a:lnTo>
                    <a:pt x="23863" y="190"/>
                  </a:lnTo>
                  <a:lnTo>
                    <a:pt x="19786" y="2895"/>
                  </a:lnTo>
                  <a:lnTo>
                    <a:pt x="16344" y="0"/>
                  </a:lnTo>
                  <a:lnTo>
                    <a:pt x="6489" y="11722"/>
                  </a:lnTo>
                  <a:lnTo>
                    <a:pt x="2705" y="14224"/>
                  </a:lnTo>
                  <a:lnTo>
                    <a:pt x="3441" y="15341"/>
                  </a:lnTo>
                  <a:lnTo>
                    <a:pt x="0" y="19431"/>
                  </a:lnTo>
                  <a:lnTo>
                    <a:pt x="13919" y="31140"/>
                  </a:lnTo>
                  <a:lnTo>
                    <a:pt x="1359674" y="2060765"/>
                  </a:lnTo>
                  <a:lnTo>
                    <a:pt x="1338516" y="2074799"/>
                  </a:lnTo>
                  <a:lnTo>
                    <a:pt x="1412379" y="2117242"/>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14" name="Google Shape;1214;p61"/>
            <p:cNvPicPr preferRelativeResize="0"/>
            <p:nvPr/>
          </p:nvPicPr>
          <p:blipFill rotWithShape="1">
            <a:blip r:embed="rId22">
              <a:alphaModFix/>
            </a:blip>
            <a:srcRect b="0" l="0" r="0" t="0"/>
            <a:stretch/>
          </p:blipFill>
          <p:spPr>
            <a:xfrm>
              <a:off x="4648200" y="5812536"/>
              <a:ext cx="725424" cy="728471"/>
            </a:xfrm>
            <a:prstGeom prst="rect">
              <a:avLst/>
            </a:prstGeom>
            <a:noFill/>
            <a:ln>
              <a:noFill/>
            </a:ln>
          </p:spPr>
        </p:pic>
        <p:sp>
          <p:nvSpPr>
            <p:cNvPr id="1215" name="Google Shape;1215;p61"/>
            <p:cNvSpPr/>
            <p:nvPr/>
          </p:nvSpPr>
          <p:spPr>
            <a:xfrm>
              <a:off x="4687053" y="5827863"/>
              <a:ext cx="647700" cy="647700"/>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90" y="595527"/>
                  </a:lnTo>
                  <a:lnTo>
                    <a:pt x="536320" y="568266"/>
                  </a:lnTo>
                  <a:lnTo>
                    <a:pt x="568265" y="536320"/>
                  </a:lnTo>
                  <a:lnTo>
                    <a:pt x="595526" y="500191"/>
                  </a:lnTo>
                  <a:lnTo>
                    <a:pt x="617601" y="460378"/>
                  </a:lnTo>
                  <a:lnTo>
                    <a:pt x="633989" y="417383"/>
                  </a:lnTo>
                  <a:lnTo>
                    <a:pt x="644189" y="371707"/>
                  </a:lnTo>
                  <a:lnTo>
                    <a:pt x="647701" y="323851"/>
                  </a:lnTo>
                  <a:lnTo>
                    <a:pt x="644189" y="275994"/>
                  </a:lnTo>
                  <a:lnTo>
                    <a:pt x="633989" y="230318"/>
                  </a:lnTo>
                  <a:lnTo>
                    <a:pt x="617601" y="187323"/>
                  </a:lnTo>
                  <a:lnTo>
                    <a:pt x="595526" y="147510"/>
                  </a:lnTo>
                  <a:lnTo>
                    <a:pt x="568265" y="111381"/>
                  </a:lnTo>
                  <a:lnTo>
                    <a:pt x="536320" y="79435"/>
                  </a:lnTo>
                  <a:lnTo>
                    <a:pt x="500190"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6" name="Google Shape;1216;p61"/>
            <p:cNvSpPr/>
            <p:nvPr/>
          </p:nvSpPr>
          <p:spPr>
            <a:xfrm>
              <a:off x="839800" y="2622816"/>
              <a:ext cx="10113010" cy="3406775"/>
            </a:xfrm>
            <a:custGeom>
              <a:rect b="b" l="l" r="r" t="t"/>
              <a:pathLst>
                <a:path extrusionOk="0" h="3406775" w="10113010">
                  <a:moveTo>
                    <a:pt x="1163942" y="2355837"/>
                  </a:moveTo>
                  <a:lnTo>
                    <a:pt x="1087843" y="2317534"/>
                  </a:lnTo>
                  <a:lnTo>
                    <a:pt x="1087780" y="2342934"/>
                  </a:lnTo>
                  <a:lnTo>
                    <a:pt x="45300" y="2340152"/>
                  </a:lnTo>
                  <a:lnTo>
                    <a:pt x="45224" y="2365552"/>
                  </a:lnTo>
                  <a:lnTo>
                    <a:pt x="1087716" y="2368334"/>
                  </a:lnTo>
                  <a:lnTo>
                    <a:pt x="1087640" y="2393734"/>
                  </a:lnTo>
                  <a:lnTo>
                    <a:pt x="1138720" y="2368372"/>
                  </a:lnTo>
                  <a:lnTo>
                    <a:pt x="1163942" y="2355837"/>
                  </a:lnTo>
                  <a:close/>
                </a:path>
                <a:path extrusionOk="0" h="3406775" w="10113010">
                  <a:moveTo>
                    <a:pt x="1197038" y="1329016"/>
                  </a:moveTo>
                  <a:lnTo>
                    <a:pt x="1113028" y="1343152"/>
                  </a:lnTo>
                  <a:lnTo>
                    <a:pt x="1127988" y="1363675"/>
                  </a:lnTo>
                  <a:lnTo>
                    <a:pt x="0" y="2186584"/>
                  </a:lnTo>
                  <a:lnTo>
                    <a:pt x="14973" y="2207095"/>
                  </a:lnTo>
                  <a:lnTo>
                    <a:pt x="1142961" y="1384185"/>
                  </a:lnTo>
                  <a:lnTo>
                    <a:pt x="1157935" y="1404708"/>
                  </a:lnTo>
                  <a:lnTo>
                    <a:pt x="1183005" y="1356182"/>
                  </a:lnTo>
                  <a:lnTo>
                    <a:pt x="1197038" y="1329016"/>
                  </a:lnTo>
                  <a:close/>
                </a:path>
                <a:path extrusionOk="0" h="3406775" w="10113010">
                  <a:moveTo>
                    <a:pt x="3986530" y="3152432"/>
                  </a:moveTo>
                  <a:lnTo>
                    <a:pt x="3963327" y="3162757"/>
                  </a:lnTo>
                  <a:lnTo>
                    <a:pt x="3384943" y="1863280"/>
                  </a:lnTo>
                  <a:lnTo>
                    <a:pt x="3796855" y="2193239"/>
                  </a:lnTo>
                  <a:lnTo>
                    <a:pt x="3780980" y="2213064"/>
                  </a:lnTo>
                  <a:lnTo>
                    <a:pt x="3864267" y="2230971"/>
                  </a:lnTo>
                  <a:lnTo>
                    <a:pt x="3850538" y="2201176"/>
                  </a:lnTo>
                  <a:lnTo>
                    <a:pt x="3828618" y="2153589"/>
                  </a:lnTo>
                  <a:lnTo>
                    <a:pt x="3812730" y="2173414"/>
                  </a:lnTo>
                  <a:lnTo>
                    <a:pt x="3362426" y="1812709"/>
                  </a:lnTo>
                  <a:lnTo>
                    <a:pt x="3321989" y="1721891"/>
                  </a:lnTo>
                  <a:lnTo>
                    <a:pt x="3789959" y="1327785"/>
                  </a:lnTo>
                  <a:lnTo>
                    <a:pt x="3806329" y="1347203"/>
                  </a:lnTo>
                  <a:lnTo>
                    <a:pt x="3826611" y="1300175"/>
                  </a:lnTo>
                  <a:lnTo>
                    <a:pt x="3840073" y="1268984"/>
                  </a:lnTo>
                  <a:lnTo>
                    <a:pt x="3757244" y="1288923"/>
                  </a:lnTo>
                  <a:lnTo>
                    <a:pt x="3773601" y="1308354"/>
                  </a:lnTo>
                  <a:lnTo>
                    <a:pt x="3319234" y="1691005"/>
                  </a:lnTo>
                  <a:lnTo>
                    <a:pt x="3319234" y="1778101"/>
                  </a:lnTo>
                  <a:lnTo>
                    <a:pt x="3286429" y="1751838"/>
                  </a:lnTo>
                  <a:lnTo>
                    <a:pt x="3301784" y="1738909"/>
                  </a:lnTo>
                  <a:lnTo>
                    <a:pt x="3319234" y="1778101"/>
                  </a:lnTo>
                  <a:lnTo>
                    <a:pt x="3319234" y="1691005"/>
                  </a:lnTo>
                  <a:lnTo>
                    <a:pt x="3311245" y="1697723"/>
                  </a:lnTo>
                  <a:lnTo>
                    <a:pt x="3291027" y="1652308"/>
                  </a:lnTo>
                  <a:lnTo>
                    <a:pt x="3291027" y="1714754"/>
                  </a:lnTo>
                  <a:lnTo>
                    <a:pt x="3266224" y="1735645"/>
                  </a:lnTo>
                  <a:lnTo>
                    <a:pt x="3246412" y="1719783"/>
                  </a:lnTo>
                  <a:lnTo>
                    <a:pt x="3246412" y="1752320"/>
                  </a:lnTo>
                  <a:lnTo>
                    <a:pt x="3031566" y="1933257"/>
                  </a:lnTo>
                  <a:lnTo>
                    <a:pt x="3011957" y="1902129"/>
                  </a:lnTo>
                  <a:lnTo>
                    <a:pt x="3011957" y="1949767"/>
                  </a:lnTo>
                  <a:lnTo>
                    <a:pt x="2580551" y="2313076"/>
                  </a:lnTo>
                  <a:lnTo>
                    <a:pt x="2913532" y="1793519"/>
                  </a:lnTo>
                  <a:lnTo>
                    <a:pt x="3011957" y="1949767"/>
                  </a:lnTo>
                  <a:lnTo>
                    <a:pt x="3011957" y="1902129"/>
                  </a:lnTo>
                  <a:lnTo>
                    <a:pt x="2928670" y="1769910"/>
                  </a:lnTo>
                  <a:lnTo>
                    <a:pt x="3043910" y="1590103"/>
                  </a:lnTo>
                  <a:lnTo>
                    <a:pt x="3246412" y="1752320"/>
                  </a:lnTo>
                  <a:lnTo>
                    <a:pt x="3246412" y="1719783"/>
                  </a:lnTo>
                  <a:lnTo>
                    <a:pt x="3057690" y="1568602"/>
                  </a:lnTo>
                  <a:lnTo>
                    <a:pt x="3157004" y="1413649"/>
                  </a:lnTo>
                  <a:lnTo>
                    <a:pt x="3291027" y="1714754"/>
                  </a:lnTo>
                  <a:lnTo>
                    <a:pt x="3291027" y="1652308"/>
                  </a:lnTo>
                  <a:lnTo>
                    <a:pt x="3173399" y="1388046"/>
                  </a:lnTo>
                  <a:lnTo>
                    <a:pt x="3865321" y="308470"/>
                  </a:lnTo>
                  <a:lnTo>
                    <a:pt x="3886708" y="322173"/>
                  </a:lnTo>
                  <a:lnTo>
                    <a:pt x="3890772" y="284073"/>
                  </a:lnTo>
                  <a:lnTo>
                    <a:pt x="3895750" y="237464"/>
                  </a:lnTo>
                  <a:lnTo>
                    <a:pt x="3822547" y="281063"/>
                  </a:lnTo>
                  <a:lnTo>
                    <a:pt x="3843934" y="294767"/>
                  </a:lnTo>
                  <a:lnTo>
                    <a:pt x="3161042" y="1360271"/>
                  </a:lnTo>
                  <a:lnTo>
                    <a:pt x="3144634" y="1323416"/>
                  </a:lnTo>
                  <a:lnTo>
                    <a:pt x="3144634" y="1385874"/>
                  </a:lnTo>
                  <a:lnTo>
                    <a:pt x="3037763" y="1552638"/>
                  </a:lnTo>
                  <a:lnTo>
                    <a:pt x="3023971" y="1541589"/>
                  </a:lnTo>
                  <a:lnTo>
                    <a:pt x="3023971" y="1574139"/>
                  </a:lnTo>
                  <a:lnTo>
                    <a:pt x="2913723" y="1746173"/>
                  </a:lnTo>
                  <a:lnTo>
                    <a:pt x="2582697" y="1220622"/>
                  </a:lnTo>
                  <a:lnTo>
                    <a:pt x="3023971" y="1574139"/>
                  </a:lnTo>
                  <a:lnTo>
                    <a:pt x="3023971" y="1541589"/>
                  </a:lnTo>
                  <a:lnTo>
                    <a:pt x="2569959" y="1177874"/>
                  </a:lnTo>
                  <a:lnTo>
                    <a:pt x="2921927" y="885469"/>
                  </a:lnTo>
                  <a:lnTo>
                    <a:pt x="3144634" y="1385874"/>
                  </a:lnTo>
                  <a:lnTo>
                    <a:pt x="3144634" y="1323416"/>
                  </a:lnTo>
                  <a:lnTo>
                    <a:pt x="2942221" y="868616"/>
                  </a:lnTo>
                  <a:lnTo>
                    <a:pt x="3781742" y="171183"/>
                  </a:lnTo>
                  <a:lnTo>
                    <a:pt x="3797973" y="190715"/>
                  </a:lnTo>
                  <a:lnTo>
                    <a:pt x="3818712" y="143522"/>
                  </a:lnTo>
                  <a:lnTo>
                    <a:pt x="3832237" y="112725"/>
                  </a:lnTo>
                  <a:lnTo>
                    <a:pt x="3749281" y="132105"/>
                  </a:lnTo>
                  <a:lnTo>
                    <a:pt x="3765512" y="151650"/>
                  </a:lnTo>
                  <a:lnTo>
                    <a:pt x="2931490" y="844511"/>
                  </a:lnTo>
                  <a:lnTo>
                    <a:pt x="2555633" y="0"/>
                  </a:lnTo>
                  <a:lnTo>
                    <a:pt x="2532430" y="10325"/>
                  </a:lnTo>
                  <a:lnTo>
                    <a:pt x="2911208" y="861364"/>
                  </a:lnTo>
                  <a:lnTo>
                    <a:pt x="2528062" y="1179664"/>
                  </a:lnTo>
                  <a:lnTo>
                    <a:pt x="2536850" y="1190244"/>
                  </a:lnTo>
                  <a:lnTo>
                    <a:pt x="2534488" y="1191729"/>
                  </a:lnTo>
                  <a:lnTo>
                    <a:pt x="2898584" y="1769795"/>
                  </a:lnTo>
                  <a:lnTo>
                    <a:pt x="2527376" y="2348992"/>
                  </a:lnTo>
                  <a:lnTo>
                    <a:pt x="2533345" y="2352827"/>
                  </a:lnTo>
                  <a:lnTo>
                    <a:pt x="2529878" y="2355748"/>
                  </a:lnTo>
                  <a:lnTo>
                    <a:pt x="2540914" y="2368854"/>
                  </a:lnTo>
                  <a:lnTo>
                    <a:pt x="2539225" y="2370925"/>
                  </a:lnTo>
                  <a:lnTo>
                    <a:pt x="3758958" y="3367824"/>
                  </a:lnTo>
                  <a:lnTo>
                    <a:pt x="3742893" y="3387496"/>
                  </a:lnTo>
                  <a:lnTo>
                    <a:pt x="3826002" y="3406216"/>
                  </a:lnTo>
                  <a:lnTo>
                    <a:pt x="3812375" y="3375863"/>
                  </a:lnTo>
                  <a:lnTo>
                    <a:pt x="3791115" y="3328492"/>
                  </a:lnTo>
                  <a:lnTo>
                    <a:pt x="3775037" y="3348164"/>
                  </a:lnTo>
                  <a:lnTo>
                    <a:pt x="2565108" y="2359304"/>
                  </a:lnTo>
                  <a:lnTo>
                    <a:pt x="3025622" y="1971471"/>
                  </a:lnTo>
                  <a:lnTo>
                    <a:pt x="3835374" y="3257004"/>
                  </a:lnTo>
                  <a:lnTo>
                    <a:pt x="3813886" y="3270542"/>
                  </a:lnTo>
                  <a:lnTo>
                    <a:pt x="3886733" y="3314700"/>
                  </a:lnTo>
                  <a:lnTo>
                    <a:pt x="3882098" y="3267748"/>
                  </a:lnTo>
                  <a:lnTo>
                    <a:pt x="3878364" y="3229927"/>
                  </a:lnTo>
                  <a:lnTo>
                    <a:pt x="3856863" y="3243465"/>
                  </a:lnTo>
                  <a:lnTo>
                    <a:pt x="3045231" y="1954961"/>
                  </a:lnTo>
                  <a:lnTo>
                    <a:pt x="3266630" y="1768513"/>
                  </a:lnTo>
                  <a:lnTo>
                    <a:pt x="3341738" y="1828673"/>
                  </a:lnTo>
                  <a:lnTo>
                    <a:pt x="3940124" y="3173082"/>
                  </a:lnTo>
                  <a:lnTo>
                    <a:pt x="3916921" y="3183420"/>
                  </a:lnTo>
                  <a:lnTo>
                    <a:pt x="3982707" y="3237534"/>
                  </a:lnTo>
                  <a:lnTo>
                    <a:pt x="3985082" y="3184690"/>
                  </a:lnTo>
                  <a:lnTo>
                    <a:pt x="3986530" y="3152432"/>
                  </a:lnTo>
                  <a:close/>
                </a:path>
                <a:path extrusionOk="0" h="3406775" w="10113010">
                  <a:moveTo>
                    <a:pt x="10112680" y="1182128"/>
                  </a:moveTo>
                  <a:lnTo>
                    <a:pt x="10087280" y="1169428"/>
                  </a:lnTo>
                  <a:lnTo>
                    <a:pt x="10036480" y="1144028"/>
                  </a:lnTo>
                  <a:lnTo>
                    <a:pt x="10036480" y="1169428"/>
                  </a:lnTo>
                  <a:lnTo>
                    <a:pt x="9764916" y="1169428"/>
                  </a:lnTo>
                  <a:lnTo>
                    <a:pt x="9764916" y="1194828"/>
                  </a:lnTo>
                  <a:lnTo>
                    <a:pt x="10036480" y="1194828"/>
                  </a:lnTo>
                  <a:lnTo>
                    <a:pt x="10036480" y="1220228"/>
                  </a:lnTo>
                  <a:lnTo>
                    <a:pt x="10087280" y="1194828"/>
                  </a:lnTo>
                  <a:lnTo>
                    <a:pt x="10112680" y="118212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17" name="Google Shape;1217;p61"/>
            <p:cNvPicPr preferRelativeResize="0"/>
            <p:nvPr/>
          </p:nvPicPr>
          <p:blipFill rotWithShape="1">
            <a:blip r:embed="rId23">
              <a:alphaModFix/>
            </a:blip>
            <a:srcRect b="0" l="0" r="0" t="0"/>
            <a:stretch/>
          </p:blipFill>
          <p:spPr>
            <a:xfrm>
              <a:off x="10933176" y="3648455"/>
              <a:ext cx="362711" cy="362712"/>
            </a:xfrm>
            <a:prstGeom prst="rect">
              <a:avLst/>
            </a:prstGeom>
            <a:noFill/>
            <a:ln>
              <a:noFill/>
            </a:ln>
          </p:spPr>
        </p:pic>
        <p:sp>
          <p:nvSpPr>
            <p:cNvPr id="1218" name="Google Shape;1218;p61"/>
            <p:cNvSpPr/>
            <p:nvPr/>
          </p:nvSpPr>
          <p:spPr>
            <a:xfrm>
              <a:off x="10971583" y="3663126"/>
              <a:ext cx="283845" cy="283845"/>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9" name="Google Shape;1219;p61"/>
            <p:cNvSpPr/>
            <p:nvPr/>
          </p:nvSpPr>
          <p:spPr>
            <a:xfrm>
              <a:off x="10604716" y="4936845"/>
              <a:ext cx="1583054" cy="80010"/>
            </a:xfrm>
            <a:custGeom>
              <a:rect b="b" l="l" r="r" t="t"/>
              <a:pathLst>
                <a:path extrusionOk="0" h="80010" w="1583054">
                  <a:moveTo>
                    <a:pt x="347764" y="41490"/>
                  </a:moveTo>
                  <a:lnTo>
                    <a:pt x="271564" y="3390"/>
                  </a:lnTo>
                  <a:lnTo>
                    <a:pt x="271564" y="28790"/>
                  </a:lnTo>
                  <a:lnTo>
                    <a:pt x="0" y="28778"/>
                  </a:lnTo>
                  <a:lnTo>
                    <a:pt x="0" y="54178"/>
                  </a:lnTo>
                  <a:lnTo>
                    <a:pt x="271564" y="54190"/>
                  </a:lnTo>
                  <a:lnTo>
                    <a:pt x="271564" y="79590"/>
                  </a:lnTo>
                  <a:lnTo>
                    <a:pt x="322364" y="54190"/>
                  </a:lnTo>
                  <a:lnTo>
                    <a:pt x="284264" y="54190"/>
                  </a:lnTo>
                  <a:lnTo>
                    <a:pt x="322364" y="54178"/>
                  </a:lnTo>
                  <a:lnTo>
                    <a:pt x="347764" y="41490"/>
                  </a:lnTo>
                  <a:close/>
                </a:path>
                <a:path extrusionOk="0" h="80010" w="1583054">
                  <a:moveTo>
                    <a:pt x="1582737" y="37795"/>
                  </a:moveTo>
                  <a:lnTo>
                    <a:pt x="1557591" y="25349"/>
                  </a:lnTo>
                  <a:lnTo>
                    <a:pt x="1506385" y="0"/>
                  </a:lnTo>
                  <a:lnTo>
                    <a:pt x="1506486" y="25400"/>
                  </a:lnTo>
                  <a:lnTo>
                    <a:pt x="650049" y="28790"/>
                  </a:lnTo>
                  <a:lnTo>
                    <a:pt x="650151" y="54190"/>
                  </a:lnTo>
                  <a:lnTo>
                    <a:pt x="1506588" y="50800"/>
                  </a:lnTo>
                  <a:lnTo>
                    <a:pt x="1506689" y="76200"/>
                  </a:lnTo>
                  <a:lnTo>
                    <a:pt x="1582737" y="37795"/>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20" name="Google Shape;1220;p61"/>
            <p:cNvPicPr preferRelativeResize="0"/>
            <p:nvPr/>
          </p:nvPicPr>
          <p:blipFill rotWithShape="1">
            <a:blip r:embed="rId24">
              <a:alphaModFix/>
            </a:blip>
            <a:srcRect b="0" l="0" r="0" t="0"/>
            <a:stretch/>
          </p:blipFill>
          <p:spPr>
            <a:xfrm>
              <a:off x="10933176" y="4821935"/>
              <a:ext cx="362711" cy="362712"/>
            </a:xfrm>
            <a:prstGeom prst="rect">
              <a:avLst/>
            </a:prstGeom>
            <a:noFill/>
            <a:ln>
              <a:noFill/>
            </a:ln>
          </p:spPr>
        </p:pic>
        <p:sp>
          <p:nvSpPr>
            <p:cNvPr id="1221" name="Google Shape;1221;p61"/>
            <p:cNvSpPr/>
            <p:nvPr/>
          </p:nvSpPr>
          <p:spPr>
            <a:xfrm>
              <a:off x="10971583" y="4836515"/>
              <a:ext cx="283845" cy="283845"/>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22" name="Google Shape;1222;p61"/>
            <p:cNvPicPr preferRelativeResize="0"/>
            <p:nvPr/>
          </p:nvPicPr>
          <p:blipFill rotWithShape="1">
            <a:blip r:embed="rId25">
              <a:alphaModFix/>
            </a:blip>
            <a:srcRect b="0" l="0" r="0" t="0"/>
            <a:stretch/>
          </p:blipFill>
          <p:spPr>
            <a:xfrm>
              <a:off x="9906000" y="5812536"/>
              <a:ext cx="728472" cy="728471"/>
            </a:xfrm>
            <a:prstGeom prst="rect">
              <a:avLst/>
            </a:prstGeom>
            <a:noFill/>
            <a:ln>
              <a:noFill/>
            </a:ln>
          </p:spPr>
        </p:pic>
        <p:sp>
          <p:nvSpPr>
            <p:cNvPr id="1223" name="Google Shape;1223;p61"/>
            <p:cNvSpPr/>
            <p:nvPr/>
          </p:nvSpPr>
          <p:spPr>
            <a:xfrm>
              <a:off x="9945839" y="5827863"/>
              <a:ext cx="647700" cy="647700"/>
            </a:xfrm>
            <a:custGeom>
              <a:rect b="b" l="l" r="r" t="t"/>
              <a:pathLst>
                <a:path extrusionOk="0" h="647700" w="647700">
                  <a:moveTo>
                    <a:pt x="323851" y="0"/>
                  </a:moveTo>
                  <a:lnTo>
                    <a:pt x="275994" y="3511"/>
                  </a:lnTo>
                  <a:lnTo>
                    <a:pt x="230318" y="13711"/>
                  </a:lnTo>
                  <a:lnTo>
                    <a:pt x="187323"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0" y="568266"/>
                  </a:lnTo>
                  <a:lnTo>
                    <a:pt x="568266" y="536320"/>
                  </a:lnTo>
                  <a:lnTo>
                    <a:pt x="595527" y="500191"/>
                  </a:lnTo>
                  <a:lnTo>
                    <a:pt x="617601" y="460378"/>
                  </a:lnTo>
                  <a:lnTo>
                    <a:pt x="633989" y="417383"/>
                  </a:lnTo>
                  <a:lnTo>
                    <a:pt x="644189" y="371707"/>
                  </a:lnTo>
                  <a:lnTo>
                    <a:pt x="647701" y="323851"/>
                  </a:lnTo>
                  <a:lnTo>
                    <a:pt x="644189" y="275994"/>
                  </a:lnTo>
                  <a:lnTo>
                    <a:pt x="633989" y="230318"/>
                  </a:lnTo>
                  <a:lnTo>
                    <a:pt x="617601" y="187323"/>
                  </a:lnTo>
                  <a:lnTo>
                    <a:pt x="595527" y="147510"/>
                  </a:lnTo>
                  <a:lnTo>
                    <a:pt x="568266" y="111381"/>
                  </a:lnTo>
                  <a:lnTo>
                    <a:pt x="536320"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24" name="Google Shape;1224;p61"/>
            <p:cNvSpPr/>
            <p:nvPr/>
          </p:nvSpPr>
          <p:spPr>
            <a:xfrm>
              <a:off x="10604715" y="6113615"/>
              <a:ext cx="347979" cy="76200"/>
            </a:xfrm>
            <a:custGeom>
              <a:rect b="b" l="l" r="r" t="t"/>
              <a:pathLst>
                <a:path extrusionOk="0" h="76200" w="347979">
                  <a:moveTo>
                    <a:pt x="271566" y="50799"/>
                  </a:moveTo>
                  <a:lnTo>
                    <a:pt x="271566" y="76200"/>
                  </a:lnTo>
                  <a:lnTo>
                    <a:pt x="322366" y="50800"/>
                  </a:lnTo>
                  <a:lnTo>
                    <a:pt x="271566" y="50799"/>
                  </a:lnTo>
                  <a:close/>
                </a:path>
                <a:path extrusionOk="0" h="76200" w="347979">
                  <a:moveTo>
                    <a:pt x="271566" y="25399"/>
                  </a:moveTo>
                  <a:lnTo>
                    <a:pt x="271566" y="50799"/>
                  </a:lnTo>
                  <a:lnTo>
                    <a:pt x="284266" y="50800"/>
                  </a:lnTo>
                  <a:lnTo>
                    <a:pt x="284266" y="25400"/>
                  </a:lnTo>
                  <a:lnTo>
                    <a:pt x="271566" y="25399"/>
                  </a:lnTo>
                  <a:close/>
                </a:path>
                <a:path extrusionOk="0" h="76200" w="347979">
                  <a:moveTo>
                    <a:pt x="271566" y="0"/>
                  </a:moveTo>
                  <a:lnTo>
                    <a:pt x="271566" y="25399"/>
                  </a:lnTo>
                  <a:lnTo>
                    <a:pt x="284266" y="25400"/>
                  </a:lnTo>
                  <a:lnTo>
                    <a:pt x="284266" y="50800"/>
                  </a:lnTo>
                  <a:lnTo>
                    <a:pt x="322369" y="50798"/>
                  </a:lnTo>
                  <a:lnTo>
                    <a:pt x="347766" y="38100"/>
                  </a:lnTo>
                  <a:lnTo>
                    <a:pt x="271566" y="0"/>
                  </a:lnTo>
                  <a:close/>
                </a:path>
                <a:path extrusionOk="0" h="76200" w="347979">
                  <a:moveTo>
                    <a:pt x="1" y="25398"/>
                  </a:moveTo>
                  <a:lnTo>
                    <a:pt x="0" y="50798"/>
                  </a:lnTo>
                  <a:lnTo>
                    <a:pt x="271566" y="50799"/>
                  </a:lnTo>
                  <a:lnTo>
                    <a:pt x="271566" y="25399"/>
                  </a:lnTo>
                  <a:lnTo>
                    <a:pt x="1"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25" name="Google Shape;1225;p61"/>
            <p:cNvPicPr preferRelativeResize="0"/>
            <p:nvPr/>
          </p:nvPicPr>
          <p:blipFill rotWithShape="1">
            <a:blip r:embed="rId26">
              <a:alphaModFix/>
            </a:blip>
            <a:srcRect b="0" l="0" r="0" t="0"/>
            <a:stretch/>
          </p:blipFill>
          <p:spPr>
            <a:xfrm>
              <a:off x="10933176" y="5995416"/>
              <a:ext cx="362711" cy="362712"/>
            </a:xfrm>
            <a:prstGeom prst="rect">
              <a:avLst/>
            </a:prstGeom>
            <a:noFill/>
            <a:ln>
              <a:noFill/>
            </a:ln>
          </p:spPr>
        </p:pic>
        <p:sp>
          <p:nvSpPr>
            <p:cNvPr id="1226" name="Google Shape;1226;p61"/>
            <p:cNvSpPr/>
            <p:nvPr/>
          </p:nvSpPr>
          <p:spPr>
            <a:xfrm>
              <a:off x="10971583" y="6009905"/>
              <a:ext cx="283845" cy="283845"/>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27" name="Google Shape;1227;p61"/>
            <p:cNvSpPr/>
            <p:nvPr/>
          </p:nvSpPr>
          <p:spPr>
            <a:xfrm>
              <a:off x="10604715" y="2593446"/>
              <a:ext cx="347979" cy="76200"/>
            </a:xfrm>
            <a:custGeom>
              <a:rect b="b" l="l" r="r" t="t"/>
              <a:pathLst>
                <a:path extrusionOk="0" h="76200" w="347979">
                  <a:moveTo>
                    <a:pt x="271566" y="50799"/>
                  </a:moveTo>
                  <a:lnTo>
                    <a:pt x="271566" y="76200"/>
                  </a:lnTo>
                  <a:lnTo>
                    <a:pt x="322366" y="50800"/>
                  </a:lnTo>
                  <a:lnTo>
                    <a:pt x="271566" y="50799"/>
                  </a:lnTo>
                  <a:close/>
                </a:path>
                <a:path extrusionOk="0" h="76200" w="347979">
                  <a:moveTo>
                    <a:pt x="271566" y="25399"/>
                  </a:moveTo>
                  <a:lnTo>
                    <a:pt x="271566" y="50799"/>
                  </a:lnTo>
                  <a:lnTo>
                    <a:pt x="284266" y="50800"/>
                  </a:lnTo>
                  <a:lnTo>
                    <a:pt x="284266" y="25400"/>
                  </a:lnTo>
                  <a:lnTo>
                    <a:pt x="271566" y="25399"/>
                  </a:lnTo>
                  <a:close/>
                </a:path>
                <a:path extrusionOk="0" h="76200" w="347979">
                  <a:moveTo>
                    <a:pt x="271566" y="0"/>
                  </a:moveTo>
                  <a:lnTo>
                    <a:pt x="271566" y="25399"/>
                  </a:lnTo>
                  <a:lnTo>
                    <a:pt x="284266" y="25400"/>
                  </a:lnTo>
                  <a:lnTo>
                    <a:pt x="284266" y="50800"/>
                  </a:lnTo>
                  <a:lnTo>
                    <a:pt x="322369" y="50798"/>
                  </a:lnTo>
                  <a:lnTo>
                    <a:pt x="347766" y="38100"/>
                  </a:lnTo>
                  <a:lnTo>
                    <a:pt x="271566" y="0"/>
                  </a:lnTo>
                  <a:close/>
                </a:path>
                <a:path extrusionOk="0" h="76200" w="347979">
                  <a:moveTo>
                    <a:pt x="1" y="25398"/>
                  </a:moveTo>
                  <a:lnTo>
                    <a:pt x="0" y="50798"/>
                  </a:lnTo>
                  <a:lnTo>
                    <a:pt x="271566" y="50799"/>
                  </a:lnTo>
                  <a:lnTo>
                    <a:pt x="271566" y="25399"/>
                  </a:lnTo>
                  <a:lnTo>
                    <a:pt x="1"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28" name="Google Shape;1228;p61"/>
            <p:cNvPicPr preferRelativeResize="0"/>
            <p:nvPr/>
          </p:nvPicPr>
          <p:blipFill rotWithShape="1">
            <a:blip r:embed="rId27">
              <a:alphaModFix/>
            </a:blip>
            <a:srcRect b="0" l="0" r="0" t="0"/>
            <a:stretch/>
          </p:blipFill>
          <p:spPr>
            <a:xfrm>
              <a:off x="10933176" y="2474975"/>
              <a:ext cx="362711" cy="362711"/>
            </a:xfrm>
            <a:prstGeom prst="rect">
              <a:avLst/>
            </a:prstGeom>
            <a:noFill/>
            <a:ln>
              <a:noFill/>
            </a:ln>
          </p:spPr>
        </p:pic>
        <p:sp>
          <p:nvSpPr>
            <p:cNvPr id="1229" name="Google Shape;1229;p61"/>
            <p:cNvSpPr/>
            <p:nvPr/>
          </p:nvSpPr>
          <p:spPr>
            <a:xfrm>
              <a:off x="10971583" y="2489738"/>
              <a:ext cx="283845" cy="283844"/>
            </a:xfrm>
            <a:custGeom>
              <a:rect b="b" l="l" r="r" t="t"/>
              <a:pathLst>
                <a:path extrusionOk="0" h="283844"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0" name="Google Shape;1230;p61"/>
            <p:cNvSpPr/>
            <p:nvPr/>
          </p:nvSpPr>
          <p:spPr>
            <a:xfrm>
              <a:off x="5348178" y="4940225"/>
              <a:ext cx="347979" cy="76200"/>
            </a:xfrm>
            <a:custGeom>
              <a:rect b="b" l="l" r="r" t="t"/>
              <a:pathLst>
                <a:path extrusionOk="0" h="76200" w="347979">
                  <a:moveTo>
                    <a:pt x="271565" y="50799"/>
                  </a:moveTo>
                  <a:lnTo>
                    <a:pt x="271565" y="76200"/>
                  </a:lnTo>
                  <a:lnTo>
                    <a:pt x="322365" y="50800"/>
                  </a:lnTo>
                  <a:lnTo>
                    <a:pt x="271565" y="50799"/>
                  </a:lnTo>
                  <a:close/>
                </a:path>
                <a:path extrusionOk="0" h="76200" w="347979">
                  <a:moveTo>
                    <a:pt x="271565" y="25399"/>
                  </a:moveTo>
                  <a:lnTo>
                    <a:pt x="271565" y="50799"/>
                  </a:lnTo>
                  <a:lnTo>
                    <a:pt x="284265" y="50800"/>
                  </a:lnTo>
                  <a:lnTo>
                    <a:pt x="284265" y="25400"/>
                  </a:lnTo>
                  <a:lnTo>
                    <a:pt x="271565" y="25399"/>
                  </a:lnTo>
                  <a:close/>
                </a:path>
                <a:path extrusionOk="0" h="76200" w="347979">
                  <a:moveTo>
                    <a:pt x="271565" y="0"/>
                  </a:moveTo>
                  <a:lnTo>
                    <a:pt x="271565" y="25399"/>
                  </a:lnTo>
                  <a:lnTo>
                    <a:pt x="284265" y="25400"/>
                  </a:lnTo>
                  <a:lnTo>
                    <a:pt x="284265" y="50800"/>
                  </a:lnTo>
                  <a:lnTo>
                    <a:pt x="322367" y="50798"/>
                  </a:lnTo>
                  <a:lnTo>
                    <a:pt x="347765" y="38100"/>
                  </a:lnTo>
                  <a:lnTo>
                    <a:pt x="271565" y="0"/>
                  </a:lnTo>
                  <a:close/>
                </a:path>
                <a:path extrusionOk="0" h="76200" w="347979">
                  <a:moveTo>
                    <a:pt x="0" y="25398"/>
                  </a:moveTo>
                  <a:lnTo>
                    <a:pt x="0" y="50798"/>
                  </a:lnTo>
                  <a:lnTo>
                    <a:pt x="271565" y="50799"/>
                  </a:lnTo>
                  <a:lnTo>
                    <a:pt x="271565"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31" name="Google Shape;1231;p61"/>
            <p:cNvPicPr preferRelativeResize="0"/>
            <p:nvPr/>
          </p:nvPicPr>
          <p:blipFill rotWithShape="1">
            <a:blip r:embed="rId28">
              <a:alphaModFix/>
            </a:blip>
            <a:srcRect b="0" l="0" r="0" t="0"/>
            <a:stretch/>
          </p:blipFill>
          <p:spPr>
            <a:xfrm>
              <a:off x="5675375" y="4821935"/>
              <a:ext cx="362712" cy="362712"/>
            </a:xfrm>
            <a:prstGeom prst="rect">
              <a:avLst/>
            </a:prstGeom>
            <a:noFill/>
            <a:ln>
              <a:noFill/>
            </a:ln>
          </p:spPr>
        </p:pic>
        <p:sp>
          <p:nvSpPr>
            <p:cNvPr id="1232" name="Google Shape;1232;p61"/>
            <p:cNvSpPr/>
            <p:nvPr/>
          </p:nvSpPr>
          <p:spPr>
            <a:xfrm>
              <a:off x="5715043" y="4836515"/>
              <a:ext cx="283845" cy="283845"/>
            </a:xfrm>
            <a:custGeom>
              <a:rect b="b" l="l" r="r" t="t"/>
              <a:pathLst>
                <a:path extrusionOk="0" h="283845" w="283845">
                  <a:moveTo>
                    <a:pt x="283618" y="0"/>
                  </a:moveTo>
                  <a:lnTo>
                    <a:pt x="0" y="0"/>
                  </a:lnTo>
                  <a:lnTo>
                    <a:pt x="0" y="283617"/>
                  </a:lnTo>
                  <a:lnTo>
                    <a:pt x="283618" y="283617"/>
                  </a:lnTo>
                  <a:lnTo>
                    <a:pt x="283618"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3" name="Google Shape;1233;p61"/>
            <p:cNvSpPr/>
            <p:nvPr/>
          </p:nvSpPr>
          <p:spPr>
            <a:xfrm>
              <a:off x="5354330" y="6113615"/>
              <a:ext cx="347979" cy="76200"/>
            </a:xfrm>
            <a:custGeom>
              <a:rect b="b" l="l" r="r" t="t"/>
              <a:pathLst>
                <a:path extrusionOk="0" h="76200" w="347979">
                  <a:moveTo>
                    <a:pt x="271565" y="50799"/>
                  </a:moveTo>
                  <a:lnTo>
                    <a:pt x="271565" y="76200"/>
                  </a:lnTo>
                  <a:lnTo>
                    <a:pt x="322365" y="50800"/>
                  </a:lnTo>
                  <a:lnTo>
                    <a:pt x="271565" y="50799"/>
                  </a:lnTo>
                  <a:close/>
                </a:path>
                <a:path extrusionOk="0" h="76200" w="347979">
                  <a:moveTo>
                    <a:pt x="271565" y="25399"/>
                  </a:moveTo>
                  <a:lnTo>
                    <a:pt x="271565" y="50799"/>
                  </a:lnTo>
                  <a:lnTo>
                    <a:pt x="284265" y="50800"/>
                  </a:lnTo>
                  <a:lnTo>
                    <a:pt x="284265" y="25400"/>
                  </a:lnTo>
                  <a:lnTo>
                    <a:pt x="271565" y="25399"/>
                  </a:lnTo>
                  <a:close/>
                </a:path>
                <a:path extrusionOk="0" h="76200" w="347979">
                  <a:moveTo>
                    <a:pt x="271565" y="0"/>
                  </a:moveTo>
                  <a:lnTo>
                    <a:pt x="271565" y="25399"/>
                  </a:lnTo>
                  <a:lnTo>
                    <a:pt x="284265" y="25400"/>
                  </a:lnTo>
                  <a:lnTo>
                    <a:pt x="284265" y="50800"/>
                  </a:lnTo>
                  <a:lnTo>
                    <a:pt x="322367" y="50798"/>
                  </a:lnTo>
                  <a:lnTo>
                    <a:pt x="347765" y="38100"/>
                  </a:lnTo>
                  <a:lnTo>
                    <a:pt x="271565" y="0"/>
                  </a:lnTo>
                  <a:close/>
                </a:path>
                <a:path extrusionOk="0" h="76200" w="347979">
                  <a:moveTo>
                    <a:pt x="0" y="25398"/>
                  </a:moveTo>
                  <a:lnTo>
                    <a:pt x="0" y="50798"/>
                  </a:lnTo>
                  <a:lnTo>
                    <a:pt x="271565" y="50799"/>
                  </a:lnTo>
                  <a:lnTo>
                    <a:pt x="271565"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34" name="Google Shape;1234;p61"/>
            <p:cNvPicPr preferRelativeResize="0"/>
            <p:nvPr/>
          </p:nvPicPr>
          <p:blipFill rotWithShape="1">
            <a:blip r:embed="rId29">
              <a:alphaModFix/>
            </a:blip>
            <a:srcRect b="0" l="0" r="0" t="0"/>
            <a:stretch/>
          </p:blipFill>
          <p:spPr>
            <a:xfrm>
              <a:off x="5681472" y="5995416"/>
              <a:ext cx="362712" cy="362712"/>
            </a:xfrm>
            <a:prstGeom prst="rect">
              <a:avLst/>
            </a:prstGeom>
            <a:noFill/>
            <a:ln>
              <a:noFill/>
            </a:ln>
          </p:spPr>
        </p:pic>
        <p:sp>
          <p:nvSpPr>
            <p:cNvPr id="1235" name="Google Shape;1235;p61"/>
            <p:cNvSpPr/>
            <p:nvPr/>
          </p:nvSpPr>
          <p:spPr>
            <a:xfrm>
              <a:off x="5721196" y="6009905"/>
              <a:ext cx="283845" cy="283845"/>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6" name="Google Shape;1236;p61"/>
            <p:cNvSpPr/>
            <p:nvPr/>
          </p:nvSpPr>
          <p:spPr>
            <a:xfrm>
              <a:off x="5992774" y="2638970"/>
              <a:ext cx="6299834" cy="3519804"/>
            </a:xfrm>
            <a:custGeom>
              <a:rect b="b" l="l" r="r" t="t"/>
              <a:pathLst>
                <a:path extrusionOk="0" h="3519804" w="6299834">
                  <a:moveTo>
                    <a:pt x="1310525" y="110896"/>
                  </a:moveTo>
                  <a:lnTo>
                    <a:pt x="1227391" y="129527"/>
                  </a:lnTo>
                  <a:lnTo>
                    <a:pt x="1243444" y="149212"/>
                  </a:lnTo>
                  <a:lnTo>
                    <a:pt x="0" y="1163434"/>
                  </a:lnTo>
                  <a:lnTo>
                    <a:pt x="16052" y="1183119"/>
                  </a:lnTo>
                  <a:lnTo>
                    <a:pt x="1259509" y="168897"/>
                  </a:lnTo>
                  <a:lnTo>
                    <a:pt x="1275562" y="188582"/>
                  </a:lnTo>
                  <a:lnTo>
                    <a:pt x="1296885" y="141185"/>
                  </a:lnTo>
                  <a:lnTo>
                    <a:pt x="1310525" y="110896"/>
                  </a:lnTo>
                  <a:close/>
                </a:path>
                <a:path extrusionOk="0" h="3519804" w="6299834">
                  <a:moveTo>
                    <a:pt x="1378229" y="219468"/>
                  </a:moveTo>
                  <a:lnTo>
                    <a:pt x="1305090" y="263144"/>
                  </a:lnTo>
                  <a:lnTo>
                    <a:pt x="1326489" y="276821"/>
                  </a:lnTo>
                  <a:lnTo>
                    <a:pt x="11912" y="2332850"/>
                  </a:lnTo>
                  <a:lnTo>
                    <a:pt x="33312" y="2346528"/>
                  </a:lnTo>
                  <a:lnTo>
                    <a:pt x="1347889" y="290512"/>
                  </a:lnTo>
                  <a:lnTo>
                    <a:pt x="1369288" y="304190"/>
                  </a:lnTo>
                  <a:lnTo>
                    <a:pt x="1373301" y="266128"/>
                  </a:lnTo>
                  <a:lnTo>
                    <a:pt x="1378229" y="219468"/>
                  </a:lnTo>
                  <a:close/>
                </a:path>
                <a:path extrusionOk="0" h="3519804" w="6299834">
                  <a:moveTo>
                    <a:pt x="1489494" y="400291"/>
                  </a:moveTo>
                  <a:lnTo>
                    <a:pt x="1488325" y="367665"/>
                  </a:lnTo>
                  <a:lnTo>
                    <a:pt x="1486433" y="315150"/>
                  </a:lnTo>
                  <a:lnTo>
                    <a:pt x="1420152" y="368681"/>
                  </a:lnTo>
                  <a:lnTo>
                    <a:pt x="1443266" y="379222"/>
                  </a:lnTo>
                  <a:lnTo>
                    <a:pt x="16370" y="3509137"/>
                  </a:lnTo>
                  <a:lnTo>
                    <a:pt x="39484" y="3519678"/>
                  </a:lnTo>
                  <a:lnTo>
                    <a:pt x="1466380" y="389750"/>
                  </a:lnTo>
                  <a:lnTo>
                    <a:pt x="1489494" y="400291"/>
                  </a:lnTo>
                  <a:close/>
                </a:path>
                <a:path extrusionOk="0" h="3519804" w="6299834">
                  <a:moveTo>
                    <a:pt x="3944480" y="103695"/>
                  </a:moveTo>
                  <a:lnTo>
                    <a:pt x="3861346" y="122326"/>
                  </a:lnTo>
                  <a:lnTo>
                    <a:pt x="3877399" y="142011"/>
                  </a:lnTo>
                  <a:lnTo>
                    <a:pt x="2633954" y="1156233"/>
                  </a:lnTo>
                  <a:lnTo>
                    <a:pt x="2650007" y="1175918"/>
                  </a:lnTo>
                  <a:lnTo>
                    <a:pt x="3893451" y="161696"/>
                  </a:lnTo>
                  <a:lnTo>
                    <a:pt x="3909517" y="181381"/>
                  </a:lnTo>
                  <a:lnTo>
                    <a:pt x="3930840" y="133985"/>
                  </a:lnTo>
                  <a:lnTo>
                    <a:pt x="3944480" y="103695"/>
                  </a:lnTo>
                  <a:close/>
                </a:path>
                <a:path extrusionOk="0" h="3519804" w="6299834">
                  <a:moveTo>
                    <a:pt x="6206172" y="2216150"/>
                  </a:moveTo>
                  <a:lnTo>
                    <a:pt x="6195466" y="2177504"/>
                  </a:lnTo>
                  <a:lnTo>
                    <a:pt x="6183427" y="2134044"/>
                  </a:lnTo>
                  <a:lnTo>
                    <a:pt x="6164567" y="2151062"/>
                  </a:lnTo>
                  <a:lnTo>
                    <a:pt x="5273789" y="1163650"/>
                  </a:lnTo>
                  <a:lnTo>
                    <a:pt x="5254930" y="1180655"/>
                  </a:lnTo>
                  <a:lnTo>
                    <a:pt x="6145708" y="2168080"/>
                  </a:lnTo>
                  <a:lnTo>
                    <a:pt x="6126848" y="2185085"/>
                  </a:lnTo>
                  <a:lnTo>
                    <a:pt x="6206172" y="2216150"/>
                  </a:lnTo>
                  <a:close/>
                </a:path>
                <a:path extrusionOk="0" h="3519804" w="6299834">
                  <a:moveTo>
                    <a:pt x="6299619" y="2004491"/>
                  </a:moveTo>
                  <a:lnTo>
                    <a:pt x="6276797" y="2015642"/>
                  </a:lnTo>
                  <a:lnTo>
                    <a:pt x="5292471" y="0"/>
                  </a:lnTo>
                  <a:lnTo>
                    <a:pt x="5269636" y="11150"/>
                  </a:lnTo>
                  <a:lnTo>
                    <a:pt x="6253975" y="2026780"/>
                  </a:lnTo>
                  <a:lnTo>
                    <a:pt x="6231153" y="2037930"/>
                  </a:lnTo>
                  <a:lnTo>
                    <a:pt x="6298819" y="2089683"/>
                  </a:lnTo>
                  <a:lnTo>
                    <a:pt x="6299301" y="2038197"/>
                  </a:lnTo>
                  <a:lnTo>
                    <a:pt x="6299619" y="200449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37" name="Google Shape;1237;p61"/>
            <p:cNvPicPr preferRelativeResize="0"/>
            <p:nvPr/>
          </p:nvPicPr>
          <p:blipFill rotWithShape="1">
            <a:blip r:embed="rId30">
              <a:alphaModFix/>
            </a:blip>
            <a:srcRect b="0" l="0" r="0" t="0"/>
            <a:stretch/>
          </p:blipFill>
          <p:spPr>
            <a:xfrm>
              <a:off x="12173712" y="4639055"/>
              <a:ext cx="725424" cy="728472"/>
            </a:xfrm>
            <a:prstGeom prst="rect">
              <a:avLst/>
            </a:prstGeom>
            <a:noFill/>
            <a:ln>
              <a:noFill/>
            </a:ln>
          </p:spPr>
        </p:pic>
        <p:sp>
          <p:nvSpPr>
            <p:cNvPr id="1238" name="Google Shape;1238;p61"/>
            <p:cNvSpPr/>
            <p:nvPr/>
          </p:nvSpPr>
          <p:spPr>
            <a:xfrm>
              <a:off x="12212228" y="4654473"/>
              <a:ext cx="647700" cy="647700"/>
            </a:xfrm>
            <a:custGeom>
              <a:rect b="b" l="l" r="r" t="t"/>
              <a:pathLst>
                <a:path extrusionOk="0" h="647700" w="647700">
                  <a:moveTo>
                    <a:pt x="323851" y="0"/>
                  </a:moveTo>
                  <a:lnTo>
                    <a:pt x="275994" y="3511"/>
                  </a:lnTo>
                  <a:lnTo>
                    <a:pt x="230318" y="13711"/>
                  </a:lnTo>
                  <a:lnTo>
                    <a:pt x="187323" y="30099"/>
                  </a:lnTo>
                  <a:lnTo>
                    <a:pt x="147510" y="52174"/>
                  </a:lnTo>
                  <a:lnTo>
                    <a:pt x="111381" y="79435"/>
                  </a:lnTo>
                  <a:lnTo>
                    <a:pt x="79435"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1"/>
                  </a:lnTo>
                  <a:lnTo>
                    <a:pt x="111381" y="568267"/>
                  </a:lnTo>
                  <a:lnTo>
                    <a:pt x="147510" y="595528"/>
                  </a:lnTo>
                  <a:lnTo>
                    <a:pt x="187323" y="617602"/>
                  </a:lnTo>
                  <a:lnTo>
                    <a:pt x="230318" y="633990"/>
                  </a:lnTo>
                  <a:lnTo>
                    <a:pt x="275994" y="644191"/>
                  </a:lnTo>
                  <a:lnTo>
                    <a:pt x="323851" y="647702"/>
                  </a:lnTo>
                  <a:lnTo>
                    <a:pt x="371707" y="644191"/>
                  </a:lnTo>
                  <a:lnTo>
                    <a:pt x="417382" y="633990"/>
                  </a:lnTo>
                  <a:lnTo>
                    <a:pt x="460377" y="617602"/>
                  </a:lnTo>
                  <a:lnTo>
                    <a:pt x="500190" y="595528"/>
                  </a:lnTo>
                  <a:lnTo>
                    <a:pt x="536320" y="568267"/>
                  </a:lnTo>
                  <a:lnTo>
                    <a:pt x="568266" y="536321"/>
                  </a:lnTo>
                  <a:lnTo>
                    <a:pt x="595527" y="500191"/>
                  </a:lnTo>
                  <a:lnTo>
                    <a:pt x="617602" y="460378"/>
                  </a:lnTo>
                  <a:lnTo>
                    <a:pt x="633990" y="417383"/>
                  </a:lnTo>
                  <a:lnTo>
                    <a:pt x="644191" y="371707"/>
                  </a:lnTo>
                  <a:lnTo>
                    <a:pt x="647702" y="323851"/>
                  </a:lnTo>
                  <a:lnTo>
                    <a:pt x="644191" y="275994"/>
                  </a:lnTo>
                  <a:lnTo>
                    <a:pt x="633990" y="230318"/>
                  </a:lnTo>
                  <a:lnTo>
                    <a:pt x="617602" y="187323"/>
                  </a:lnTo>
                  <a:lnTo>
                    <a:pt x="595527" y="147510"/>
                  </a:lnTo>
                  <a:lnTo>
                    <a:pt x="568266" y="111381"/>
                  </a:lnTo>
                  <a:lnTo>
                    <a:pt x="536320" y="79435"/>
                  </a:lnTo>
                  <a:lnTo>
                    <a:pt x="500190" y="52174"/>
                  </a:lnTo>
                  <a:lnTo>
                    <a:pt x="460377" y="30099"/>
                  </a:lnTo>
                  <a:lnTo>
                    <a:pt x="417382" y="13711"/>
                  </a:lnTo>
                  <a:lnTo>
                    <a:pt x="371707" y="3511"/>
                  </a:lnTo>
                  <a:lnTo>
                    <a:pt x="323851" y="0"/>
                  </a:lnTo>
                  <a:close/>
                </a:path>
              </a:pathLst>
            </a:custGeom>
            <a:solidFill>
              <a:srgbClr val="D9EAD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39" name="Google Shape;1239;p61"/>
            <p:cNvPicPr preferRelativeResize="0"/>
            <p:nvPr/>
          </p:nvPicPr>
          <p:blipFill rotWithShape="1">
            <a:blip r:embed="rId31">
              <a:alphaModFix/>
            </a:blip>
            <a:srcRect b="0" l="0" r="0" t="0"/>
            <a:stretch/>
          </p:blipFill>
          <p:spPr>
            <a:xfrm>
              <a:off x="9906000" y="6986016"/>
              <a:ext cx="728472" cy="728472"/>
            </a:xfrm>
            <a:prstGeom prst="rect">
              <a:avLst/>
            </a:prstGeom>
            <a:noFill/>
            <a:ln>
              <a:noFill/>
            </a:ln>
          </p:spPr>
        </p:pic>
        <p:sp>
          <p:nvSpPr>
            <p:cNvPr id="1240" name="Google Shape;1240;p61"/>
            <p:cNvSpPr/>
            <p:nvPr/>
          </p:nvSpPr>
          <p:spPr>
            <a:xfrm>
              <a:off x="9945839" y="7001253"/>
              <a:ext cx="647700" cy="647700"/>
            </a:xfrm>
            <a:custGeom>
              <a:rect b="b" l="l" r="r" t="t"/>
              <a:pathLst>
                <a:path extrusionOk="0" h="647700" w="647700">
                  <a:moveTo>
                    <a:pt x="323851" y="0"/>
                  </a:moveTo>
                  <a:lnTo>
                    <a:pt x="275994" y="3511"/>
                  </a:lnTo>
                  <a:lnTo>
                    <a:pt x="230318" y="13711"/>
                  </a:lnTo>
                  <a:lnTo>
                    <a:pt x="187323" y="30099"/>
                  </a:lnTo>
                  <a:lnTo>
                    <a:pt x="147510" y="52174"/>
                  </a:lnTo>
                  <a:lnTo>
                    <a:pt x="111380" y="79434"/>
                  </a:lnTo>
                  <a:lnTo>
                    <a:pt x="79434" y="111380"/>
                  </a:lnTo>
                  <a:lnTo>
                    <a:pt x="52174" y="147510"/>
                  </a:lnTo>
                  <a:lnTo>
                    <a:pt x="30099" y="187322"/>
                  </a:lnTo>
                  <a:lnTo>
                    <a:pt x="13711" y="230317"/>
                  </a:lnTo>
                  <a:lnTo>
                    <a:pt x="3511" y="275993"/>
                  </a:lnTo>
                  <a:lnTo>
                    <a:pt x="0" y="323849"/>
                  </a:lnTo>
                  <a:lnTo>
                    <a:pt x="3511" y="371706"/>
                  </a:lnTo>
                  <a:lnTo>
                    <a:pt x="13711" y="417382"/>
                  </a:lnTo>
                  <a:lnTo>
                    <a:pt x="30099" y="460377"/>
                  </a:lnTo>
                  <a:lnTo>
                    <a:pt x="52174" y="500189"/>
                  </a:lnTo>
                  <a:lnTo>
                    <a:pt x="79434" y="536319"/>
                  </a:lnTo>
                  <a:lnTo>
                    <a:pt x="111380" y="568265"/>
                  </a:lnTo>
                  <a:lnTo>
                    <a:pt x="147510" y="595525"/>
                  </a:lnTo>
                  <a:lnTo>
                    <a:pt x="187323" y="617600"/>
                  </a:lnTo>
                  <a:lnTo>
                    <a:pt x="230318" y="633988"/>
                  </a:lnTo>
                  <a:lnTo>
                    <a:pt x="275994" y="644188"/>
                  </a:lnTo>
                  <a:lnTo>
                    <a:pt x="323851" y="647699"/>
                  </a:lnTo>
                  <a:lnTo>
                    <a:pt x="371707" y="644188"/>
                  </a:lnTo>
                  <a:lnTo>
                    <a:pt x="417383" y="633988"/>
                  </a:lnTo>
                  <a:lnTo>
                    <a:pt x="460378" y="617600"/>
                  </a:lnTo>
                  <a:lnTo>
                    <a:pt x="500191" y="595525"/>
                  </a:lnTo>
                  <a:lnTo>
                    <a:pt x="536320" y="568265"/>
                  </a:lnTo>
                  <a:lnTo>
                    <a:pt x="568266" y="536319"/>
                  </a:lnTo>
                  <a:lnTo>
                    <a:pt x="595527" y="500189"/>
                  </a:lnTo>
                  <a:lnTo>
                    <a:pt x="617601" y="460377"/>
                  </a:lnTo>
                  <a:lnTo>
                    <a:pt x="633989" y="417382"/>
                  </a:lnTo>
                  <a:lnTo>
                    <a:pt x="644189" y="371706"/>
                  </a:lnTo>
                  <a:lnTo>
                    <a:pt x="647701" y="323849"/>
                  </a:lnTo>
                  <a:lnTo>
                    <a:pt x="644189" y="275993"/>
                  </a:lnTo>
                  <a:lnTo>
                    <a:pt x="633989" y="230317"/>
                  </a:lnTo>
                  <a:lnTo>
                    <a:pt x="617601" y="187322"/>
                  </a:lnTo>
                  <a:lnTo>
                    <a:pt x="595527" y="147510"/>
                  </a:lnTo>
                  <a:lnTo>
                    <a:pt x="568266" y="111380"/>
                  </a:lnTo>
                  <a:lnTo>
                    <a:pt x="536320" y="79434"/>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41" name="Google Shape;1241;p61"/>
            <p:cNvSpPr/>
            <p:nvPr/>
          </p:nvSpPr>
          <p:spPr>
            <a:xfrm>
              <a:off x="10604715" y="7287003"/>
              <a:ext cx="347979" cy="76200"/>
            </a:xfrm>
            <a:custGeom>
              <a:rect b="b" l="l" r="r" t="t"/>
              <a:pathLst>
                <a:path extrusionOk="0" h="76200" w="347979">
                  <a:moveTo>
                    <a:pt x="271566" y="0"/>
                  </a:moveTo>
                  <a:lnTo>
                    <a:pt x="271566" y="76199"/>
                  </a:lnTo>
                  <a:lnTo>
                    <a:pt x="322366" y="50799"/>
                  </a:lnTo>
                  <a:lnTo>
                    <a:pt x="284266" y="50799"/>
                  </a:lnTo>
                  <a:lnTo>
                    <a:pt x="284266" y="25399"/>
                  </a:lnTo>
                  <a:lnTo>
                    <a:pt x="322366" y="25399"/>
                  </a:lnTo>
                  <a:lnTo>
                    <a:pt x="271566" y="0"/>
                  </a:lnTo>
                  <a:close/>
                </a:path>
                <a:path extrusionOk="0" h="76200" w="347979">
                  <a:moveTo>
                    <a:pt x="271566" y="25399"/>
                  </a:moveTo>
                  <a:lnTo>
                    <a:pt x="1" y="25399"/>
                  </a:lnTo>
                  <a:lnTo>
                    <a:pt x="0" y="50799"/>
                  </a:lnTo>
                  <a:lnTo>
                    <a:pt x="271566" y="50799"/>
                  </a:lnTo>
                  <a:lnTo>
                    <a:pt x="271566" y="25399"/>
                  </a:lnTo>
                  <a:close/>
                </a:path>
                <a:path extrusionOk="0" h="76200" w="347979">
                  <a:moveTo>
                    <a:pt x="322366" y="25399"/>
                  </a:moveTo>
                  <a:lnTo>
                    <a:pt x="284266" y="25399"/>
                  </a:lnTo>
                  <a:lnTo>
                    <a:pt x="284266" y="50799"/>
                  </a:lnTo>
                  <a:lnTo>
                    <a:pt x="322366" y="50799"/>
                  </a:lnTo>
                  <a:lnTo>
                    <a:pt x="347766" y="38099"/>
                  </a:lnTo>
                  <a:lnTo>
                    <a:pt x="322366" y="2539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42" name="Google Shape;1242;p61"/>
            <p:cNvPicPr preferRelativeResize="0"/>
            <p:nvPr/>
          </p:nvPicPr>
          <p:blipFill rotWithShape="1">
            <a:blip r:embed="rId32">
              <a:alphaModFix/>
            </a:blip>
            <a:srcRect b="0" l="0" r="0" t="0"/>
            <a:stretch/>
          </p:blipFill>
          <p:spPr>
            <a:xfrm>
              <a:off x="10933176" y="7168895"/>
              <a:ext cx="362711" cy="362712"/>
            </a:xfrm>
            <a:prstGeom prst="rect">
              <a:avLst/>
            </a:prstGeom>
            <a:noFill/>
            <a:ln>
              <a:noFill/>
            </a:ln>
          </p:spPr>
        </p:pic>
        <p:sp>
          <p:nvSpPr>
            <p:cNvPr id="1243" name="Google Shape;1243;p61"/>
            <p:cNvSpPr/>
            <p:nvPr/>
          </p:nvSpPr>
          <p:spPr>
            <a:xfrm>
              <a:off x="10971583" y="7183293"/>
              <a:ext cx="283845" cy="283845"/>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244" name="Google Shape;1244;p61"/>
          <p:cNvSpPr txBox="1"/>
          <p:nvPr/>
        </p:nvSpPr>
        <p:spPr>
          <a:xfrm>
            <a:off x="8690658" y="2839851"/>
            <a:ext cx="2124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2400">
                <a:latin typeface="Helvetica Neue"/>
                <a:ea typeface="Helvetica Neue"/>
                <a:cs typeface="Helvetica Neue"/>
                <a:sym typeface="Helvetica Neue"/>
              </a:rPr>
              <a:t>Y</a:t>
            </a:r>
            <a:endParaRPr sz="2400">
              <a:latin typeface="Helvetica Neue"/>
              <a:ea typeface="Helvetica Neue"/>
              <a:cs typeface="Helvetica Neue"/>
              <a:sym typeface="Helvetica Neue"/>
            </a:endParaRPr>
          </a:p>
        </p:txBody>
      </p:sp>
      <p:sp>
        <p:nvSpPr>
          <p:cNvPr id="1245" name="Google Shape;1245;p61"/>
          <p:cNvSpPr/>
          <p:nvPr/>
        </p:nvSpPr>
        <p:spPr>
          <a:xfrm>
            <a:off x="4245918" y="1426462"/>
            <a:ext cx="4406630" cy="3279927"/>
          </a:xfrm>
          <a:custGeom>
            <a:rect b="b" l="l" r="r" t="t"/>
            <a:pathLst>
              <a:path extrusionOk="0" h="4719320" w="6340475">
                <a:moveTo>
                  <a:pt x="1295514" y="1094308"/>
                </a:moveTo>
                <a:lnTo>
                  <a:pt x="1282052" y="1063155"/>
                </a:lnTo>
                <a:lnTo>
                  <a:pt x="1261719" y="1016101"/>
                </a:lnTo>
                <a:lnTo>
                  <a:pt x="1245374" y="1035545"/>
                </a:lnTo>
                <a:lnTo>
                  <a:pt x="16344" y="1943"/>
                </a:lnTo>
                <a:lnTo>
                  <a:pt x="0" y="21386"/>
                </a:lnTo>
                <a:lnTo>
                  <a:pt x="1229029" y="1054989"/>
                </a:lnTo>
                <a:lnTo>
                  <a:pt x="1212684" y="1074420"/>
                </a:lnTo>
                <a:lnTo>
                  <a:pt x="1295514" y="1094308"/>
                </a:lnTo>
                <a:close/>
              </a:path>
              <a:path extrusionOk="0" h="4719320" w="6340475">
                <a:moveTo>
                  <a:pt x="1313776" y="1292098"/>
                </a:moveTo>
                <a:lnTo>
                  <a:pt x="1230655" y="1310741"/>
                </a:lnTo>
                <a:lnTo>
                  <a:pt x="1246708" y="1330413"/>
                </a:lnTo>
                <a:lnTo>
                  <a:pt x="3263" y="2344636"/>
                </a:lnTo>
                <a:lnTo>
                  <a:pt x="19316" y="2364321"/>
                </a:lnTo>
                <a:lnTo>
                  <a:pt x="1262761" y="1350098"/>
                </a:lnTo>
                <a:lnTo>
                  <a:pt x="1278813" y="1369783"/>
                </a:lnTo>
                <a:lnTo>
                  <a:pt x="1300149" y="1322387"/>
                </a:lnTo>
                <a:lnTo>
                  <a:pt x="1313776" y="1292098"/>
                </a:lnTo>
                <a:close/>
              </a:path>
              <a:path extrusionOk="0" h="4719320" w="6340475">
                <a:moveTo>
                  <a:pt x="1381480" y="1400670"/>
                </a:moveTo>
                <a:lnTo>
                  <a:pt x="1308341" y="1444345"/>
                </a:lnTo>
                <a:lnTo>
                  <a:pt x="1329740" y="1458036"/>
                </a:lnTo>
                <a:lnTo>
                  <a:pt x="15176" y="3514052"/>
                </a:lnTo>
                <a:lnTo>
                  <a:pt x="36576" y="3527729"/>
                </a:lnTo>
                <a:lnTo>
                  <a:pt x="1351140" y="1471714"/>
                </a:lnTo>
                <a:lnTo>
                  <a:pt x="1372539" y="1485404"/>
                </a:lnTo>
                <a:lnTo>
                  <a:pt x="1376553" y="1447330"/>
                </a:lnTo>
                <a:lnTo>
                  <a:pt x="1381480" y="1400670"/>
                </a:lnTo>
                <a:close/>
              </a:path>
              <a:path extrusionOk="0" h="4719320" w="6340475">
                <a:moveTo>
                  <a:pt x="4083405" y="3156267"/>
                </a:moveTo>
                <a:lnTo>
                  <a:pt x="4060202" y="3166592"/>
                </a:lnTo>
                <a:lnTo>
                  <a:pt x="4036999" y="3114471"/>
                </a:lnTo>
                <a:lnTo>
                  <a:pt x="4036999" y="3176930"/>
                </a:lnTo>
                <a:lnTo>
                  <a:pt x="4013797" y="3187255"/>
                </a:lnTo>
                <a:lnTo>
                  <a:pt x="4027271" y="3198355"/>
                </a:lnTo>
                <a:lnTo>
                  <a:pt x="4011561" y="3208769"/>
                </a:lnTo>
                <a:lnTo>
                  <a:pt x="3348202" y="2208352"/>
                </a:lnTo>
                <a:lnTo>
                  <a:pt x="3297669" y="2047328"/>
                </a:lnTo>
                <a:lnTo>
                  <a:pt x="3297669" y="2132139"/>
                </a:lnTo>
                <a:lnTo>
                  <a:pt x="2686926" y="1211046"/>
                </a:lnTo>
                <a:lnTo>
                  <a:pt x="3123958" y="1578597"/>
                </a:lnTo>
                <a:lnTo>
                  <a:pt x="3297669" y="2132139"/>
                </a:lnTo>
                <a:lnTo>
                  <a:pt x="3297669" y="2047328"/>
                </a:lnTo>
                <a:lnTo>
                  <a:pt x="3160128" y="1609013"/>
                </a:lnTo>
                <a:lnTo>
                  <a:pt x="3446221" y="1849615"/>
                </a:lnTo>
                <a:lnTo>
                  <a:pt x="4036999" y="3176930"/>
                </a:lnTo>
                <a:lnTo>
                  <a:pt x="4036999" y="3114471"/>
                </a:lnTo>
                <a:lnTo>
                  <a:pt x="3490658" y="1886991"/>
                </a:lnTo>
                <a:lnTo>
                  <a:pt x="3869347" y="2205456"/>
                </a:lnTo>
                <a:lnTo>
                  <a:pt x="3853002" y="2224900"/>
                </a:lnTo>
                <a:lnTo>
                  <a:pt x="3935844" y="2244788"/>
                </a:lnTo>
                <a:lnTo>
                  <a:pt x="3922382" y="2213635"/>
                </a:lnTo>
                <a:lnTo>
                  <a:pt x="3902049" y="2166582"/>
                </a:lnTo>
                <a:lnTo>
                  <a:pt x="3885704" y="2186013"/>
                </a:lnTo>
                <a:lnTo>
                  <a:pt x="3467049" y="1833943"/>
                </a:lnTo>
                <a:lnTo>
                  <a:pt x="3422599" y="1734083"/>
                </a:lnTo>
                <a:lnTo>
                  <a:pt x="3422599" y="1796567"/>
                </a:lnTo>
                <a:lnTo>
                  <a:pt x="3145980" y="1563928"/>
                </a:lnTo>
                <a:lnTo>
                  <a:pt x="2732328" y="245681"/>
                </a:lnTo>
                <a:lnTo>
                  <a:pt x="3422599" y="1796567"/>
                </a:lnTo>
                <a:lnTo>
                  <a:pt x="3422599" y="1734083"/>
                </a:lnTo>
                <a:lnTo>
                  <a:pt x="2716568" y="147789"/>
                </a:lnTo>
                <a:lnTo>
                  <a:pt x="3988498" y="2066023"/>
                </a:lnTo>
                <a:lnTo>
                  <a:pt x="3967340" y="2080056"/>
                </a:lnTo>
                <a:lnTo>
                  <a:pt x="4041203" y="2122513"/>
                </a:lnTo>
                <a:lnTo>
                  <a:pt x="4035577" y="2076602"/>
                </a:lnTo>
                <a:lnTo>
                  <a:pt x="4030840" y="2037943"/>
                </a:lnTo>
                <a:lnTo>
                  <a:pt x="4009669" y="2051989"/>
                </a:lnTo>
                <a:lnTo>
                  <a:pt x="2711602" y="94322"/>
                </a:lnTo>
                <a:lnTo>
                  <a:pt x="3857841" y="1058291"/>
                </a:lnTo>
                <a:lnTo>
                  <a:pt x="3841496" y="1077734"/>
                </a:lnTo>
                <a:lnTo>
                  <a:pt x="3924338" y="1097622"/>
                </a:lnTo>
                <a:lnTo>
                  <a:pt x="3910876" y="1066469"/>
                </a:lnTo>
                <a:lnTo>
                  <a:pt x="3890543" y="1019416"/>
                </a:lnTo>
                <a:lnTo>
                  <a:pt x="3874185" y="1038860"/>
                </a:lnTo>
                <a:lnTo>
                  <a:pt x="2661869" y="19316"/>
                </a:lnTo>
                <a:lnTo>
                  <a:pt x="2660789" y="17691"/>
                </a:lnTo>
                <a:lnTo>
                  <a:pt x="2655239" y="0"/>
                </a:lnTo>
                <a:lnTo>
                  <a:pt x="2631008" y="7607"/>
                </a:lnTo>
                <a:lnTo>
                  <a:pt x="2632595" y="12700"/>
                </a:lnTo>
                <a:lnTo>
                  <a:pt x="2629293" y="14160"/>
                </a:lnTo>
                <a:lnTo>
                  <a:pt x="2631617" y="19418"/>
                </a:lnTo>
                <a:lnTo>
                  <a:pt x="2631973" y="20193"/>
                </a:lnTo>
                <a:lnTo>
                  <a:pt x="2632189" y="20688"/>
                </a:lnTo>
                <a:lnTo>
                  <a:pt x="2628823" y="24688"/>
                </a:lnTo>
                <a:lnTo>
                  <a:pt x="2637066" y="31635"/>
                </a:lnTo>
                <a:lnTo>
                  <a:pt x="2642082" y="42926"/>
                </a:lnTo>
                <a:lnTo>
                  <a:pt x="3109811" y="1533512"/>
                </a:lnTo>
                <a:lnTo>
                  <a:pt x="2656675" y="1152423"/>
                </a:lnTo>
                <a:lnTo>
                  <a:pt x="2646718" y="1164259"/>
                </a:lnTo>
                <a:lnTo>
                  <a:pt x="2630957" y="1170419"/>
                </a:lnTo>
                <a:lnTo>
                  <a:pt x="3926192" y="4479887"/>
                </a:lnTo>
                <a:lnTo>
                  <a:pt x="3902545" y="4489132"/>
                </a:lnTo>
                <a:lnTo>
                  <a:pt x="3965791" y="4546206"/>
                </a:lnTo>
                <a:lnTo>
                  <a:pt x="3970744" y="4491710"/>
                </a:lnTo>
                <a:lnTo>
                  <a:pt x="3973499" y="4461370"/>
                </a:lnTo>
                <a:lnTo>
                  <a:pt x="3949852" y="4470628"/>
                </a:lnTo>
                <a:lnTo>
                  <a:pt x="2699601" y="1276121"/>
                </a:lnTo>
                <a:lnTo>
                  <a:pt x="3325050" y="2219388"/>
                </a:lnTo>
                <a:lnTo>
                  <a:pt x="4001084" y="4373689"/>
                </a:lnTo>
                <a:lnTo>
                  <a:pt x="3976852" y="4381284"/>
                </a:lnTo>
                <a:lnTo>
                  <a:pt x="4036022" y="4442587"/>
                </a:lnTo>
                <a:lnTo>
                  <a:pt x="4045153" y="4385830"/>
                </a:lnTo>
                <a:lnTo>
                  <a:pt x="4049560" y="4358475"/>
                </a:lnTo>
                <a:lnTo>
                  <a:pt x="4025315" y="4366082"/>
                </a:lnTo>
                <a:lnTo>
                  <a:pt x="3375596" y="2295614"/>
                </a:lnTo>
                <a:lnTo>
                  <a:pt x="3990390" y="3222802"/>
                </a:lnTo>
                <a:lnTo>
                  <a:pt x="3969220" y="3236849"/>
                </a:lnTo>
                <a:lnTo>
                  <a:pt x="4043083" y="3279292"/>
                </a:lnTo>
                <a:lnTo>
                  <a:pt x="4037457" y="3233382"/>
                </a:lnTo>
                <a:lnTo>
                  <a:pt x="4033824" y="3203752"/>
                </a:lnTo>
                <a:lnTo>
                  <a:pt x="4079583" y="3241383"/>
                </a:lnTo>
                <a:lnTo>
                  <a:pt x="4081957" y="3188525"/>
                </a:lnTo>
                <a:lnTo>
                  <a:pt x="4083405" y="3156267"/>
                </a:lnTo>
                <a:close/>
              </a:path>
              <a:path extrusionOk="0" h="4719320" w="6340475">
                <a:moveTo>
                  <a:pt x="6212929" y="2468143"/>
                </a:moveTo>
                <a:lnTo>
                  <a:pt x="6133770" y="2499639"/>
                </a:lnTo>
                <a:lnTo>
                  <a:pt x="6152718" y="2516543"/>
                </a:lnTo>
                <a:lnTo>
                  <a:pt x="5231003" y="3549523"/>
                </a:lnTo>
                <a:lnTo>
                  <a:pt x="5249951" y="3566426"/>
                </a:lnTo>
                <a:lnTo>
                  <a:pt x="6171679" y="2533459"/>
                </a:lnTo>
                <a:lnTo>
                  <a:pt x="6190627" y="2550363"/>
                </a:lnTo>
                <a:lnTo>
                  <a:pt x="6202375" y="2507069"/>
                </a:lnTo>
                <a:lnTo>
                  <a:pt x="6212929" y="2468143"/>
                </a:lnTo>
                <a:close/>
              </a:path>
              <a:path extrusionOk="0" h="4719320" w="6340475">
                <a:moveTo>
                  <a:pt x="6339929" y="2595143"/>
                </a:moveTo>
                <a:lnTo>
                  <a:pt x="6271260" y="2645562"/>
                </a:lnTo>
                <a:lnTo>
                  <a:pt x="6293853" y="2657157"/>
                </a:lnTo>
                <a:lnTo>
                  <a:pt x="5242268" y="4707344"/>
                </a:lnTo>
                <a:lnTo>
                  <a:pt x="5264874" y="4718939"/>
                </a:lnTo>
                <a:lnTo>
                  <a:pt x="6316459" y="2668740"/>
                </a:lnTo>
                <a:lnTo>
                  <a:pt x="6339052" y="2680335"/>
                </a:lnTo>
                <a:lnTo>
                  <a:pt x="6339408" y="2645854"/>
                </a:lnTo>
                <a:lnTo>
                  <a:pt x="6339929" y="2595143"/>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46" name="Google Shape;1246;p61"/>
          <p:cNvSpPr txBox="1"/>
          <p:nvPr/>
        </p:nvSpPr>
        <p:spPr>
          <a:xfrm>
            <a:off x="173650" y="4137675"/>
            <a:ext cx="8782500" cy="905100"/>
          </a:xfrm>
          <a:prstGeom prst="rect">
            <a:avLst/>
          </a:prstGeom>
          <a:solidFill>
            <a:srgbClr val="F5D328"/>
          </a:solidFill>
          <a:ln>
            <a:noFill/>
          </a:ln>
        </p:spPr>
        <p:txBody>
          <a:bodyPr anchorCtr="0" anchor="t" bIns="0" lIns="0" spcFirstLastPara="1" rIns="0" wrap="square" tIns="0">
            <a:spAutoFit/>
          </a:bodyPr>
          <a:lstStyle/>
          <a:p>
            <a:pPr indent="0" lvl="0" marL="0" rtl="0" algn="ctr">
              <a:lnSpc>
                <a:spcPct val="114166"/>
              </a:lnSpc>
              <a:spcBef>
                <a:spcPts val="0"/>
              </a:spcBef>
              <a:spcAft>
                <a:spcPts val="0"/>
              </a:spcAft>
              <a:buNone/>
            </a:pPr>
            <a:r>
              <a:rPr lang="en" sz="2400">
                <a:latin typeface="Helvetica Neue"/>
                <a:ea typeface="Helvetica Neue"/>
                <a:cs typeface="Helvetica Neue"/>
                <a:sym typeface="Helvetica Neue"/>
              </a:rPr>
              <a:t>Compute a loss using an estimated Y and the ground truth Y*.</a:t>
            </a:r>
            <a:br>
              <a:rPr lang="en" sz="2400">
                <a:latin typeface="Helvetica Neue"/>
                <a:ea typeface="Helvetica Neue"/>
                <a:cs typeface="Helvetica Neue"/>
                <a:sym typeface="Helvetica Neue"/>
              </a:rPr>
            </a:br>
            <a:r>
              <a:rPr lang="en" sz="2400">
                <a:latin typeface="Helvetica Neue"/>
                <a:ea typeface="Helvetica Neue"/>
                <a:cs typeface="Helvetica Neue"/>
                <a:sym typeface="Helvetica Neue"/>
              </a:rPr>
              <a:t>e.g., L(W) = || f(X; W) - Y* ||</a:t>
            </a:r>
            <a:r>
              <a:rPr baseline="-25000" lang="en" sz="2400">
                <a:latin typeface="Helvetica Neue"/>
                <a:ea typeface="Helvetica Neue"/>
                <a:cs typeface="Helvetica Neue"/>
                <a:sym typeface="Helvetica Neue"/>
              </a:rPr>
              <a:t>2</a:t>
            </a:r>
            <a:br>
              <a:rPr baseline="-25000" lang="en" sz="2400">
                <a:latin typeface="Helvetica Neue"/>
                <a:ea typeface="Helvetica Neue"/>
                <a:cs typeface="Helvetica Neue"/>
                <a:sym typeface="Helvetica Neue"/>
              </a:rPr>
            </a:br>
            <a:endParaRPr baseline="-25000" sz="400">
              <a:latin typeface="Helvetica Neue"/>
              <a:ea typeface="Helvetica Neue"/>
              <a:cs typeface="Helvetica Neue"/>
              <a:sym typeface="Helvetica Neue"/>
            </a:endParaRPr>
          </a:p>
        </p:txBody>
      </p:sp>
      <p:cxnSp>
        <p:nvCxnSpPr>
          <p:cNvPr id="1247" name="Google Shape;1247;p61"/>
          <p:cNvCxnSpPr>
            <a:stCxn id="1244" idx="0"/>
          </p:cNvCxnSpPr>
          <p:nvPr/>
        </p:nvCxnSpPr>
        <p:spPr>
          <a:xfrm rot="10800000">
            <a:off x="8796858" y="2139951"/>
            <a:ext cx="0" cy="699900"/>
          </a:xfrm>
          <a:prstGeom prst="straightConnector1">
            <a:avLst/>
          </a:prstGeom>
          <a:noFill/>
          <a:ln cap="flat" cmpd="sng" w="19050">
            <a:solidFill>
              <a:srgbClr val="38761D"/>
            </a:solidFill>
            <a:prstDash val="solid"/>
            <a:round/>
            <a:headEnd len="med" w="med" type="none"/>
            <a:tailEnd len="med" w="med" type="triangle"/>
          </a:ln>
        </p:spPr>
      </p:cxnSp>
      <p:sp>
        <p:nvSpPr>
          <p:cNvPr id="1248" name="Google Shape;1248;p61"/>
          <p:cNvSpPr txBox="1"/>
          <p:nvPr/>
        </p:nvSpPr>
        <p:spPr>
          <a:xfrm>
            <a:off x="8389750" y="1752625"/>
            <a:ext cx="81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38761D"/>
                </a:solidFill>
                <a:latin typeface="Helvetica Neue"/>
                <a:ea typeface="Helvetica Neue"/>
                <a:cs typeface="Helvetica Neue"/>
                <a:sym typeface="Helvetica Neue"/>
              </a:rPr>
              <a:t>Loss L</a:t>
            </a:r>
            <a:endParaRPr>
              <a:solidFill>
                <a:srgbClr val="38761D"/>
              </a:solidFill>
              <a:latin typeface="Helvetica Neue"/>
              <a:ea typeface="Helvetica Neue"/>
              <a:cs typeface="Helvetica Neue"/>
              <a:sym typeface="Helvetica Neue"/>
            </a:endParaRPr>
          </a:p>
        </p:txBody>
      </p:sp>
      <p:sp>
        <p:nvSpPr>
          <p:cNvPr id="1249" name="Google Shape;1249;p61"/>
          <p:cNvSpPr/>
          <p:nvPr/>
        </p:nvSpPr>
        <p:spPr>
          <a:xfrm>
            <a:off x="484350" y="1336100"/>
            <a:ext cx="3465000" cy="908100"/>
          </a:xfrm>
          <a:prstGeom prst="rightArrow">
            <a:avLst>
              <a:gd fmla="val 50000" name="adj1"/>
              <a:gd fmla="val 50000" name="adj2"/>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Forward Propagation</a:t>
            </a:r>
            <a:endParaRPr sz="24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9"/>
                                        </p:tgtEl>
                                        <p:attrNameLst>
                                          <p:attrName>style.visibility</p:attrName>
                                        </p:attrNameLst>
                                      </p:cBhvr>
                                      <p:to>
                                        <p:strVal val="visible"/>
                                      </p:to>
                                    </p:set>
                                    <p:animEffect filter="fade" transition="in">
                                      <p:cBhvr>
                                        <p:cTn dur="1000"/>
                                        <p:tgtEl>
                                          <p:spTgt spid="1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7"/>
                                        </p:tgtEl>
                                        <p:attrNameLst>
                                          <p:attrName>style.visibility</p:attrName>
                                        </p:attrNameLst>
                                      </p:cBhvr>
                                      <p:to>
                                        <p:strVal val="visible"/>
                                      </p:to>
                                    </p:set>
                                    <p:animEffect filter="fade" transition="in">
                                      <p:cBhvr>
                                        <p:cTn dur="1000"/>
                                        <p:tgtEl>
                                          <p:spTgt spid="1247"/>
                                        </p:tgtEl>
                                      </p:cBhvr>
                                    </p:animEffect>
                                  </p:childTnLst>
                                </p:cTn>
                              </p:par>
                              <p:par>
                                <p:cTn fill="hold" nodeType="withEffect" presetClass="entr" presetID="10" presetSubtype="0">
                                  <p:stCondLst>
                                    <p:cond delay="0"/>
                                  </p:stCondLst>
                                  <p:childTnLst>
                                    <p:set>
                                      <p:cBhvr>
                                        <p:cTn dur="1" fill="hold">
                                          <p:stCondLst>
                                            <p:cond delay="0"/>
                                          </p:stCondLst>
                                        </p:cTn>
                                        <p:tgtEl>
                                          <p:spTgt spid="1248"/>
                                        </p:tgtEl>
                                        <p:attrNameLst>
                                          <p:attrName>style.visibility</p:attrName>
                                        </p:attrNameLst>
                                      </p:cBhvr>
                                      <p:to>
                                        <p:strVal val="visible"/>
                                      </p:to>
                                    </p:set>
                                    <p:animEffect filter="fade" transition="in">
                                      <p:cBhvr>
                                        <p:cTn dur="1000"/>
                                        <p:tgtEl>
                                          <p:spTgt spid="1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6"/>
                                        </p:tgtEl>
                                        <p:attrNameLst>
                                          <p:attrName>style.visibility</p:attrName>
                                        </p:attrNameLst>
                                      </p:cBhvr>
                                      <p:to>
                                        <p:strVal val="visible"/>
                                      </p:to>
                                    </p:set>
                                    <p:animEffect filter="fade" transition="in">
                                      <p:cBhvr>
                                        <p:cTn dur="1000"/>
                                        <p:tgtEl>
                                          <p:spTgt spid="1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p:nvPr/>
        </p:nvSpPr>
        <p:spPr>
          <a:xfrm rot="-5400000">
            <a:off x="3061750" y="2722250"/>
            <a:ext cx="2675700" cy="885000"/>
          </a:xfrm>
          <a:prstGeom prst="triangle">
            <a:avLst>
              <a:gd fmla="val 28533" name="adj"/>
            </a:avLst>
          </a:prstGeom>
          <a:solidFill>
            <a:srgbClr val="0000FF">
              <a:alpha val="1071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Course Deliverables</a:t>
            </a:r>
            <a:endParaRPr/>
          </a:p>
        </p:txBody>
      </p:sp>
      <p:graphicFrame>
        <p:nvGraphicFramePr>
          <p:cNvPr id="97" name="Google Shape;97;p17"/>
          <p:cNvGraphicFramePr/>
          <p:nvPr/>
        </p:nvGraphicFramePr>
        <p:xfrm>
          <a:off x="311700" y="1826775"/>
          <a:ext cx="3000000" cy="3000000"/>
        </p:xfrm>
        <a:graphic>
          <a:graphicData uri="http://schemas.openxmlformats.org/drawingml/2006/table">
            <a:tbl>
              <a:tblPr>
                <a:noFill/>
                <a:tableStyleId>{43C17D57-2833-41DD-920E-A93288BDA7C1}</a:tableStyleId>
              </a:tblPr>
              <a:tblGrid>
                <a:gridCol w="2105025"/>
                <a:gridCol w="1924050"/>
              </a:tblGrid>
              <a:tr h="12700">
                <a:tc>
                  <a:txBody>
                    <a:bodyPr/>
                    <a:lstStyle/>
                    <a:p>
                      <a:pPr indent="0" lvl="0" marL="0" rtl="0" algn="ctr">
                        <a:spcBef>
                          <a:spcPts val="0"/>
                        </a:spcBef>
                        <a:spcAft>
                          <a:spcPts val="0"/>
                        </a:spcAft>
                        <a:buNone/>
                      </a:pPr>
                      <a:r>
                        <a:rPr b="1" lang="en" sz="1100">
                          <a:latin typeface="Helvetica Neue"/>
                          <a:ea typeface="Helvetica Neue"/>
                          <a:cs typeface="Helvetica Neue"/>
                          <a:sym typeface="Helvetica Neue"/>
                        </a:rPr>
                        <a:t>Deliverable</a:t>
                      </a:r>
                      <a:endParaRPr b="1" sz="1100">
                        <a:latin typeface="Helvetica Neue"/>
                        <a:ea typeface="Helvetica Neue"/>
                        <a:cs typeface="Helvetica Neue"/>
                        <a:sym typeface="Helvetica Neue"/>
                      </a:endParaRPr>
                    </a:p>
                  </a:txBody>
                  <a:tcPr marT="63500" marB="63500" marR="63500" marL="63500"/>
                </a:tc>
                <a:tc>
                  <a:txBody>
                    <a:bodyPr/>
                    <a:lstStyle/>
                    <a:p>
                      <a:pPr indent="0" lvl="0" marL="0" rtl="0" algn="ctr">
                        <a:spcBef>
                          <a:spcPts val="0"/>
                        </a:spcBef>
                        <a:spcAft>
                          <a:spcPts val="0"/>
                        </a:spcAft>
                        <a:buNone/>
                      </a:pPr>
                      <a:r>
                        <a:rPr b="1" lang="en" sz="1100">
                          <a:latin typeface="Helvetica Neue"/>
                          <a:ea typeface="Helvetica Neue"/>
                          <a:cs typeface="Helvetica Neue"/>
                          <a:sym typeface="Helvetica Neue"/>
                        </a:rPr>
                        <a:t>Points of the total grade</a:t>
                      </a:r>
                      <a:endParaRPr b="1" sz="1100">
                        <a:latin typeface="Helvetica Neue"/>
                        <a:ea typeface="Helvetica Neue"/>
                        <a:cs typeface="Helvetica Neue"/>
                        <a:sym typeface="Helvetica Neue"/>
                      </a:endParaRPr>
                    </a:p>
                  </a:txBody>
                  <a:tcPr marT="63500" marB="63500" marR="63500" marL="63500"/>
                </a:tc>
              </a:tr>
              <a:tr h="12700">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Pop-up Quizzes</a:t>
                      </a:r>
                      <a:endParaRPr sz="1100">
                        <a:latin typeface="Helvetica Neue"/>
                        <a:ea typeface="Helvetica Neue"/>
                        <a:cs typeface="Helvetica Neue"/>
                        <a:sym typeface="Helvetica Neue"/>
                      </a:endParaRPr>
                    </a:p>
                  </a:txBody>
                  <a:tcPr marT="63500" marB="63500" marR="63500" marL="63500"/>
                </a:tc>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a:txBody>
                  <a:tcPr marT="63500" marB="63500" marR="63500" marL="63500"/>
                </a:tc>
              </a:tr>
              <a:tr h="12700">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Assignment #1</a:t>
                      </a:r>
                      <a:endParaRPr sz="1100">
                        <a:latin typeface="Helvetica Neue"/>
                        <a:ea typeface="Helvetica Neue"/>
                        <a:cs typeface="Helvetica Neue"/>
                        <a:sym typeface="Helvetica Neue"/>
                      </a:endParaRPr>
                    </a:p>
                  </a:txBody>
                  <a:tcPr marT="63500" marB="63500" marR="63500" marL="63500"/>
                </a:tc>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10</a:t>
                      </a:r>
                      <a:endParaRPr sz="1100">
                        <a:latin typeface="Helvetica Neue"/>
                        <a:ea typeface="Helvetica Neue"/>
                        <a:cs typeface="Helvetica Neue"/>
                        <a:sym typeface="Helvetica Neue"/>
                      </a:endParaRPr>
                    </a:p>
                  </a:txBody>
                  <a:tcPr marT="63500" marB="63500" marR="63500" marL="63500"/>
                </a:tc>
              </a:tr>
              <a:tr h="12700">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Assignment #2</a:t>
                      </a:r>
                      <a:endParaRPr sz="1100">
                        <a:latin typeface="Helvetica Neue"/>
                        <a:ea typeface="Helvetica Neue"/>
                        <a:cs typeface="Helvetica Neue"/>
                        <a:sym typeface="Helvetica Neue"/>
                      </a:endParaRPr>
                    </a:p>
                  </a:txBody>
                  <a:tcPr marT="63500" marB="63500" marR="63500" marL="63500"/>
                </a:tc>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10</a:t>
                      </a:r>
                      <a:endParaRPr sz="1100">
                        <a:latin typeface="Helvetica Neue"/>
                        <a:ea typeface="Helvetica Neue"/>
                        <a:cs typeface="Helvetica Neue"/>
                        <a:sym typeface="Helvetica Neue"/>
                      </a:endParaRPr>
                    </a:p>
                  </a:txBody>
                  <a:tcPr marT="63500" marB="63500" marR="63500" marL="63500"/>
                </a:tc>
              </a:tr>
              <a:tr h="12700">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Paper Roleplaying Breakout</a:t>
                      </a:r>
                      <a:endParaRPr sz="1100">
                        <a:latin typeface="Helvetica Neue"/>
                        <a:ea typeface="Helvetica Neue"/>
                        <a:cs typeface="Helvetica Neue"/>
                        <a:sym typeface="Helvetica Neue"/>
                      </a:endParaRPr>
                    </a:p>
                  </a:txBody>
                  <a:tcPr marT="63500" marB="63500" marR="63500" marL="63500"/>
                </a:tc>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10</a:t>
                      </a:r>
                      <a:endParaRPr sz="1100">
                        <a:latin typeface="Helvetica Neue"/>
                        <a:ea typeface="Helvetica Neue"/>
                        <a:cs typeface="Helvetica Neue"/>
                        <a:sym typeface="Helvetica Neue"/>
                      </a:endParaRPr>
                    </a:p>
                  </a:txBody>
                  <a:tcPr marT="63500" marB="63500" marR="63500" marL="63500"/>
                </a:tc>
              </a:tr>
              <a:tr h="12700">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Midterm</a:t>
                      </a:r>
                      <a:endParaRPr sz="1100">
                        <a:latin typeface="Helvetica Neue"/>
                        <a:ea typeface="Helvetica Neue"/>
                        <a:cs typeface="Helvetica Neue"/>
                        <a:sym typeface="Helvetica Neue"/>
                      </a:endParaRPr>
                    </a:p>
                  </a:txBody>
                  <a:tcPr marT="63500" marB="63500" marR="63500" marL="63500"/>
                </a:tc>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20</a:t>
                      </a:r>
                      <a:endParaRPr sz="1100">
                        <a:latin typeface="Helvetica Neue"/>
                        <a:ea typeface="Helvetica Neue"/>
                        <a:cs typeface="Helvetica Neue"/>
                        <a:sym typeface="Helvetica Neue"/>
                      </a:endParaRPr>
                    </a:p>
                  </a:txBody>
                  <a:tcPr marT="63500" marB="63500" marR="63500" marL="63500"/>
                </a:tc>
              </a:tr>
              <a:tr h="12700">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Course Project</a:t>
                      </a:r>
                      <a:endParaRPr sz="1100">
                        <a:latin typeface="Helvetica Neue"/>
                        <a:ea typeface="Helvetica Neue"/>
                        <a:cs typeface="Helvetica Neue"/>
                        <a:sym typeface="Helvetica Neue"/>
                      </a:endParaRPr>
                    </a:p>
                  </a:txBody>
                  <a:tcPr marT="63500" marB="63500" marR="63500" marL="63500"/>
                </a:tc>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45</a:t>
                      </a:r>
                      <a:endParaRPr sz="1100">
                        <a:latin typeface="Helvetica Neue"/>
                        <a:ea typeface="Helvetica Neue"/>
                        <a:cs typeface="Helvetica Neue"/>
                        <a:sym typeface="Helvetica Neue"/>
                      </a:endParaRPr>
                    </a:p>
                  </a:txBody>
                  <a:tcPr marT="63500" marB="63500" marR="63500" marL="63500"/>
                </a:tc>
              </a:tr>
              <a:tr h="12700">
                <a:tc>
                  <a:txBody>
                    <a:bodyPr/>
                    <a:lstStyle/>
                    <a:p>
                      <a:pPr indent="0" lvl="0" marL="0" rtl="0" algn="ctr">
                        <a:spcBef>
                          <a:spcPts val="0"/>
                        </a:spcBef>
                        <a:spcAft>
                          <a:spcPts val="0"/>
                        </a:spcAft>
                        <a:buNone/>
                      </a:pPr>
                      <a:r>
                        <a:rPr b="1" lang="en" sz="1100">
                          <a:latin typeface="Helvetica Neue"/>
                          <a:ea typeface="Helvetica Neue"/>
                          <a:cs typeface="Helvetica Neue"/>
                          <a:sym typeface="Helvetica Neue"/>
                        </a:rPr>
                        <a:t>TOTAL</a:t>
                      </a:r>
                      <a:endParaRPr b="1" sz="1100">
                        <a:latin typeface="Helvetica Neue"/>
                        <a:ea typeface="Helvetica Neue"/>
                        <a:cs typeface="Helvetica Neue"/>
                        <a:sym typeface="Helvetica Neue"/>
                      </a:endParaRPr>
                    </a:p>
                  </a:txBody>
                  <a:tcPr marT="63500" marB="63500" marR="63500" marL="63500"/>
                </a:tc>
                <a:tc>
                  <a:txBody>
                    <a:bodyPr/>
                    <a:lstStyle/>
                    <a:p>
                      <a:pPr indent="0" lvl="0" marL="0" rtl="0" algn="ctr">
                        <a:spcBef>
                          <a:spcPts val="0"/>
                        </a:spcBef>
                        <a:spcAft>
                          <a:spcPts val="0"/>
                        </a:spcAft>
                        <a:buNone/>
                      </a:pPr>
                      <a:r>
                        <a:rPr b="1" lang="en" sz="1100">
                          <a:latin typeface="Helvetica Neue"/>
                          <a:ea typeface="Helvetica Neue"/>
                          <a:cs typeface="Helvetica Neue"/>
                          <a:sym typeface="Helvetica Neue"/>
                        </a:rPr>
                        <a:t>100</a:t>
                      </a:r>
                      <a:endParaRPr b="1" sz="1100">
                        <a:latin typeface="Helvetica Neue"/>
                        <a:ea typeface="Helvetica Neue"/>
                        <a:cs typeface="Helvetica Neue"/>
                        <a:sym typeface="Helvetica Neue"/>
                      </a:endParaRPr>
                    </a:p>
                  </a:txBody>
                  <a:tcPr marT="63500" marB="63500" marR="63500" marL="63500"/>
                </a:tc>
              </a:tr>
            </a:tbl>
          </a:graphicData>
        </a:graphic>
      </p:graphicFrame>
      <p:graphicFrame>
        <p:nvGraphicFramePr>
          <p:cNvPr id="98" name="Google Shape;98;p17"/>
          <p:cNvGraphicFramePr/>
          <p:nvPr/>
        </p:nvGraphicFramePr>
        <p:xfrm>
          <a:off x="4842100" y="1826775"/>
          <a:ext cx="3000000" cy="3000000"/>
        </p:xfrm>
        <a:graphic>
          <a:graphicData uri="http://schemas.openxmlformats.org/drawingml/2006/table">
            <a:tbl>
              <a:tblPr>
                <a:noFill/>
                <a:tableStyleId>{43C17D57-2833-41DD-920E-A93288BDA7C1}</a:tableStyleId>
              </a:tblPr>
              <a:tblGrid>
                <a:gridCol w="2105025"/>
                <a:gridCol w="1924050"/>
              </a:tblGrid>
              <a:tr h="12700">
                <a:tc>
                  <a:txBody>
                    <a:bodyPr/>
                    <a:lstStyle/>
                    <a:p>
                      <a:pPr indent="0" lvl="0" marL="0" rtl="0" algn="ctr">
                        <a:spcBef>
                          <a:spcPts val="0"/>
                        </a:spcBef>
                        <a:spcAft>
                          <a:spcPts val="0"/>
                        </a:spcAft>
                        <a:buNone/>
                      </a:pPr>
                      <a:r>
                        <a:rPr b="1" lang="en" sz="1100">
                          <a:latin typeface="Helvetica Neue"/>
                          <a:ea typeface="Helvetica Neue"/>
                          <a:cs typeface="Helvetica Neue"/>
                          <a:sym typeface="Helvetica Neue"/>
                        </a:rPr>
                        <a:t>Project Deliverable</a:t>
                      </a:r>
                      <a:endParaRPr b="1" sz="1100">
                        <a:latin typeface="Helvetica Neue"/>
                        <a:ea typeface="Helvetica Neue"/>
                        <a:cs typeface="Helvetica Neue"/>
                        <a:sym typeface="Helvetica Neue"/>
                      </a:endParaRPr>
                    </a:p>
                  </a:txBody>
                  <a:tcPr marT="63500" marB="63500" marR="63500" marL="63500"/>
                </a:tc>
                <a:tc>
                  <a:txBody>
                    <a:bodyPr/>
                    <a:lstStyle/>
                    <a:p>
                      <a:pPr indent="0" lvl="0" marL="0" rtl="0" algn="ctr">
                        <a:spcBef>
                          <a:spcPts val="0"/>
                        </a:spcBef>
                        <a:spcAft>
                          <a:spcPts val="0"/>
                        </a:spcAft>
                        <a:buNone/>
                      </a:pPr>
                      <a:r>
                        <a:rPr b="1" lang="en" sz="1100">
                          <a:latin typeface="Helvetica Neue"/>
                          <a:ea typeface="Helvetica Neue"/>
                          <a:cs typeface="Helvetica Neue"/>
                          <a:sym typeface="Helvetica Neue"/>
                        </a:rPr>
                        <a:t>Points of the project grade</a:t>
                      </a:r>
                      <a:endParaRPr b="1" sz="1100">
                        <a:latin typeface="Helvetica Neue"/>
                        <a:ea typeface="Helvetica Neue"/>
                        <a:cs typeface="Helvetica Neue"/>
                        <a:sym typeface="Helvetica Neue"/>
                      </a:endParaRPr>
                    </a:p>
                  </a:txBody>
                  <a:tcPr marT="63500" marB="63500" marR="63500" marL="63500"/>
                </a:tc>
              </a:tr>
              <a:tr h="12700">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Project Proposal &amp; Teaming</a:t>
                      </a:r>
                      <a:endParaRPr sz="1100">
                        <a:latin typeface="Helvetica Neue"/>
                        <a:ea typeface="Helvetica Neue"/>
                        <a:cs typeface="Helvetica Neue"/>
                        <a:sym typeface="Helvetica Neue"/>
                      </a:endParaRPr>
                    </a:p>
                  </a:txBody>
                  <a:tcPr marT="63500" marB="63500" marR="63500" marL="63500"/>
                </a:tc>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2</a:t>
                      </a:r>
                      <a:endParaRPr sz="1100">
                        <a:latin typeface="Helvetica Neue"/>
                        <a:ea typeface="Helvetica Neue"/>
                        <a:cs typeface="Helvetica Neue"/>
                        <a:sym typeface="Helvetica Neue"/>
                      </a:endParaRPr>
                    </a:p>
                  </a:txBody>
                  <a:tcPr marT="63500" marB="63500" marR="63500" marL="63500"/>
                </a:tc>
              </a:tr>
              <a:tr h="12700">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Project Pitch</a:t>
                      </a:r>
                      <a:endParaRPr sz="1100">
                        <a:latin typeface="Helvetica Neue"/>
                        <a:ea typeface="Helvetica Neue"/>
                        <a:cs typeface="Helvetica Neue"/>
                        <a:sym typeface="Helvetica Neue"/>
                      </a:endParaRPr>
                    </a:p>
                  </a:txBody>
                  <a:tcPr marT="63500" marB="63500" marR="63500" marL="63500"/>
                </a:tc>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1</a:t>
                      </a:r>
                      <a:endParaRPr sz="1100">
                        <a:latin typeface="Helvetica Neue"/>
                        <a:ea typeface="Helvetica Neue"/>
                        <a:cs typeface="Helvetica Neue"/>
                        <a:sym typeface="Helvetica Neue"/>
                      </a:endParaRPr>
                    </a:p>
                  </a:txBody>
                  <a:tcPr marT="63500" marB="63500" marR="63500" marL="63500"/>
                </a:tc>
              </a:tr>
              <a:tr h="12700">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Project survey</a:t>
                      </a:r>
                      <a:endParaRPr sz="1100">
                        <a:latin typeface="Helvetica Neue"/>
                        <a:ea typeface="Helvetica Neue"/>
                        <a:cs typeface="Helvetica Neue"/>
                        <a:sym typeface="Helvetica Neue"/>
                      </a:endParaRPr>
                    </a:p>
                  </a:txBody>
                  <a:tcPr marT="63500" marB="63500" marR="63500" marL="63500"/>
                </a:tc>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a:txBody>
                  <a:tcPr marT="63500" marB="63500" marR="63500" marL="63500"/>
                </a:tc>
              </a:tr>
              <a:tr h="12700">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2 meetings with TA</a:t>
                      </a:r>
                      <a:endParaRPr sz="1100">
                        <a:latin typeface="Helvetica Neue"/>
                        <a:ea typeface="Helvetica Neue"/>
                        <a:cs typeface="Helvetica Neue"/>
                        <a:sym typeface="Helvetica Neue"/>
                      </a:endParaRPr>
                    </a:p>
                  </a:txBody>
                  <a:tcPr marT="63500" marB="63500" marR="63500" marL="63500"/>
                </a:tc>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2</a:t>
                      </a:r>
                      <a:endParaRPr sz="1100">
                        <a:latin typeface="Helvetica Neue"/>
                        <a:ea typeface="Helvetica Neue"/>
                        <a:cs typeface="Helvetica Neue"/>
                        <a:sym typeface="Helvetica Neue"/>
                      </a:endParaRPr>
                    </a:p>
                  </a:txBody>
                  <a:tcPr marT="63500" marB="63500" marR="63500" marL="63500"/>
                </a:tc>
              </a:tr>
              <a:tr h="12700">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Project Mid-report</a:t>
                      </a:r>
                      <a:endParaRPr sz="1100">
                        <a:latin typeface="Helvetica Neue"/>
                        <a:ea typeface="Helvetica Neue"/>
                        <a:cs typeface="Helvetica Neue"/>
                        <a:sym typeface="Helvetica Neue"/>
                      </a:endParaRPr>
                    </a:p>
                  </a:txBody>
                  <a:tcPr marT="63500" marB="63500" marR="63500" marL="63500"/>
                </a:tc>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12</a:t>
                      </a:r>
                      <a:endParaRPr sz="1100">
                        <a:latin typeface="Helvetica Neue"/>
                        <a:ea typeface="Helvetica Neue"/>
                        <a:cs typeface="Helvetica Neue"/>
                        <a:sym typeface="Helvetica Neue"/>
                      </a:endParaRPr>
                    </a:p>
                  </a:txBody>
                  <a:tcPr marT="63500" marB="63500" marR="63500" marL="63500"/>
                </a:tc>
              </a:tr>
              <a:tr h="12700">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Final Presentation</a:t>
                      </a:r>
                      <a:endParaRPr sz="1100">
                        <a:latin typeface="Helvetica Neue"/>
                        <a:ea typeface="Helvetica Neue"/>
                        <a:cs typeface="Helvetica Neue"/>
                        <a:sym typeface="Helvetica Neue"/>
                      </a:endParaRPr>
                    </a:p>
                  </a:txBody>
                  <a:tcPr marT="63500" marB="63500" marR="63500" marL="63500"/>
                </a:tc>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8</a:t>
                      </a:r>
                      <a:endParaRPr sz="1100">
                        <a:latin typeface="Helvetica Neue"/>
                        <a:ea typeface="Helvetica Neue"/>
                        <a:cs typeface="Helvetica Neue"/>
                        <a:sym typeface="Helvetica Neue"/>
                      </a:endParaRPr>
                    </a:p>
                  </a:txBody>
                  <a:tcPr marT="63500" marB="63500" marR="63500" marL="63500"/>
                </a:tc>
              </a:tr>
              <a:tr h="12700">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Final Report</a:t>
                      </a:r>
                      <a:endParaRPr sz="1100">
                        <a:latin typeface="Helvetica Neue"/>
                        <a:ea typeface="Helvetica Neue"/>
                        <a:cs typeface="Helvetica Neue"/>
                        <a:sym typeface="Helvetica Neue"/>
                      </a:endParaRPr>
                    </a:p>
                  </a:txBody>
                  <a:tcPr marT="63500" marB="63500" marR="63500" marL="63500"/>
                </a:tc>
                <a:tc>
                  <a:txBody>
                    <a:bodyPr/>
                    <a:lstStyle/>
                    <a:p>
                      <a:pPr indent="0" lvl="0" marL="0" rtl="0" algn="ctr">
                        <a:spcBef>
                          <a:spcPts val="0"/>
                        </a:spcBef>
                        <a:spcAft>
                          <a:spcPts val="0"/>
                        </a:spcAft>
                        <a:buNone/>
                      </a:pPr>
                      <a:r>
                        <a:rPr lang="en" sz="1100">
                          <a:latin typeface="Helvetica Neue"/>
                          <a:ea typeface="Helvetica Neue"/>
                          <a:cs typeface="Helvetica Neue"/>
                          <a:sym typeface="Helvetica Neue"/>
                        </a:rPr>
                        <a:t>15</a:t>
                      </a:r>
                      <a:endParaRPr sz="1100">
                        <a:latin typeface="Helvetica Neue"/>
                        <a:ea typeface="Helvetica Neue"/>
                        <a:cs typeface="Helvetica Neue"/>
                        <a:sym typeface="Helvetica Neue"/>
                      </a:endParaRPr>
                    </a:p>
                  </a:txBody>
                  <a:tcPr marT="63500" marB="63500" marR="63500" marL="63500"/>
                </a:tc>
              </a:tr>
              <a:tr h="12700">
                <a:tc>
                  <a:txBody>
                    <a:bodyPr/>
                    <a:lstStyle/>
                    <a:p>
                      <a:pPr indent="0" lvl="0" marL="0" rtl="0" algn="ctr">
                        <a:spcBef>
                          <a:spcPts val="0"/>
                        </a:spcBef>
                        <a:spcAft>
                          <a:spcPts val="0"/>
                        </a:spcAft>
                        <a:buNone/>
                      </a:pPr>
                      <a:r>
                        <a:rPr b="1" lang="en" sz="1100">
                          <a:latin typeface="Helvetica Neue"/>
                          <a:ea typeface="Helvetica Neue"/>
                          <a:cs typeface="Helvetica Neue"/>
                          <a:sym typeface="Helvetica Neue"/>
                        </a:rPr>
                        <a:t>TOTAL</a:t>
                      </a:r>
                      <a:endParaRPr b="1" sz="1100">
                        <a:latin typeface="Helvetica Neue"/>
                        <a:ea typeface="Helvetica Neue"/>
                        <a:cs typeface="Helvetica Neue"/>
                        <a:sym typeface="Helvetica Neue"/>
                      </a:endParaRPr>
                    </a:p>
                  </a:txBody>
                  <a:tcPr marT="63500" marB="63500" marR="63500" marL="63500"/>
                </a:tc>
                <a:tc>
                  <a:txBody>
                    <a:bodyPr/>
                    <a:lstStyle/>
                    <a:p>
                      <a:pPr indent="0" lvl="0" marL="0" rtl="0" algn="ctr">
                        <a:spcBef>
                          <a:spcPts val="0"/>
                        </a:spcBef>
                        <a:spcAft>
                          <a:spcPts val="0"/>
                        </a:spcAft>
                        <a:buNone/>
                      </a:pPr>
                      <a:r>
                        <a:rPr b="1" lang="en" sz="1100">
                          <a:latin typeface="Helvetica Neue"/>
                          <a:ea typeface="Helvetica Neue"/>
                          <a:cs typeface="Helvetica Neue"/>
                          <a:sym typeface="Helvetica Neue"/>
                        </a:rPr>
                        <a:t>45</a:t>
                      </a:r>
                      <a:endParaRPr b="1" sz="1100">
                        <a:latin typeface="Helvetica Neue"/>
                        <a:ea typeface="Helvetica Neue"/>
                        <a:cs typeface="Helvetica Neue"/>
                        <a:sym typeface="Helvetica Neue"/>
                      </a:endParaRPr>
                    </a:p>
                  </a:txBody>
                  <a:tcPr marT="63500" marB="63500" marR="63500" marL="63500"/>
                </a:tc>
              </a:tr>
            </a:tbl>
          </a:graphicData>
        </a:graphic>
      </p:graphicFrame>
      <p:sp>
        <p:nvSpPr>
          <p:cNvPr id="99" name="Google Shape;99;p17"/>
          <p:cNvSpPr/>
          <p:nvPr/>
        </p:nvSpPr>
        <p:spPr>
          <a:xfrm>
            <a:off x="4833424" y="1769800"/>
            <a:ext cx="4111200" cy="2906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xit" presetID="10" presetSubtype="0">
                                  <p:stCondLst>
                                    <p:cond delay="0"/>
                                  </p:stCondLst>
                                  <p:childTnLst>
                                    <p:animEffect filter="fade" transition="out">
                                      <p:cBhvr>
                                        <p:cTn dur="1000"/>
                                        <p:tgtEl>
                                          <p:spTgt spid="99"/>
                                        </p:tgtEl>
                                      </p:cBhvr>
                                    </p:animEffect>
                                    <p:set>
                                      <p:cBhvr>
                                        <p:cTn dur="1" fill="hold">
                                          <p:stCondLst>
                                            <p:cond delay="1000"/>
                                          </p:stCondLst>
                                        </p:cTn>
                                        <p:tgtEl>
                                          <p:spTgt spid="9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Recap: Forward and Backward Propagation</a:t>
            </a:r>
            <a:endParaRPr/>
          </a:p>
        </p:txBody>
      </p:sp>
      <p:grpSp>
        <p:nvGrpSpPr>
          <p:cNvPr id="1255" name="Google Shape;1255;p62"/>
          <p:cNvGrpSpPr/>
          <p:nvPr/>
        </p:nvGrpSpPr>
        <p:grpSpPr>
          <a:xfrm>
            <a:off x="185797" y="2829668"/>
            <a:ext cx="507308" cy="507308"/>
            <a:chOff x="170687" y="4639055"/>
            <a:chExt cx="728472" cy="728472"/>
          </a:xfrm>
        </p:grpSpPr>
        <p:pic>
          <p:nvPicPr>
            <p:cNvPr id="1256" name="Google Shape;1256;p62"/>
            <p:cNvPicPr preferRelativeResize="0"/>
            <p:nvPr/>
          </p:nvPicPr>
          <p:blipFill rotWithShape="1">
            <a:blip r:embed="rId3">
              <a:alphaModFix/>
            </a:blip>
            <a:srcRect b="0" l="0" r="0" t="0"/>
            <a:stretch/>
          </p:blipFill>
          <p:spPr>
            <a:xfrm>
              <a:off x="170687" y="4639055"/>
              <a:ext cx="728472" cy="728472"/>
            </a:xfrm>
            <a:prstGeom prst="rect">
              <a:avLst/>
            </a:prstGeom>
            <a:noFill/>
            <a:ln>
              <a:noFill/>
            </a:ln>
          </p:spPr>
        </p:pic>
        <p:sp>
          <p:nvSpPr>
            <p:cNvPr id="1257" name="Google Shape;1257;p62"/>
            <p:cNvSpPr/>
            <p:nvPr/>
          </p:nvSpPr>
          <p:spPr>
            <a:xfrm>
              <a:off x="211417" y="4654473"/>
              <a:ext cx="647700" cy="647700"/>
            </a:xfrm>
            <a:custGeom>
              <a:rect b="b" l="l" r="r" t="t"/>
              <a:pathLst>
                <a:path extrusionOk="0" h="647700" w="647700">
                  <a:moveTo>
                    <a:pt x="323851" y="0"/>
                  </a:moveTo>
                  <a:lnTo>
                    <a:pt x="275994" y="3511"/>
                  </a:lnTo>
                  <a:lnTo>
                    <a:pt x="230318" y="13711"/>
                  </a:lnTo>
                  <a:lnTo>
                    <a:pt x="187323" y="30099"/>
                  </a:lnTo>
                  <a:lnTo>
                    <a:pt x="147510" y="52174"/>
                  </a:lnTo>
                  <a:lnTo>
                    <a:pt x="111380" y="79435"/>
                  </a:lnTo>
                  <a:lnTo>
                    <a:pt x="79435"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1"/>
                  </a:lnTo>
                  <a:lnTo>
                    <a:pt x="111380" y="568267"/>
                  </a:lnTo>
                  <a:lnTo>
                    <a:pt x="147510" y="595528"/>
                  </a:lnTo>
                  <a:lnTo>
                    <a:pt x="187323" y="617602"/>
                  </a:lnTo>
                  <a:lnTo>
                    <a:pt x="230318" y="633990"/>
                  </a:lnTo>
                  <a:lnTo>
                    <a:pt x="275994" y="644191"/>
                  </a:lnTo>
                  <a:lnTo>
                    <a:pt x="323851" y="647702"/>
                  </a:lnTo>
                  <a:lnTo>
                    <a:pt x="371707" y="644191"/>
                  </a:lnTo>
                  <a:lnTo>
                    <a:pt x="417383" y="633990"/>
                  </a:lnTo>
                  <a:lnTo>
                    <a:pt x="460378" y="617602"/>
                  </a:lnTo>
                  <a:lnTo>
                    <a:pt x="500191" y="595528"/>
                  </a:lnTo>
                  <a:lnTo>
                    <a:pt x="536320" y="568267"/>
                  </a:lnTo>
                  <a:lnTo>
                    <a:pt x="568266" y="536321"/>
                  </a:lnTo>
                  <a:lnTo>
                    <a:pt x="595527" y="500191"/>
                  </a:lnTo>
                  <a:lnTo>
                    <a:pt x="617602" y="460378"/>
                  </a:lnTo>
                  <a:lnTo>
                    <a:pt x="633990" y="417383"/>
                  </a:lnTo>
                  <a:lnTo>
                    <a:pt x="644190" y="371707"/>
                  </a:lnTo>
                  <a:lnTo>
                    <a:pt x="647701" y="323851"/>
                  </a:lnTo>
                  <a:lnTo>
                    <a:pt x="644190" y="275994"/>
                  </a:lnTo>
                  <a:lnTo>
                    <a:pt x="633990" y="230318"/>
                  </a:lnTo>
                  <a:lnTo>
                    <a:pt x="617602" y="187323"/>
                  </a:lnTo>
                  <a:lnTo>
                    <a:pt x="595527" y="147510"/>
                  </a:lnTo>
                  <a:lnTo>
                    <a:pt x="568266" y="111381"/>
                  </a:lnTo>
                  <a:lnTo>
                    <a:pt x="536320"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258" name="Google Shape;1258;p62"/>
          <p:cNvSpPr txBox="1"/>
          <p:nvPr/>
        </p:nvSpPr>
        <p:spPr>
          <a:xfrm>
            <a:off x="333551" y="2839851"/>
            <a:ext cx="2124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2400">
                <a:latin typeface="Helvetica Neue"/>
                <a:ea typeface="Helvetica Neue"/>
                <a:cs typeface="Helvetica Neue"/>
                <a:sym typeface="Helvetica Neue"/>
              </a:rPr>
              <a:t>X</a:t>
            </a:r>
            <a:endParaRPr sz="2400">
              <a:latin typeface="Helvetica Neue"/>
              <a:ea typeface="Helvetica Neue"/>
              <a:cs typeface="Helvetica Neue"/>
              <a:sym typeface="Helvetica Neue"/>
            </a:endParaRPr>
          </a:p>
        </p:txBody>
      </p:sp>
      <p:sp>
        <p:nvSpPr>
          <p:cNvPr id="1259" name="Google Shape;1259;p62"/>
          <p:cNvSpPr/>
          <p:nvPr/>
        </p:nvSpPr>
        <p:spPr>
          <a:xfrm>
            <a:off x="570906" y="1572212"/>
            <a:ext cx="922458" cy="1320893"/>
          </a:xfrm>
          <a:custGeom>
            <a:rect b="b" l="l" r="r" t="t"/>
            <a:pathLst>
              <a:path extrusionOk="0" h="1896745" w="1324610">
                <a:moveTo>
                  <a:pt x="1270288" y="55310"/>
                </a:moveTo>
                <a:lnTo>
                  <a:pt x="0" y="1882124"/>
                </a:lnTo>
                <a:lnTo>
                  <a:pt x="20853" y="1896625"/>
                </a:lnTo>
                <a:lnTo>
                  <a:pt x="1291142" y="69812"/>
                </a:lnTo>
                <a:lnTo>
                  <a:pt x="1270288" y="55310"/>
                </a:lnTo>
                <a:close/>
              </a:path>
              <a:path extrusionOk="0" h="1896745" w="1324610">
                <a:moveTo>
                  <a:pt x="1317711" y="44884"/>
                </a:moveTo>
                <a:lnTo>
                  <a:pt x="1277538" y="44884"/>
                </a:lnTo>
                <a:lnTo>
                  <a:pt x="1298393" y="59385"/>
                </a:lnTo>
                <a:lnTo>
                  <a:pt x="1291142" y="69812"/>
                </a:lnTo>
                <a:lnTo>
                  <a:pt x="1311995" y="84312"/>
                </a:lnTo>
                <a:lnTo>
                  <a:pt x="1317711" y="44884"/>
                </a:lnTo>
                <a:close/>
              </a:path>
              <a:path extrusionOk="0" h="1896745" w="1324610">
                <a:moveTo>
                  <a:pt x="1277538" y="44884"/>
                </a:moveTo>
                <a:lnTo>
                  <a:pt x="1270288" y="55310"/>
                </a:lnTo>
                <a:lnTo>
                  <a:pt x="1291142" y="69812"/>
                </a:lnTo>
                <a:lnTo>
                  <a:pt x="1298393" y="59385"/>
                </a:lnTo>
                <a:lnTo>
                  <a:pt x="1277538" y="44884"/>
                </a:lnTo>
                <a:close/>
              </a:path>
              <a:path extrusionOk="0" h="1896745" w="1324610">
                <a:moveTo>
                  <a:pt x="1324218" y="0"/>
                </a:moveTo>
                <a:lnTo>
                  <a:pt x="1249434" y="40810"/>
                </a:lnTo>
                <a:lnTo>
                  <a:pt x="1270288" y="55310"/>
                </a:lnTo>
                <a:lnTo>
                  <a:pt x="1277538" y="44884"/>
                </a:lnTo>
                <a:lnTo>
                  <a:pt x="1317711" y="44884"/>
                </a:lnTo>
                <a:lnTo>
                  <a:pt x="132421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60" name="Google Shape;1260;p62"/>
          <p:cNvPicPr preferRelativeResize="0"/>
          <p:nvPr/>
        </p:nvPicPr>
        <p:blipFill rotWithShape="1">
          <a:blip r:embed="rId4">
            <a:alphaModFix/>
          </a:blip>
          <a:srcRect b="0" l="0" r="0" t="0"/>
          <a:stretch/>
        </p:blipFill>
        <p:spPr>
          <a:xfrm>
            <a:off x="1465742" y="1195245"/>
            <a:ext cx="507307" cy="507308"/>
          </a:xfrm>
          <a:prstGeom prst="rect">
            <a:avLst/>
          </a:prstGeom>
          <a:noFill/>
          <a:ln>
            <a:noFill/>
          </a:ln>
        </p:spPr>
      </p:pic>
      <p:sp>
        <p:nvSpPr>
          <p:cNvPr id="1261" name="Google Shape;1261;p62"/>
          <p:cNvSpPr/>
          <p:nvPr/>
        </p:nvSpPr>
        <p:spPr>
          <a:xfrm>
            <a:off x="1494297" y="1206109"/>
            <a:ext cx="451058" cy="451058"/>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89" y="595527"/>
                </a:lnTo>
                <a:lnTo>
                  <a:pt x="536319" y="568266"/>
                </a:lnTo>
                <a:lnTo>
                  <a:pt x="568265" y="536320"/>
                </a:lnTo>
                <a:lnTo>
                  <a:pt x="595525" y="500191"/>
                </a:lnTo>
                <a:lnTo>
                  <a:pt x="617600" y="460378"/>
                </a:lnTo>
                <a:lnTo>
                  <a:pt x="633988" y="417383"/>
                </a:lnTo>
                <a:lnTo>
                  <a:pt x="644188" y="371707"/>
                </a:lnTo>
                <a:lnTo>
                  <a:pt x="647700" y="323851"/>
                </a:lnTo>
                <a:lnTo>
                  <a:pt x="644188" y="275994"/>
                </a:lnTo>
                <a:lnTo>
                  <a:pt x="633988" y="230318"/>
                </a:lnTo>
                <a:lnTo>
                  <a:pt x="617600" y="187323"/>
                </a:lnTo>
                <a:lnTo>
                  <a:pt x="595525" y="147510"/>
                </a:lnTo>
                <a:lnTo>
                  <a:pt x="568265" y="111381"/>
                </a:lnTo>
                <a:lnTo>
                  <a:pt x="536319" y="79435"/>
                </a:lnTo>
                <a:lnTo>
                  <a:pt x="500189"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62" name="Google Shape;1262;p62"/>
          <p:cNvSpPr/>
          <p:nvPr/>
        </p:nvSpPr>
        <p:spPr>
          <a:xfrm>
            <a:off x="1958657" y="1405106"/>
            <a:ext cx="242333" cy="53066"/>
          </a:xfrm>
          <a:custGeom>
            <a:rect b="b" l="l" r="r" t="t"/>
            <a:pathLst>
              <a:path extrusionOk="0" h="76200" w="347980">
                <a:moveTo>
                  <a:pt x="271565" y="50799"/>
                </a:moveTo>
                <a:lnTo>
                  <a:pt x="271565" y="76200"/>
                </a:lnTo>
                <a:lnTo>
                  <a:pt x="322365" y="50800"/>
                </a:lnTo>
                <a:lnTo>
                  <a:pt x="271565" y="50799"/>
                </a:lnTo>
                <a:close/>
              </a:path>
              <a:path extrusionOk="0" h="76200" w="347980">
                <a:moveTo>
                  <a:pt x="271565" y="25399"/>
                </a:moveTo>
                <a:lnTo>
                  <a:pt x="271565" y="50799"/>
                </a:lnTo>
                <a:lnTo>
                  <a:pt x="284265" y="50800"/>
                </a:lnTo>
                <a:lnTo>
                  <a:pt x="284265" y="25400"/>
                </a:lnTo>
                <a:lnTo>
                  <a:pt x="271565" y="25399"/>
                </a:lnTo>
                <a:close/>
              </a:path>
              <a:path extrusionOk="0" h="76200" w="347980">
                <a:moveTo>
                  <a:pt x="271565" y="0"/>
                </a:moveTo>
                <a:lnTo>
                  <a:pt x="271565" y="25399"/>
                </a:lnTo>
                <a:lnTo>
                  <a:pt x="284265" y="25400"/>
                </a:lnTo>
                <a:lnTo>
                  <a:pt x="284265" y="50800"/>
                </a:lnTo>
                <a:lnTo>
                  <a:pt x="322367" y="50798"/>
                </a:lnTo>
                <a:lnTo>
                  <a:pt x="347765" y="38100"/>
                </a:lnTo>
                <a:lnTo>
                  <a:pt x="271565" y="0"/>
                </a:lnTo>
                <a:close/>
              </a:path>
              <a:path extrusionOk="0" h="76200" w="347980">
                <a:moveTo>
                  <a:pt x="0" y="25398"/>
                </a:moveTo>
                <a:lnTo>
                  <a:pt x="0" y="50798"/>
                </a:lnTo>
                <a:lnTo>
                  <a:pt x="271565" y="50799"/>
                </a:lnTo>
                <a:lnTo>
                  <a:pt x="271565"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63" name="Google Shape;1263;p62"/>
          <p:cNvPicPr preferRelativeResize="0"/>
          <p:nvPr/>
        </p:nvPicPr>
        <p:blipFill rotWithShape="1">
          <a:blip r:embed="rId5">
            <a:alphaModFix/>
          </a:blip>
          <a:srcRect b="0" l="0" r="0" t="0"/>
          <a:stretch/>
        </p:blipFill>
        <p:spPr>
          <a:xfrm>
            <a:off x="2187434" y="1322603"/>
            <a:ext cx="252593" cy="252592"/>
          </a:xfrm>
          <a:prstGeom prst="rect">
            <a:avLst/>
          </a:prstGeom>
          <a:noFill/>
          <a:ln>
            <a:noFill/>
          </a:ln>
        </p:spPr>
      </p:pic>
      <p:sp>
        <p:nvSpPr>
          <p:cNvPr id="1264" name="Google Shape;1264;p62"/>
          <p:cNvSpPr/>
          <p:nvPr/>
        </p:nvSpPr>
        <p:spPr>
          <a:xfrm>
            <a:off x="2214142" y="1332884"/>
            <a:ext cx="197670" cy="197669"/>
          </a:xfrm>
          <a:custGeom>
            <a:rect b="b" l="l" r="r" t="t"/>
            <a:pathLst>
              <a:path extrusionOk="0" h="283844"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65" name="Google Shape;1265;p62"/>
          <p:cNvPicPr preferRelativeResize="0"/>
          <p:nvPr/>
        </p:nvPicPr>
        <p:blipFill rotWithShape="1">
          <a:blip r:embed="rId6">
            <a:alphaModFix/>
          </a:blip>
          <a:srcRect b="0" l="0" r="0" t="0"/>
          <a:stretch/>
        </p:blipFill>
        <p:spPr>
          <a:xfrm>
            <a:off x="3299691" y="1195245"/>
            <a:ext cx="505185" cy="507308"/>
          </a:xfrm>
          <a:prstGeom prst="rect">
            <a:avLst/>
          </a:prstGeom>
          <a:noFill/>
          <a:ln>
            <a:noFill/>
          </a:ln>
        </p:spPr>
      </p:pic>
      <p:sp>
        <p:nvSpPr>
          <p:cNvPr id="1266" name="Google Shape;1266;p62"/>
          <p:cNvSpPr/>
          <p:nvPr/>
        </p:nvSpPr>
        <p:spPr>
          <a:xfrm>
            <a:off x="3327268" y="1206109"/>
            <a:ext cx="451058" cy="451058"/>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90" y="595527"/>
                </a:lnTo>
                <a:lnTo>
                  <a:pt x="536320" y="568266"/>
                </a:lnTo>
                <a:lnTo>
                  <a:pt x="568265" y="536320"/>
                </a:lnTo>
                <a:lnTo>
                  <a:pt x="595526" y="500191"/>
                </a:lnTo>
                <a:lnTo>
                  <a:pt x="617601" y="460378"/>
                </a:lnTo>
                <a:lnTo>
                  <a:pt x="633989" y="417383"/>
                </a:lnTo>
                <a:lnTo>
                  <a:pt x="644189" y="371707"/>
                </a:lnTo>
                <a:lnTo>
                  <a:pt x="647701" y="323851"/>
                </a:lnTo>
                <a:lnTo>
                  <a:pt x="644189" y="275994"/>
                </a:lnTo>
                <a:lnTo>
                  <a:pt x="633989" y="230318"/>
                </a:lnTo>
                <a:lnTo>
                  <a:pt x="617601" y="187323"/>
                </a:lnTo>
                <a:lnTo>
                  <a:pt x="595526" y="147510"/>
                </a:lnTo>
                <a:lnTo>
                  <a:pt x="568265" y="111381"/>
                </a:lnTo>
                <a:lnTo>
                  <a:pt x="536320" y="79435"/>
                </a:lnTo>
                <a:lnTo>
                  <a:pt x="500190"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67" name="Google Shape;1267;p62"/>
          <p:cNvSpPr/>
          <p:nvPr/>
        </p:nvSpPr>
        <p:spPr>
          <a:xfrm>
            <a:off x="2417580" y="1405111"/>
            <a:ext cx="1612754" cy="53066"/>
          </a:xfrm>
          <a:custGeom>
            <a:rect b="b" l="l" r="r" t="t"/>
            <a:pathLst>
              <a:path extrusionOk="0" h="76200" w="2315845">
                <a:moveTo>
                  <a:pt x="1297749" y="38100"/>
                </a:moveTo>
                <a:lnTo>
                  <a:pt x="1221549" y="0"/>
                </a:lnTo>
                <a:lnTo>
                  <a:pt x="1221549" y="25400"/>
                </a:lnTo>
                <a:lnTo>
                  <a:pt x="0" y="25400"/>
                </a:lnTo>
                <a:lnTo>
                  <a:pt x="0" y="50800"/>
                </a:lnTo>
                <a:lnTo>
                  <a:pt x="1221549" y="50800"/>
                </a:lnTo>
                <a:lnTo>
                  <a:pt x="1221549" y="76200"/>
                </a:lnTo>
                <a:lnTo>
                  <a:pt x="1272349" y="50800"/>
                </a:lnTo>
                <a:lnTo>
                  <a:pt x="1297749" y="38100"/>
                </a:lnTo>
                <a:close/>
              </a:path>
              <a:path extrusionOk="0" h="76200" w="2315845">
                <a:moveTo>
                  <a:pt x="2315540" y="38100"/>
                </a:moveTo>
                <a:lnTo>
                  <a:pt x="2239340" y="0"/>
                </a:lnTo>
                <a:lnTo>
                  <a:pt x="2239340" y="25400"/>
                </a:lnTo>
                <a:lnTo>
                  <a:pt x="1967776" y="25400"/>
                </a:lnTo>
                <a:lnTo>
                  <a:pt x="1967776" y="50800"/>
                </a:lnTo>
                <a:lnTo>
                  <a:pt x="2239340" y="50800"/>
                </a:lnTo>
                <a:lnTo>
                  <a:pt x="2239340" y="76200"/>
                </a:lnTo>
                <a:lnTo>
                  <a:pt x="2290140" y="50800"/>
                </a:lnTo>
                <a:lnTo>
                  <a:pt x="2315540"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68" name="Google Shape;1268;p62"/>
          <p:cNvPicPr preferRelativeResize="0"/>
          <p:nvPr/>
        </p:nvPicPr>
        <p:blipFill rotWithShape="1">
          <a:blip r:embed="rId7">
            <a:alphaModFix/>
          </a:blip>
          <a:srcRect b="0" l="0" r="0" t="0"/>
          <a:stretch/>
        </p:blipFill>
        <p:spPr>
          <a:xfrm>
            <a:off x="4015017" y="1322603"/>
            <a:ext cx="252593" cy="252592"/>
          </a:xfrm>
          <a:prstGeom prst="rect">
            <a:avLst/>
          </a:prstGeom>
          <a:noFill/>
          <a:ln>
            <a:noFill/>
          </a:ln>
        </p:spPr>
      </p:pic>
      <p:sp>
        <p:nvSpPr>
          <p:cNvPr id="1269" name="Google Shape;1269;p62"/>
          <p:cNvSpPr/>
          <p:nvPr/>
        </p:nvSpPr>
        <p:spPr>
          <a:xfrm>
            <a:off x="4043431" y="1332884"/>
            <a:ext cx="197670" cy="197669"/>
          </a:xfrm>
          <a:custGeom>
            <a:rect b="b" l="l" r="r" t="t"/>
            <a:pathLst>
              <a:path extrusionOk="0" h="283844" w="283845">
                <a:moveTo>
                  <a:pt x="283618" y="0"/>
                </a:moveTo>
                <a:lnTo>
                  <a:pt x="0" y="0"/>
                </a:lnTo>
                <a:lnTo>
                  <a:pt x="0" y="283617"/>
                </a:lnTo>
                <a:lnTo>
                  <a:pt x="283618" y="283617"/>
                </a:lnTo>
                <a:lnTo>
                  <a:pt x="283618"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70" name="Google Shape;1270;p62"/>
          <p:cNvPicPr preferRelativeResize="0"/>
          <p:nvPr/>
        </p:nvPicPr>
        <p:blipFill rotWithShape="1">
          <a:blip r:embed="rId8">
            <a:alphaModFix/>
          </a:blip>
          <a:srcRect b="0" l="0" r="0" t="0"/>
          <a:stretch/>
        </p:blipFill>
        <p:spPr>
          <a:xfrm>
            <a:off x="5133641" y="1195245"/>
            <a:ext cx="505185" cy="507308"/>
          </a:xfrm>
          <a:prstGeom prst="rect">
            <a:avLst/>
          </a:prstGeom>
          <a:noFill/>
          <a:ln>
            <a:noFill/>
          </a:ln>
        </p:spPr>
      </p:pic>
      <p:sp>
        <p:nvSpPr>
          <p:cNvPr id="1271" name="Google Shape;1271;p62"/>
          <p:cNvSpPr/>
          <p:nvPr/>
        </p:nvSpPr>
        <p:spPr>
          <a:xfrm>
            <a:off x="5160240" y="1206109"/>
            <a:ext cx="451058" cy="451058"/>
          </a:xfrm>
          <a:custGeom>
            <a:rect b="b" l="l" r="r" t="t"/>
            <a:pathLst>
              <a:path extrusionOk="0" h="647700" w="647700">
                <a:moveTo>
                  <a:pt x="323851" y="0"/>
                </a:moveTo>
                <a:lnTo>
                  <a:pt x="275994" y="3511"/>
                </a:lnTo>
                <a:lnTo>
                  <a:pt x="230318" y="13711"/>
                </a:lnTo>
                <a:lnTo>
                  <a:pt x="187323" y="30099"/>
                </a:lnTo>
                <a:lnTo>
                  <a:pt x="147510" y="52174"/>
                </a:lnTo>
                <a:lnTo>
                  <a:pt x="111381" y="79435"/>
                </a:lnTo>
                <a:lnTo>
                  <a:pt x="79435"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0"/>
                </a:lnTo>
                <a:lnTo>
                  <a:pt x="111381"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1" y="568266"/>
                </a:lnTo>
                <a:lnTo>
                  <a:pt x="568267" y="536320"/>
                </a:lnTo>
                <a:lnTo>
                  <a:pt x="595528" y="500191"/>
                </a:lnTo>
                <a:lnTo>
                  <a:pt x="617602" y="460378"/>
                </a:lnTo>
                <a:lnTo>
                  <a:pt x="633990" y="417383"/>
                </a:lnTo>
                <a:lnTo>
                  <a:pt x="644191" y="371707"/>
                </a:lnTo>
                <a:lnTo>
                  <a:pt x="647702" y="323851"/>
                </a:lnTo>
                <a:lnTo>
                  <a:pt x="644191" y="275994"/>
                </a:lnTo>
                <a:lnTo>
                  <a:pt x="633990" y="230318"/>
                </a:lnTo>
                <a:lnTo>
                  <a:pt x="617602" y="187323"/>
                </a:lnTo>
                <a:lnTo>
                  <a:pt x="595528" y="147510"/>
                </a:lnTo>
                <a:lnTo>
                  <a:pt x="568267" y="111381"/>
                </a:lnTo>
                <a:lnTo>
                  <a:pt x="536321"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72" name="Google Shape;1272;p62"/>
          <p:cNvSpPr/>
          <p:nvPr/>
        </p:nvSpPr>
        <p:spPr>
          <a:xfrm>
            <a:off x="4246878" y="1405111"/>
            <a:ext cx="1616292" cy="53066"/>
          </a:xfrm>
          <a:custGeom>
            <a:rect b="b" l="l" r="r" t="t"/>
            <a:pathLst>
              <a:path extrusionOk="0" h="76200" w="2320925">
                <a:moveTo>
                  <a:pt x="1297736" y="38100"/>
                </a:moveTo>
                <a:lnTo>
                  <a:pt x="1221536" y="0"/>
                </a:lnTo>
                <a:lnTo>
                  <a:pt x="1221536" y="25400"/>
                </a:lnTo>
                <a:lnTo>
                  <a:pt x="0" y="25400"/>
                </a:lnTo>
                <a:lnTo>
                  <a:pt x="0" y="50800"/>
                </a:lnTo>
                <a:lnTo>
                  <a:pt x="1221536" y="50800"/>
                </a:lnTo>
                <a:lnTo>
                  <a:pt x="1221536" y="76200"/>
                </a:lnTo>
                <a:lnTo>
                  <a:pt x="1272336" y="50800"/>
                </a:lnTo>
                <a:lnTo>
                  <a:pt x="1297736" y="38100"/>
                </a:lnTo>
                <a:close/>
              </a:path>
              <a:path extrusionOk="0" h="76200" w="2320925">
                <a:moveTo>
                  <a:pt x="2320823" y="38100"/>
                </a:moveTo>
                <a:lnTo>
                  <a:pt x="2244623" y="0"/>
                </a:lnTo>
                <a:lnTo>
                  <a:pt x="2244623" y="25400"/>
                </a:lnTo>
                <a:lnTo>
                  <a:pt x="1973059" y="25400"/>
                </a:lnTo>
                <a:lnTo>
                  <a:pt x="1973059" y="50800"/>
                </a:lnTo>
                <a:lnTo>
                  <a:pt x="2244623" y="50800"/>
                </a:lnTo>
                <a:lnTo>
                  <a:pt x="2244623" y="76200"/>
                </a:lnTo>
                <a:lnTo>
                  <a:pt x="2295423" y="50800"/>
                </a:lnTo>
                <a:lnTo>
                  <a:pt x="2320823"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73" name="Google Shape;1273;p62"/>
          <p:cNvPicPr preferRelativeResize="0"/>
          <p:nvPr/>
        </p:nvPicPr>
        <p:blipFill rotWithShape="1">
          <a:blip r:embed="rId9">
            <a:alphaModFix/>
          </a:blip>
          <a:srcRect b="0" l="0" r="0" t="0"/>
          <a:stretch/>
        </p:blipFill>
        <p:spPr>
          <a:xfrm>
            <a:off x="5848967" y="1322603"/>
            <a:ext cx="252592" cy="252592"/>
          </a:xfrm>
          <a:prstGeom prst="rect">
            <a:avLst/>
          </a:prstGeom>
          <a:noFill/>
          <a:ln>
            <a:noFill/>
          </a:ln>
        </p:spPr>
      </p:pic>
      <p:sp>
        <p:nvSpPr>
          <p:cNvPr id="1274" name="Google Shape;1274;p62"/>
          <p:cNvSpPr/>
          <p:nvPr/>
        </p:nvSpPr>
        <p:spPr>
          <a:xfrm>
            <a:off x="5876404" y="1332884"/>
            <a:ext cx="197670" cy="197669"/>
          </a:xfrm>
          <a:custGeom>
            <a:rect b="b" l="l" r="r" t="t"/>
            <a:pathLst>
              <a:path extrusionOk="0" h="283844"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75" name="Google Shape;1275;p62"/>
          <p:cNvPicPr preferRelativeResize="0"/>
          <p:nvPr/>
        </p:nvPicPr>
        <p:blipFill rotWithShape="1">
          <a:blip r:embed="rId10">
            <a:alphaModFix/>
          </a:blip>
          <a:srcRect b="0" l="0" r="0" t="0"/>
          <a:stretch/>
        </p:blipFill>
        <p:spPr>
          <a:xfrm>
            <a:off x="6965469" y="1195245"/>
            <a:ext cx="507308" cy="507308"/>
          </a:xfrm>
          <a:prstGeom prst="rect">
            <a:avLst/>
          </a:prstGeom>
          <a:noFill/>
          <a:ln>
            <a:noFill/>
          </a:ln>
        </p:spPr>
      </p:pic>
      <p:sp>
        <p:nvSpPr>
          <p:cNvPr id="1276" name="Google Shape;1276;p62"/>
          <p:cNvSpPr/>
          <p:nvPr/>
        </p:nvSpPr>
        <p:spPr>
          <a:xfrm>
            <a:off x="6993213" y="1206109"/>
            <a:ext cx="451058" cy="451058"/>
          </a:xfrm>
          <a:custGeom>
            <a:rect b="b" l="l" r="r" t="t"/>
            <a:pathLst>
              <a:path extrusionOk="0" h="647700" w="647700">
                <a:moveTo>
                  <a:pt x="323851" y="0"/>
                </a:moveTo>
                <a:lnTo>
                  <a:pt x="275994" y="3511"/>
                </a:lnTo>
                <a:lnTo>
                  <a:pt x="230318" y="13711"/>
                </a:lnTo>
                <a:lnTo>
                  <a:pt x="187323"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0" y="568266"/>
                </a:lnTo>
                <a:lnTo>
                  <a:pt x="568266" y="536320"/>
                </a:lnTo>
                <a:lnTo>
                  <a:pt x="595527" y="500191"/>
                </a:lnTo>
                <a:lnTo>
                  <a:pt x="617601" y="460378"/>
                </a:lnTo>
                <a:lnTo>
                  <a:pt x="633989" y="417383"/>
                </a:lnTo>
                <a:lnTo>
                  <a:pt x="644189" y="371707"/>
                </a:lnTo>
                <a:lnTo>
                  <a:pt x="647701" y="323851"/>
                </a:lnTo>
                <a:lnTo>
                  <a:pt x="644189" y="275994"/>
                </a:lnTo>
                <a:lnTo>
                  <a:pt x="633989" y="230318"/>
                </a:lnTo>
                <a:lnTo>
                  <a:pt x="617601" y="187323"/>
                </a:lnTo>
                <a:lnTo>
                  <a:pt x="595527" y="147510"/>
                </a:lnTo>
                <a:lnTo>
                  <a:pt x="568266" y="111381"/>
                </a:lnTo>
                <a:lnTo>
                  <a:pt x="536320"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77" name="Google Shape;1277;p62"/>
          <p:cNvSpPr/>
          <p:nvPr/>
        </p:nvSpPr>
        <p:spPr>
          <a:xfrm>
            <a:off x="6079849" y="1405106"/>
            <a:ext cx="903885" cy="53066"/>
          </a:xfrm>
          <a:custGeom>
            <a:rect b="b" l="l" r="r" t="t"/>
            <a:pathLst>
              <a:path extrusionOk="0" h="76200" w="1297940">
                <a:moveTo>
                  <a:pt x="1221539" y="50799"/>
                </a:moveTo>
                <a:lnTo>
                  <a:pt x="1221539" y="76200"/>
                </a:lnTo>
                <a:lnTo>
                  <a:pt x="1272339" y="50800"/>
                </a:lnTo>
                <a:lnTo>
                  <a:pt x="1221539" y="50799"/>
                </a:lnTo>
                <a:close/>
              </a:path>
              <a:path extrusionOk="0" h="76200" w="1297940">
                <a:moveTo>
                  <a:pt x="1221539" y="25399"/>
                </a:moveTo>
                <a:lnTo>
                  <a:pt x="1221539" y="50799"/>
                </a:lnTo>
                <a:lnTo>
                  <a:pt x="1234239" y="50800"/>
                </a:lnTo>
                <a:lnTo>
                  <a:pt x="1234239" y="25400"/>
                </a:lnTo>
                <a:lnTo>
                  <a:pt x="1221539" y="25399"/>
                </a:lnTo>
                <a:close/>
              </a:path>
              <a:path extrusionOk="0" h="76200" w="1297940">
                <a:moveTo>
                  <a:pt x="1221539" y="0"/>
                </a:moveTo>
                <a:lnTo>
                  <a:pt x="1221539" y="25399"/>
                </a:lnTo>
                <a:lnTo>
                  <a:pt x="1234239" y="25400"/>
                </a:lnTo>
                <a:lnTo>
                  <a:pt x="1234239" y="50800"/>
                </a:lnTo>
                <a:lnTo>
                  <a:pt x="1272341" y="50798"/>
                </a:lnTo>
                <a:lnTo>
                  <a:pt x="1297739" y="38100"/>
                </a:lnTo>
                <a:lnTo>
                  <a:pt x="1221539" y="0"/>
                </a:lnTo>
                <a:close/>
              </a:path>
              <a:path extrusionOk="0" h="76200" w="1297940">
                <a:moveTo>
                  <a:pt x="0" y="25398"/>
                </a:moveTo>
                <a:lnTo>
                  <a:pt x="0" y="50798"/>
                </a:lnTo>
                <a:lnTo>
                  <a:pt x="1221539" y="50799"/>
                </a:lnTo>
                <a:lnTo>
                  <a:pt x="1221539"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78" name="Google Shape;1278;p62"/>
          <p:cNvPicPr preferRelativeResize="0"/>
          <p:nvPr/>
        </p:nvPicPr>
        <p:blipFill rotWithShape="1">
          <a:blip r:embed="rId11">
            <a:alphaModFix/>
          </a:blip>
          <a:srcRect b="0" l="0" r="0" t="0"/>
          <a:stretch/>
        </p:blipFill>
        <p:spPr>
          <a:xfrm>
            <a:off x="1465742" y="2012457"/>
            <a:ext cx="507307" cy="507308"/>
          </a:xfrm>
          <a:prstGeom prst="rect">
            <a:avLst/>
          </a:prstGeom>
          <a:noFill/>
          <a:ln>
            <a:noFill/>
          </a:ln>
        </p:spPr>
      </p:pic>
      <p:sp>
        <p:nvSpPr>
          <p:cNvPr id="1279" name="Google Shape;1279;p62"/>
          <p:cNvSpPr/>
          <p:nvPr/>
        </p:nvSpPr>
        <p:spPr>
          <a:xfrm>
            <a:off x="1494297" y="2023258"/>
            <a:ext cx="451058" cy="451058"/>
          </a:xfrm>
          <a:custGeom>
            <a:rect b="b" l="l" r="r" t="t"/>
            <a:pathLst>
              <a:path extrusionOk="0" h="647700" w="647700">
                <a:moveTo>
                  <a:pt x="323850" y="0"/>
                </a:moveTo>
                <a:lnTo>
                  <a:pt x="275993" y="3511"/>
                </a:lnTo>
                <a:lnTo>
                  <a:pt x="230317" y="13711"/>
                </a:lnTo>
                <a:lnTo>
                  <a:pt x="187322" y="30099"/>
                </a:lnTo>
                <a:lnTo>
                  <a:pt x="147510" y="52174"/>
                </a:lnTo>
                <a:lnTo>
                  <a:pt x="111380" y="79434"/>
                </a:lnTo>
                <a:lnTo>
                  <a:pt x="79434" y="111380"/>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89" y="595527"/>
                </a:lnTo>
                <a:lnTo>
                  <a:pt x="536319" y="568266"/>
                </a:lnTo>
                <a:lnTo>
                  <a:pt x="568265" y="536320"/>
                </a:lnTo>
                <a:lnTo>
                  <a:pt x="595525" y="500191"/>
                </a:lnTo>
                <a:lnTo>
                  <a:pt x="617600" y="460378"/>
                </a:lnTo>
                <a:lnTo>
                  <a:pt x="633988" y="417383"/>
                </a:lnTo>
                <a:lnTo>
                  <a:pt x="644188" y="371707"/>
                </a:lnTo>
                <a:lnTo>
                  <a:pt x="647700" y="323851"/>
                </a:lnTo>
                <a:lnTo>
                  <a:pt x="644188" y="275994"/>
                </a:lnTo>
                <a:lnTo>
                  <a:pt x="633988" y="230318"/>
                </a:lnTo>
                <a:lnTo>
                  <a:pt x="617600" y="187323"/>
                </a:lnTo>
                <a:lnTo>
                  <a:pt x="595525" y="147510"/>
                </a:lnTo>
                <a:lnTo>
                  <a:pt x="568265" y="111380"/>
                </a:lnTo>
                <a:lnTo>
                  <a:pt x="536319" y="79434"/>
                </a:lnTo>
                <a:lnTo>
                  <a:pt x="500189"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80" name="Google Shape;1280;p62"/>
          <p:cNvPicPr preferRelativeResize="0"/>
          <p:nvPr/>
        </p:nvPicPr>
        <p:blipFill rotWithShape="1">
          <a:blip r:embed="rId12">
            <a:alphaModFix/>
          </a:blip>
          <a:srcRect b="0" l="0" r="0" t="0"/>
          <a:stretch/>
        </p:blipFill>
        <p:spPr>
          <a:xfrm>
            <a:off x="3299691" y="2012457"/>
            <a:ext cx="505185" cy="507308"/>
          </a:xfrm>
          <a:prstGeom prst="rect">
            <a:avLst/>
          </a:prstGeom>
          <a:noFill/>
          <a:ln>
            <a:noFill/>
          </a:ln>
        </p:spPr>
      </p:pic>
      <p:sp>
        <p:nvSpPr>
          <p:cNvPr id="1281" name="Google Shape;1281;p62"/>
          <p:cNvSpPr/>
          <p:nvPr/>
        </p:nvSpPr>
        <p:spPr>
          <a:xfrm>
            <a:off x="3327268" y="2023258"/>
            <a:ext cx="451058" cy="451058"/>
          </a:xfrm>
          <a:custGeom>
            <a:rect b="b" l="l" r="r" t="t"/>
            <a:pathLst>
              <a:path extrusionOk="0" h="647700" w="647700">
                <a:moveTo>
                  <a:pt x="323850" y="0"/>
                </a:moveTo>
                <a:lnTo>
                  <a:pt x="275993" y="3511"/>
                </a:lnTo>
                <a:lnTo>
                  <a:pt x="230317" y="13711"/>
                </a:lnTo>
                <a:lnTo>
                  <a:pt x="187322" y="30099"/>
                </a:lnTo>
                <a:lnTo>
                  <a:pt x="147510" y="52174"/>
                </a:lnTo>
                <a:lnTo>
                  <a:pt x="111380" y="79434"/>
                </a:lnTo>
                <a:lnTo>
                  <a:pt x="79434" y="111380"/>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90" y="595527"/>
                </a:lnTo>
                <a:lnTo>
                  <a:pt x="536320" y="568266"/>
                </a:lnTo>
                <a:lnTo>
                  <a:pt x="568265" y="536320"/>
                </a:lnTo>
                <a:lnTo>
                  <a:pt x="595526" y="500191"/>
                </a:lnTo>
                <a:lnTo>
                  <a:pt x="617601" y="460378"/>
                </a:lnTo>
                <a:lnTo>
                  <a:pt x="633989" y="417383"/>
                </a:lnTo>
                <a:lnTo>
                  <a:pt x="644189" y="371707"/>
                </a:lnTo>
                <a:lnTo>
                  <a:pt x="647701" y="323851"/>
                </a:lnTo>
                <a:lnTo>
                  <a:pt x="644189" y="275994"/>
                </a:lnTo>
                <a:lnTo>
                  <a:pt x="633989" y="230318"/>
                </a:lnTo>
                <a:lnTo>
                  <a:pt x="617601" y="187323"/>
                </a:lnTo>
                <a:lnTo>
                  <a:pt x="595526" y="147510"/>
                </a:lnTo>
                <a:lnTo>
                  <a:pt x="568265" y="111380"/>
                </a:lnTo>
                <a:lnTo>
                  <a:pt x="536320" y="79434"/>
                </a:lnTo>
                <a:lnTo>
                  <a:pt x="500190"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82" name="Google Shape;1282;p62"/>
          <p:cNvPicPr preferRelativeResize="0"/>
          <p:nvPr/>
        </p:nvPicPr>
        <p:blipFill rotWithShape="1">
          <a:blip r:embed="rId13">
            <a:alphaModFix/>
          </a:blip>
          <a:srcRect b="0" l="0" r="0" t="0"/>
          <a:stretch/>
        </p:blipFill>
        <p:spPr>
          <a:xfrm>
            <a:off x="5133641" y="2012457"/>
            <a:ext cx="505185" cy="507308"/>
          </a:xfrm>
          <a:prstGeom prst="rect">
            <a:avLst/>
          </a:prstGeom>
          <a:noFill/>
          <a:ln>
            <a:noFill/>
          </a:ln>
        </p:spPr>
      </p:pic>
      <p:sp>
        <p:nvSpPr>
          <p:cNvPr id="1283" name="Google Shape;1283;p62"/>
          <p:cNvSpPr/>
          <p:nvPr/>
        </p:nvSpPr>
        <p:spPr>
          <a:xfrm>
            <a:off x="5160240" y="2023258"/>
            <a:ext cx="451058" cy="451058"/>
          </a:xfrm>
          <a:custGeom>
            <a:rect b="b" l="l" r="r" t="t"/>
            <a:pathLst>
              <a:path extrusionOk="0" h="647700" w="647700">
                <a:moveTo>
                  <a:pt x="323851" y="0"/>
                </a:moveTo>
                <a:lnTo>
                  <a:pt x="275994" y="3511"/>
                </a:lnTo>
                <a:lnTo>
                  <a:pt x="230318" y="13711"/>
                </a:lnTo>
                <a:lnTo>
                  <a:pt x="187323" y="30099"/>
                </a:lnTo>
                <a:lnTo>
                  <a:pt x="147510" y="52174"/>
                </a:lnTo>
                <a:lnTo>
                  <a:pt x="111381" y="79434"/>
                </a:lnTo>
                <a:lnTo>
                  <a:pt x="79435" y="111380"/>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0"/>
                </a:lnTo>
                <a:lnTo>
                  <a:pt x="111381"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1" y="568266"/>
                </a:lnTo>
                <a:lnTo>
                  <a:pt x="568267" y="536320"/>
                </a:lnTo>
                <a:lnTo>
                  <a:pt x="595528" y="500191"/>
                </a:lnTo>
                <a:lnTo>
                  <a:pt x="617602" y="460378"/>
                </a:lnTo>
                <a:lnTo>
                  <a:pt x="633990" y="417383"/>
                </a:lnTo>
                <a:lnTo>
                  <a:pt x="644191" y="371707"/>
                </a:lnTo>
                <a:lnTo>
                  <a:pt x="647702" y="323851"/>
                </a:lnTo>
                <a:lnTo>
                  <a:pt x="644191" y="275994"/>
                </a:lnTo>
                <a:lnTo>
                  <a:pt x="633990" y="230318"/>
                </a:lnTo>
                <a:lnTo>
                  <a:pt x="617602" y="187323"/>
                </a:lnTo>
                <a:lnTo>
                  <a:pt x="595528" y="147510"/>
                </a:lnTo>
                <a:lnTo>
                  <a:pt x="568267" y="111380"/>
                </a:lnTo>
                <a:lnTo>
                  <a:pt x="536321" y="79434"/>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84" name="Google Shape;1284;p62"/>
          <p:cNvPicPr preferRelativeResize="0"/>
          <p:nvPr/>
        </p:nvPicPr>
        <p:blipFill rotWithShape="1">
          <a:blip r:embed="rId14">
            <a:alphaModFix/>
          </a:blip>
          <a:srcRect b="0" l="0" r="0" t="0"/>
          <a:stretch/>
        </p:blipFill>
        <p:spPr>
          <a:xfrm>
            <a:off x="6965469" y="2012457"/>
            <a:ext cx="507308" cy="507308"/>
          </a:xfrm>
          <a:prstGeom prst="rect">
            <a:avLst/>
          </a:prstGeom>
          <a:noFill/>
          <a:ln>
            <a:noFill/>
          </a:ln>
        </p:spPr>
      </p:pic>
      <p:sp>
        <p:nvSpPr>
          <p:cNvPr id="1285" name="Google Shape;1285;p62"/>
          <p:cNvSpPr/>
          <p:nvPr/>
        </p:nvSpPr>
        <p:spPr>
          <a:xfrm>
            <a:off x="6993213" y="2023258"/>
            <a:ext cx="451058" cy="451058"/>
          </a:xfrm>
          <a:custGeom>
            <a:rect b="b" l="l" r="r" t="t"/>
            <a:pathLst>
              <a:path extrusionOk="0" h="647700" w="647700">
                <a:moveTo>
                  <a:pt x="323851" y="0"/>
                </a:moveTo>
                <a:lnTo>
                  <a:pt x="275994" y="3511"/>
                </a:lnTo>
                <a:lnTo>
                  <a:pt x="230318" y="13711"/>
                </a:lnTo>
                <a:lnTo>
                  <a:pt x="187323" y="30099"/>
                </a:lnTo>
                <a:lnTo>
                  <a:pt x="147510" y="52174"/>
                </a:lnTo>
                <a:lnTo>
                  <a:pt x="111380" y="79434"/>
                </a:lnTo>
                <a:lnTo>
                  <a:pt x="79434" y="111380"/>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0" y="568266"/>
                </a:lnTo>
                <a:lnTo>
                  <a:pt x="568266" y="536320"/>
                </a:lnTo>
                <a:lnTo>
                  <a:pt x="595527" y="500191"/>
                </a:lnTo>
                <a:lnTo>
                  <a:pt x="617601" y="460378"/>
                </a:lnTo>
                <a:lnTo>
                  <a:pt x="633989" y="417383"/>
                </a:lnTo>
                <a:lnTo>
                  <a:pt x="644189" y="371707"/>
                </a:lnTo>
                <a:lnTo>
                  <a:pt x="647701" y="323851"/>
                </a:lnTo>
                <a:lnTo>
                  <a:pt x="644189" y="275994"/>
                </a:lnTo>
                <a:lnTo>
                  <a:pt x="633989" y="230318"/>
                </a:lnTo>
                <a:lnTo>
                  <a:pt x="617601" y="187323"/>
                </a:lnTo>
                <a:lnTo>
                  <a:pt x="595527" y="147510"/>
                </a:lnTo>
                <a:lnTo>
                  <a:pt x="568266" y="111380"/>
                </a:lnTo>
                <a:lnTo>
                  <a:pt x="536320" y="79434"/>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86" name="Google Shape;1286;p62"/>
          <p:cNvSpPr/>
          <p:nvPr/>
        </p:nvSpPr>
        <p:spPr>
          <a:xfrm>
            <a:off x="1958657" y="2222254"/>
            <a:ext cx="242333" cy="53066"/>
          </a:xfrm>
          <a:custGeom>
            <a:rect b="b" l="l" r="r" t="t"/>
            <a:pathLst>
              <a:path extrusionOk="0" h="76200" w="347980">
                <a:moveTo>
                  <a:pt x="271565" y="0"/>
                </a:moveTo>
                <a:lnTo>
                  <a:pt x="271565" y="76200"/>
                </a:lnTo>
                <a:lnTo>
                  <a:pt x="322367" y="50800"/>
                </a:lnTo>
                <a:lnTo>
                  <a:pt x="284265" y="50800"/>
                </a:lnTo>
                <a:lnTo>
                  <a:pt x="284265" y="25400"/>
                </a:lnTo>
                <a:lnTo>
                  <a:pt x="322363" y="25400"/>
                </a:lnTo>
                <a:lnTo>
                  <a:pt x="271565" y="0"/>
                </a:lnTo>
                <a:close/>
              </a:path>
              <a:path extrusionOk="0" h="76200" w="347980">
                <a:moveTo>
                  <a:pt x="271565" y="25400"/>
                </a:moveTo>
                <a:lnTo>
                  <a:pt x="0" y="25400"/>
                </a:lnTo>
                <a:lnTo>
                  <a:pt x="0" y="50800"/>
                </a:lnTo>
                <a:lnTo>
                  <a:pt x="271565" y="50800"/>
                </a:lnTo>
                <a:lnTo>
                  <a:pt x="271565" y="25400"/>
                </a:lnTo>
                <a:close/>
              </a:path>
              <a:path extrusionOk="0" h="76200" w="347980">
                <a:moveTo>
                  <a:pt x="322363" y="25400"/>
                </a:moveTo>
                <a:lnTo>
                  <a:pt x="284265" y="25400"/>
                </a:lnTo>
                <a:lnTo>
                  <a:pt x="284265" y="50800"/>
                </a:lnTo>
                <a:lnTo>
                  <a:pt x="322367" y="50800"/>
                </a:lnTo>
                <a:lnTo>
                  <a:pt x="347765" y="38101"/>
                </a:lnTo>
                <a:lnTo>
                  <a:pt x="322363" y="254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87" name="Google Shape;1287;p62"/>
          <p:cNvPicPr preferRelativeResize="0"/>
          <p:nvPr/>
        </p:nvPicPr>
        <p:blipFill rotWithShape="1">
          <a:blip r:embed="rId15">
            <a:alphaModFix/>
          </a:blip>
          <a:srcRect b="0" l="0" r="0" t="0"/>
          <a:stretch/>
        </p:blipFill>
        <p:spPr>
          <a:xfrm>
            <a:off x="2187434" y="2139815"/>
            <a:ext cx="252593" cy="252593"/>
          </a:xfrm>
          <a:prstGeom prst="rect">
            <a:avLst/>
          </a:prstGeom>
          <a:noFill/>
          <a:ln>
            <a:noFill/>
          </a:ln>
        </p:spPr>
      </p:pic>
      <p:sp>
        <p:nvSpPr>
          <p:cNvPr id="1288" name="Google Shape;1288;p62"/>
          <p:cNvSpPr/>
          <p:nvPr/>
        </p:nvSpPr>
        <p:spPr>
          <a:xfrm>
            <a:off x="2214142" y="2150031"/>
            <a:ext cx="197670" cy="197670"/>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89" name="Google Shape;1289;p62"/>
          <p:cNvSpPr/>
          <p:nvPr/>
        </p:nvSpPr>
        <p:spPr>
          <a:xfrm>
            <a:off x="2417580" y="2222261"/>
            <a:ext cx="1612754" cy="53066"/>
          </a:xfrm>
          <a:custGeom>
            <a:rect b="b" l="l" r="r" t="t"/>
            <a:pathLst>
              <a:path extrusionOk="0" h="76200" w="2315845">
                <a:moveTo>
                  <a:pt x="1297749" y="38100"/>
                </a:moveTo>
                <a:lnTo>
                  <a:pt x="1272336" y="25400"/>
                </a:lnTo>
                <a:lnTo>
                  <a:pt x="1221549" y="0"/>
                </a:lnTo>
                <a:lnTo>
                  <a:pt x="1221549" y="25400"/>
                </a:lnTo>
                <a:lnTo>
                  <a:pt x="0" y="25400"/>
                </a:lnTo>
                <a:lnTo>
                  <a:pt x="0" y="50800"/>
                </a:lnTo>
                <a:lnTo>
                  <a:pt x="1221549" y="50800"/>
                </a:lnTo>
                <a:lnTo>
                  <a:pt x="1221549" y="76200"/>
                </a:lnTo>
                <a:lnTo>
                  <a:pt x="1272349" y="50800"/>
                </a:lnTo>
                <a:lnTo>
                  <a:pt x="1297749" y="38100"/>
                </a:lnTo>
                <a:close/>
              </a:path>
              <a:path extrusionOk="0" h="76200" w="2315845">
                <a:moveTo>
                  <a:pt x="2315540" y="38100"/>
                </a:moveTo>
                <a:lnTo>
                  <a:pt x="2290140" y="25400"/>
                </a:lnTo>
                <a:lnTo>
                  <a:pt x="2239340" y="0"/>
                </a:lnTo>
                <a:lnTo>
                  <a:pt x="2239340" y="25400"/>
                </a:lnTo>
                <a:lnTo>
                  <a:pt x="1967776" y="25400"/>
                </a:lnTo>
                <a:lnTo>
                  <a:pt x="1967776" y="50800"/>
                </a:lnTo>
                <a:lnTo>
                  <a:pt x="2239340" y="50800"/>
                </a:lnTo>
                <a:lnTo>
                  <a:pt x="2239340" y="76200"/>
                </a:lnTo>
                <a:lnTo>
                  <a:pt x="2290140" y="50800"/>
                </a:lnTo>
                <a:lnTo>
                  <a:pt x="2315540"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90" name="Google Shape;1290;p62"/>
          <p:cNvPicPr preferRelativeResize="0"/>
          <p:nvPr/>
        </p:nvPicPr>
        <p:blipFill rotWithShape="1">
          <a:blip r:embed="rId16">
            <a:alphaModFix/>
          </a:blip>
          <a:srcRect b="0" l="0" r="0" t="0"/>
          <a:stretch/>
        </p:blipFill>
        <p:spPr>
          <a:xfrm>
            <a:off x="4015017" y="2139815"/>
            <a:ext cx="252593" cy="252593"/>
          </a:xfrm>
          <a:prstGeom prst="rect">
            <a:avLst/>
          </a:prstGeom>
          <a:noFill/>
          <a:ln>
            <a:noFill/>
          </a:ln>
        </p:spPr>
      </p:pic>
      <p:sp>
        <p:nvSpPr>
          <p:cNvPr id="1291" name="Google Shape;1291;p62"/>
          <p:cNvSpPr/>
          <p:nvPr/>
        </p:nvSpPr>
        <p:spPr>
          <a:xfrm>
            <a:off x="4043431" y="2150031"/>
            <a:ext cx="197670" cy="197670"/>
          </a:xfrm>
          <a:custGeom>
            <a:rect b="b" l="l" r="r" t="t"/>
            <a:pathLst>
              <a:path extrusionOk="0" h="283845" w="283845">
                <a:moveTo>
                  <a:pt x="283618" y="0"/>
                </a:moveTo>
                <a:lnTo>
                  <a:pt x="0" y="0"/>
                </a:lnTo>
                <a:lnTo>
                  <a:pt x="0" y="283617"/>
                </a:lnTo>
                <a:lnTo>
                  <a:pt x="283618" y="283617"/>
                </a:lnTo>
                <a:lnTo>
                  <a:pt x="283618"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92" name="Google Shape;1292;p62"/>
          <p:cNvSpPr/>
          <p:nvPr/>
        </p:nvSpPr>
        <p:spPr>
          <a:xfrm>
            <a:off x="4246878" y="2222261"/>
            <a:ext cx="1616292" cy="53066"/>
          </a:xfrm>
          <a:custGeom>
            <a:rect b="b" l="l" r="r" t="t"/>
            <a:pathLst>
              <a:path extrusionOk="0" h="76200" w="2320925">
                <a:moveTo>
                  <a:pt x="1297736" y="38100"/>
                </a:moveTo>
                <a:lnTo>
                  <a:pt x="1272324" y="25400"/>
                </a:lnTo>
                <a:lnTo>
                  <a:pt x="1221536" y="0"/>
                </a:lnTo>
                <a:lnTo>
                  <a:pt x="1221536" y="25400"/>
                </a:lnTo>
                <a:lnTo>
                  <a:pt x="0" y="25400"/>
                </a:lnTo>
                <a:lnTo>
                  <a:pt x="0" y="50800"/>
                </a:lnTo>
                <a:lnTo>
                  <a:pt x="1221536" y="50800"/>
                </a:lnTo>
                <a:lnTo>
                  <a:pt x="1221536" y="76200"/>
                </a:lnTo>
                <a:lnTo>
                  <a:pt x="1272336" y="50800"/>
                </a:lnTo>
                <a:lnTo>
                  <a:pt x="1297736" y="38100"/>
                </a:lnTo>
                <a:close/>
              </a:path>
              <a:path extrusionOk="0" h="76200" w="2320925">
                <a:moveTo>
                  <a:pt x="2320823" y="38100"/>
                </a:moveTo>
                <a:lnTo>
                  <a:pt x="2295423" y="25400"/>
                </a:lnTo>
                <a:lnTo>
                  <a:pt x="2244623" y="0"/>
                </a:lnTo>
                <a:lnTo>
                  <a:pt x="2244623" y="25400"/>
                </a:lnTo>
                <a:lnTo>
                  <a:pt x="1973059" y="25400"/>
                </a:lnTo>
                <a:lnTo>
                  <a:pt x="1973059" y="50800"/>
                </a:lnTo>
                <a:lnTo>
                  <a:pt x="2244623" y="50800"/>
                </a:lnTo>
                <a:lnTo>
                  <a:pt x="2244623" y="76200"/>
                </a:lnTo>
                <a:lnTo>
                  <a:pt x="2295423" y="50800"/>
                </a:lnTo>
                <a:lnTo>
                  <a:pt x="2320823"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93" name="Google Shape;1293;p62"/>
          <p:cNvPicPr preferRelativeResize="0"/>
          <p:nvPr/>
        </p:nvPicPr>
        <p:blipFill rotWithShape="1">
          <a:blip r:embed="rId17">
            <a:alphaModFix/>
          </a:blip>
          <a:srcRect b="0" l="0" r="0" t="0"/>
          <a:stretch/>
        </p:blipFill>
        <p:spPr>
          <a:xfrm>
            <a:off x="5848967" y="2139815"/>
            <a:ext cx="252592" cy="252593"/>
          </a:xfrm>
          <a:prstGeom prst="rect">
            <a:avLst/>
          </a:prstGeom>
          <a:noFill/>
          <a:ln>
            <a:noFill/>
          </a:ln>
        </p:spPr>
      </p:pic>
      <p:sp>
        <p:nvSpPr>
          <p:cNvPr id="1294" name="Google Shape;1294;p62"/>
          <p:cNvSpPr/>
          <p:nvPr/>
        </p:nvSpPr>
        <p:spPr>
          <a:xfrm>
            <a:off x="5876404" y="2150031"/>
            <a:ext cx="197670" cy="197670"/>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95" name="Google Shape;1295;p62"/>
          <p:cNvSpPr/>
          <p:nvPr/>
        </p:nvSpPr>
        <p:spPr>
          <a:xfrm>
            <a:off x="6079849" y="2222254"/>
            <a:ext cx="903885" cy="53066"/>
          </a:xfrm>
          <a:custGeom>
            <a:rect b="b" l="l" r="r" t="t"/>
            <a:pathLst>
              <a:path extrusionOk="0" h="76200" w="1297940">
                <a:moveTo>
                  <a:pt x="1221539" y="0"/>
                </a:moveTo>
                <a:lnTo>
                  <a:pt x="1221539" y="76200"/>
                </a:lnTo>
                <a:lnTo>
                  <a:pt x="1272341" y="50800"/>
                </a:lnTo>
                <a:lnTo>
                  <a:pt x="1234239" y="50800"/>
                </a:lnTo>
                <a:lnTo>
                  <a:pt x="1234239" y="25400"/>
                </a:lnTo>
                <a:lnTo>
                  <a:pt x="1272337" y="25400"/>
                </a:lnTo>
                <a:lnTo>
                  <a:pt x="1221539" y="0"/>
                </a:lnTo>
                <a:close/>
              </a:path>
              <a:path extrusionOk="0" h="76200" w="1297940">
                <a:moveTo>
                  <a:pt x="1221539" y="25400"/>
                </a:moveTo>
                <a:lnTo>
                  <a:pt x="0" y="25400"/>
                </a:lnTo>
                <a:lnTo>
                  <a:pt x="0" y="50800"/>
                </a:lnTo>
                <a:lnTo>
                  <a:pt x="1221539" y="50800"/>
                </a:lnTo>
                <a:lnTo>
                  <a:pt x="1221539" y="25400"/>
                </a:lnTo>
                <a:close/>
              </a:path>
              <a:path extrusionOk="0" h="76200" w="1297940">
                <a:moveTo>
                  <a:pt x="1272337" y="25400"/>
                </a:moveTo>
                <a:lnTo>
                  <a:pt x="1234239" y="25400"/>
                </a:lnTo>
                <a:lnTo>
                  <a:pt x="1234239" y="50800"/>
                </a:lnTo>
                <a:lnTo>
                  <a:pt x="1272341" y="50800"/>
                </a:lnTo>
                <a:lnTo>
                  <a:pt x="1297739" y="38101"/>
                </a:lnTo>
                <a:lnTo>
                  <a:pt x="1272337" y="254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96" name="Google Shape;1296;p62"/>
          <p:cNvPicPr preferRelativeResize="0"/>
          <p:nvPr/>
        </p:nvPicPr>
        <p:blipFill rotWithShape="1">
          <a:blip r:embed="rId18">
            <a:alphaModFix/>
          </a:blip>
          <a:srcRect b="0" l="0" r="0" t="0"/>
          <a:stretch/>
        </p:blipFill>
        <p:spPr>
          <a:xfrm>
            <a:off x="1465742" y="2829668"/>
            <a:ext cx="507307" cy="507308"/>
          </a:xfrm>
          <a:prstGeom prst="rect">
            <a:avLst/>
          </a:prstGeom>
          <a:noFill/>
          <a:ln>
            <a:noFill/>
          </a:ln>
        </p:spPr>
      </p:pic>
      <p:sp>
        <p:nvSpPr>
          <p:cNvPr id="1297" name="Google Shape;1297;p62"/>
          <p:cNvSpPr/>
          <p:nvPr/>
        </p:nvSpPr>
        <p:spPr>
          <a:xfrm>
            <a:off x="1494297" y="2840406"/>
            <a:ext cx="451058" cy="451058"/>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0"/>
                </a:lnTo>
                <a:lnTo>
                  <a:pt x="52174" y="147510"/>
                </a:lnTo>
                <a:lnTo>
                  <a:pt x="30099" y="187323"/>
                </a:lnTo>
                <a:lnTo>
                  <a:pt x="13711" y="230318"/>
                </a:lnTo>
                <a:lnTo>
                  <a:pt x="3511" y="275993"/>
                </a:lnTo>
                <a:lnTo>
                  <a:pt x="0" y="323850"/>
                </a:lnTo>
                <a:lnTo>
                  <a:pt x="3511" y="371706"/>
                </a:lnTo>
                <a:lnTo>
                  <a:pt x="13711" y="417382"/>
                </a:lnTo>
                <a:lnTo>
                  <a:pt x="30099" y="460377"/>
                </a:lnTo>
                <a:lnTo>
                  <a:pt x="52174" y="500190"/>
                </a:lnTo>
                <a:lnTo>
                  <a:pt x="79434" y="536320"/>
                </a:lnTo>
                <a:lnTo>
                  <a:pt x="111380" y="568265"/>
                </a:lnTo>
                <a:lnTo>
                  <a:pt x="147510" y="595526"/>
                </a:lnTo>
                <a:lnTo>
                  <a:pt x="187322" y="617601"/>
                </a:lnTo>
                <a:lnTo>
                  <a:pt x="230317" y="633989"/>
                </a:lnTo>
                <a:lnTo>
                  <a:pt x="275993" y="644189"/>
                </a:lnTo>
                <a:lnTo>
                  <a:pt x="323850" y="647701"/>
                </a:lnTo>
                <a:lnTo>
                  <a:pt x="371706" y="644189"/>
                </a:lnTo>
                <a:lnTo>
                  <a:pt x="417382" y="633989"/>
                </a:lnTo>
                <a:lnTo>
                  <a:pt x="460377" y="617601"/>
                </a:lnTo>
                <a:lnTo>
                  <a:pt x="500189" y="595526"/>
                </a:lnTo>
                <a:lnTo>
                  <a:pt x="536319" y="568265"/>
                </a:lnTo>
                <a:lnTo>
                  <a:pt x="568265" y="536320"/>
                </a:lnTo>
                <a:lnTo>
                  <a:pt x="595525" y="500190"/>
                </a:lnTo>
                <a:lnTo>
                  <a:pt x="617600" y="460377"/>
                </a:lnTo>
                <a:lnTo>
                  <a:pt x="633988" y="417382"/>
                </a:lnTo>
                <a:lnTo>
                  <a:pt x="644188" y="371706"/>
                </a:lnTo>
                <a:lnTo>
                  <a:pt x="647700" y="323850"/>
                </a:lnTo>
                <a:lnTo>
                  <a:pt x="644188" y="275993"/>
                </a:lnTo>
                <a:lnTo>
                  <a:pt x="633988" y="230318"/>
                </a:lnTo>
                <a:lnTo>
                  <a:pt x="617600" y="187323"/>
                </a:lnTo>
                <a:lnTo>
                  <a:pt x="595525" y="147510"/>
                </a:lnTo>
                <a:lnTo>
                  <a:pt x="568265" y="111380"/>
                </a:lnTo>
                <a:lnTo>
                  <a:pt x="536319" y="79435"/>
                </a:lnTo>
                <a:lnTo>
                  <a:pt x="500189"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98" name="Google Shape;1298;p62"/>
          <p:cNvPicPr preferRelativeResize="0"/>
          <p:nvPr/>
        </p:nvPicPr>
        <p:blipFill rotWithShape="1">
          <a:blip r:embed="rId19">
            <a:alphaModFix/>
          </a:blip>
          <a:srcRect b="0" l="0" r="0" t="0"/>
          <a:stretch/>
        </p:blipFill>
        <p:spPr>
          <a:xfrm>
            <a:off x="3299691" y="2829668"/>
            <a:ext cx="505185" cy="507308"/>
          </a:xfrm>
          <a:prstGeom prst="rect">
            <a:avLst/>
          </a:prstGeom>
          <a:noFill/>
          <a:ln>
            <a:noFill/>
          </a:ln>
        </p:spPr>
      </p:pic>
      <p:sp>
        <p:nvSpPr>
          <p:cNvPr id="1299" name="Google Shape;1299;p62"/>
          <p:cNvSpPr/>
          <p:nvPr/>
        </p:nvSpPr>
        <p:spPr>
          <a:xfrm>
            <a:off x="3327268" y="2840406"/>
            <a:ext cx="451058" cy="451058"/>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0"/>
                </a:lnTo>
                <a:lnTo>
                  <a:pt x="52174" y="147510"/>
                </a:lnTo>
                <a:lnTo>
                  <a:pt x="30099" y="187323"/>
                </a:lnTo>
                <a:lnTo>
                  <a:pt x="13711" y="230318"/>
                </a:lnTo>
                <a:lnTo>
                  <a:pt x="3511" y="275993"/>
                </a:lnTo>
                <a:lnTo>
                  <a:pt x="0" y="323850"/>
                </a:lnTo>
                <a:lnTo>
                  <a:pt x="3511" y="371706"/>
                </a:lnTo>
                <a:lnTo>
                  <a:pt x="13711" y="417382"/>
                </a:lnTo>
                <a:lnTo>
                  <a:pt x="30099" y="460377"/>
                </a:lnTo>
                <a:lnTo>
                  <a:pt x="52174" y="500190"/>
                </a:lnTo>
                <a:lnTo>
                  <a:pt x="79434" y="536320"/>
                </a:lnTo>
                <a:lnTo>
                  <a:pt x="111380" y="568265"/>
                </a:lnTo>
                <a:lnTo>
                  <a:pt x="147510" y="595526"/>
                </a:lnTo>
                <a:lnTo>
                  <a:pt x="187322" y="617601"/>
                </a:lnTo>
                <a:lnTo>
                  <a:pt x="230317" y="633989"/>
                </a:lnTo>
                <a:lnTo>
                  <a:pt x="275993" y="644189"/>
                </a:lnTo>
                <a:lnTo>
                  <a:pt x="323850" y="647701"/>
                </a:lnTo>
                <a:lnTo>
                  <a:pt x="371706" y="644189"/>
                </a:lnTo>
                <a:lnTo>
                  <a:pt x="417382" y="633989"/>
                </a:lnTo>
                <a:lnTo>
                  <a:pt x="460377" y="617601"/>
                </a:lnTo>
                <a:lnTo>
                  <a:pt x="500190" y="595526"/>
                </a:lnTo>
                <a:lnTo>
                  <a:pt x="536320" y="568265"/>
                </a:lnTo>
                <a:lnTo>
                  <a:pt x="568265" y="536320"/>
                </a:lnTo>
                <a:lnTo>
                  <a:pt x="595526" y="500190"/>
                </a:lnTo>
                <a:lnTo>
                  <a:pt x="617601" y="460377"/>
                </a:lnTo>
                <a:lnTo>
                  <a:pt x="633989" y="417382"/>
                </a:lnTo>
                <a:lnTo>
                  <a:pt x="644189" y="371706"/>
                </a:lnTo>
                <a:lnTo>
                  <a:pt x="647701" y="323850"/>
                </a:lnTo>
                <a:lnTo>
                  <a:pt x="644189" y="275993"/>
                </a:lnTo>
                <a:lnTo>
                  <a:pt x="633989" y="230318"/>
                </a:lnTo>
                <a:lnTo>
                  <a:pt x="617601" y="187323"/>
                </a:lnTo>
                <a:lnTo>
                  <a:pt x="595526" y="147510"/>
                </a:lnTo>
                <a:lnTo>
                  <a:pt x="568265" y="111380"/>
                </a:lnTo>
                <a:lnTo>
                  <a:pt x="536320" y="79435"/>
                </a:lnTo>
                <a:lnTo>
                  <a:pt x="500190"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00" name="Google Shape;1300;p62"/>
          <p:cNvPicPr preferRelativeResize="0"/>
          <p:nvPr/>
        </p:nvPicPr>
        <p:blipFill rotWithShape="1">
          <a:blip r:embed="rId20">
            <a:alphaModFix/>
          </a:blip>
          <a:srcRect b="0" l="0" r="0" t="0"/>
          <a:stretch/>
        </p:blipFill>
        <p:spPr>
          <a:xfrm>
            <a:off x="6965469" y="2829668"/>
            <a:ext cx="507308" cy="507308"/>
          </a:xfrm>
          <a:prstGeom prst="rect">
            <a:avLst/>
          </a:prstGeom>
          <a:noFill/>
          <a:ln>
            <a:noFill/>
          </a:ln>
        </p:spPr>
      </p:pic>
      <p:sp>
        <p:nvSpPr>
          <p:cNvPr id="1301" name="Google Shape;1301;p62"/>
          <p:cNvSpPr/>
          <p:nvPr/>
        </p:nvSpPr>
        <p:spPr>
          <a:xfrm>
            <a:off x="6993213" y="2840406"/>
            <a:ext cx="451058" cy="451058"/>
          </a:xfrm>
          <a:custGeom>
            <a:rect b="b" l="l" r="r" t="t"/>
            <a:pathLst>
              <a:path extrusionOk="0" h="647700" w="647700">
                <a:moveTo>
                  <a:pt x="323851" y="0"/>
                </a:moveTo>
                <a:lnTo>
                  <a:pt x="275994" y="3511"/>
                </a:lnTo>
                <a:lnTo>
                  <a:pt x="230318" y="13711"/>
                </a:lnTo>
                <a:lnTo>
                  <a:pt x="187323" y="30099"/>
                </a:lnTo>
                <a:lnTo>
                  <a:pt x="147510" y="52174"/>
                </a:lnTo>
                <a:lnTo>
                  <a:pt x="111380" y="79435"/>
                </a:lnTo>
                <a:lnTo>
                  <a:pt x="79434" y="111380"/>
                </a:lnTo>
                <a:lnTo>
                  <a:pt x="52174" y="147510"/>
                </a:lnTo>
                <a:lnTo>
                  <a:pt x="30099" y="187323"/>
                </a:lnTo>
                <a:lnTo>
                  <a:pt x="13711" y="230318"/>
                </a:lnTo>
                <a:lnTo>
                  <a:pt x="3511" y="275993"/>
                </a:lnTo>
                <a:lnTo>
                  <a:pt x="0" y="323850"/>
                </a:lnTo>
                <a:lnTo>
                  <a:pt x="3511" y="371706"/>
                </a:lnTo>
                <a:lnTo>
                  <a:pt x="13711" y="417382"/>
                </a:lnTo>
                <a:lnTo>
                  <a:pt x="30099" y="460377"/>
                </a:lnTo>
                <a:lnTo>
                  <a:pt x="52174" y="500190"/>
                </a:lnTo>
                <a:lnTo>
                  <a:pt x="79434" y="536320"/>
                </a:lnTo>
                <a:lnTo>
                  <a:pt x="111380" y="568265"/>
                </a:lnTo>
                <a:lnTo>
                  <a:pt x="147510" y="595526"/>
                </a:lnTo>
                <a:lnTo>
                  <a:pt x="187323" y="617601"/>
                </a:lnTo>
                <a:lnTo>
                  <a:pt x="230318" y="633989"/>
                </a:lnTo>
                <a:lnTo>
                  <a:pt x="275994" y="644189"/>
                </a:lnTo>
                <a:lnTo>
                  <a:pt x="323851" y="647701"/>
                </a:lnTo>
                <a:lnTo>
                  <a:pt x="371707" y="644189"/>
                </a:lnTo>
                <a:lnTo>
                  <a:pt x="417383" y="633989"/>
                </a:lnTo>
                <a:lnTo>
                  <a:pt x="460378" y="617601"/>
                </a:lnTo>
                <a:lnTo>
                  <a:pt x="500191" y="595526"/>
                </a:lnTo>
                <a:lnTo>
                  <a:pt x="536320" y="568265"/>
                </a:lnTo>
                <a:lnTo>
                  <a:pt x="568266" y="536320"/>
                </a:lnTo>
                <a:lnTo>
                  <a:pt x="595527" y="500190"/>
                </a:lnTo>
                <a:lnTo>
                  <a:pt x="617601" y="460377"/>
                </a:lnTo>
                <a:lnTo>
                  <a:pt x="633989" y="417382"/>
                </a:lnTo>
                <a:lnTo>
                  <a:pt x="644189" y="371706"/>
                </a:lnTo>
                <a:lnTo>
                  <a:pt x="647701" y="323850"/>
                </a:lnTo>
                <a:lnTo>
                  <a:pt x="644189" y="275993"/>
                </a:lnTo>
                <a:lnTo>
                  <a:pt x="633989" y="230318"/>
                </a:lnTo>
                <a:lnTo>
                  <a:pt x="617601" y="187323"/>
                </a:lnTo>
                <a:lnTo>
                  <a:pt x="595527" y="147510"/>
                </a:lnTo>
                <a:lnTo>
                  <a:pt x="568266" y="111380"/>
                </a:lnTo>
                <a:lnTo>
                  <a:pt x="536320"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2" name="Google Shape;1302;p62"/>
          <p:cNvSpPr/>
          <p:nvPr/>
        </p:nvSpPr>
        <p:spPr>
          <a:xfrm>
            <a:off x="1958657" y="3039403"/>
            <a:ext cx="242333" cy="53066"/>
          </a:xfrm>
          <a:custGeom>
            <a:rect b="b" l="l" r="r" t="t"/>
            <a:pathLst>
              <a:path extrusionOk="0" h="76200" w="347980">
                <a:moveTo>
                  <a:pt x="271565" y="50799"/>
                </a:moveTo>
                <a:lnTo>
                  <a:pt x="271565" y="76200"/>
                </a:lnTo>
                <a:lnTo>
                  <a:pt x="322365" y="50800"/>
                </a:lnTo>
                <a:lnTo>
                  <a:pt x="271565" y="50799"/>
                </a:lnTo>
                <a:close/>
              </a:path>
              <a:path extrusionOk="0" h="76200" w="347980">
                <a:moveTo>
                  <a:pt x="271565" y="25399"/>
                </a:moveTo>
                <a:lnTo>
                  <a:pt x="271565" y="50799"/>
                </a:lnTo>
                <a:lnTo>
                  <a:pt x="284265" y="50800"/>
                </a:lnTo>
                <a:lnTo>
                  <a:pt x="284265" y="25400"/>
                </a:lnTo>
                <a:lnTo>
                  <a:pt x="271565" y="25399"/>
                </a:lnTo>
                <a:close/>
              </a:path>
              <a:path extrusionOk="0" h="76200" w="347980">
                <a:moveTo>
                  <a:pt x="271565" y="0"/>
                </a:moveTo>
                <a:lnTo>
                  <a:pt x="271565" y="25399"/>
                </a:lnTo>
                <a:lnTo>
                  <a:pt x="284265" y="25400"/>
                </a:lnTo>
                <a:lnTo>
                  <a:pt x="284265" y="50800"/>
                </a:lnTo>
                <a:lnTo>
                  <a:pt x="322367" y="50798"/>
                </a:lnTo>
                <a:lnTo>
                  <a:pt x="347765" y="38100"/>
                </a:lnTo>
                <a:lnTo>
                  <a:pt x="271565" y="0"/>
                </a:lnTo>
                <a:close/>
              </a:path>
              <a:path extrusionOk="0" h="76200" w="347980">
                <a:moveTo>
                  <a:pt x="0" y="25398"/>
                </a:moveTo>
                <a:lnTo>
                  <a:pt x="0" y="50798"/>
                </a:lnTo>
                <a:lnTo>
                  <a:pt x="271565" y="50799"/>
                </a:lnTo>
                <a:lnTo>
                  <a:pt x="271565"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03" name="Google Shape;1303;p62"/>
          <p:cNvPicPr preferRelativeResize="0"/>
          <p:nvPr/>
        </p:nvPicPr>
        <p:blipFill rotWithShape="1">
          <a:blip r:embed="rId21">
            <a:alphaModFix/>
          </a:blip>
          <a:srcRect b="0" l="0" r="0" t="0"/>
          <a:stretch/>
        </p:blipFill>
        <p:spPr>
          <a:xfrm>
            <a:off x="2187434" y="2957026"/>
            <a:ext cx="252593" cy="252593"/>
          </a:xfrm>
          <a:prstGeom prst="rect">
            <a:avLst/>
          </a:prstGeom>
          <a:noFill/>
          <a:ln>
            <a:noFill/>
          </a:ln>
        </p:spPr>
      </p:pic>
      <p:sp>
        <p:nvSpPr>
          <p:cNvPr id="1304" name="Google Shape;1304;p62"/>
          <p:cNvSpPr/>
          <p:nvPr/>
        </p:nvSpPr>
        <p:spPr>
          <a:xfrm>
            <a:off x="2214142" y="2967180"/>
            <a:ext cx="197670" cy="197670"/>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5" name="Google Shape;1305;p62"/>
          <p:cNvSpPr/>
          <p:nvPr/>
        </p:nvSpPr>
        <p:spPr>
          <a:xfrm>
            <a:off x="2415016" y="1426550"/>
            <a:ext cx="983926" cy="1666262"/>
          </a:xfrm>
          <a:custGeom>
            <a:rect b="b" l="l" r="r" t="t"/>
            <a:pathLst>
              <a:path extrusionOk="0" h="2392679" w="1412875">
                <a:moveTo>
                  <a:pt x="1301432" y="2354097"/>
                </a:moveTo>
                <a:lnTo>
                  <a:pt x="1225232" y="2315997"/>
                </a:lnTo>
                <a:lnTo>
                  <a:pt x="1225232" y="2341397"/>
                </a:lnTo>
                <a:lnTo>
                  <a:pt x="3683" y="2341384"/>
                </a:lnTo>
                <a:lnTo>
                  <a:pt x="3683" y="2366784"/>
                </a:lnTo>
                <a:lnTo>
                  <a:pt x="1225232" y="2366797"/>
                </a:lnTo>
                <a:lnTo>
                  <a:pt x="1225232" y="2392197"/>
                </a:lnTo>
                <a:lnTo>
                  <a:pt x="1276032" y="2366797"/>
                </a:lnTo>
                <a:lnTo>
                  <a:pt x="1237932" y="2366797"/>
                </a:lnTo>
                <a:lnTo>
                  <a:pt x="1276032" y="2366784"/>
                </a:lnTo>
                <a:lnTo>
                  <a:pt x="1301432" y="2354097"/>
                </a:lnTo>
                <a:close/>
              </a:path>
              <a:path extrusionOk="0" h="2392679" w="1412875">
                <a:moveTo>
                  <a:pt x="1412379" y="2117242"/>
                </a:moveTo>
                <a:lnTo>
                  <a:pt x="1406753" y="2071344"/>
                </a:lnTo>
                <a:lnTo>
                  <a:pt x="1402016" y="2032685"/>
                </a:lnTo>
                <a:lnTo>
                  <a:pt x="1380845" y="2046719"/>
                </a:lnTo>
                <a:lnTo>
                  <a:pt x="82778" y="89065"/>
                </a:lnTo>
                <a:lnTo>
                  <a:pt x="1229017" y="1053033"/>
                </a:lnTo>
                <a:lnTo>
                  <a:pt x="1212672" y="1072476"/>
                </a:lnTo>
                <a:lnTo>
                  <a:pt x="1295514" y="1092365"/>
                </a:lnTo>
                <a:lnTo>
                  <a:pt x="1282052" y="1061212"/>
                </a:lnTo>
                <a:lnTo>
                  <a:pt x="1261719" y="1014158"/>
                </a:lnTo>
                <a:lnTo>
                  <a:pt x="1245374" y="1033589"/>
                </a:lnTo>
                <a:lnTo>
                  <a:pt x="33045" y="14058"/>
                </a:lnTo>
                <a:lnTo>
                  <a:pt x="23863" y="190"/>
                </a:lnTo>
                <a:lnTo>
                  <a:pt x="19786" y="2895"/>
                </a:lnTo>
                <a:lnTo>
                  <a:pt x="16344" y="0"/>
                </a:lnTo>
                <a:lnTo>
                  <a:pt x="6489" y="11722"/>
                </a:lnTo>
                <a:lnTo>
                  <a:pt x="2705" y="14224"/>
                </a:lnTo>
                <a:lnTo>
                  <a:pt x="3441" y="15341"/>
                </a:lnTo>
                <a:lnTo>
                  <a:pt x="0" y="19431"/>
                </a:lnTo>
                <a:lnTo>
                  <a:pt x="13919" y="31140"/>
                </a:lnTo>
                <a:lnTo>
                  <a:pt x="1359674" y="2060765"/>
                </a:lnTo>
                <a:lnTo>
                  <a:pt x="1338516" y="2074799"/>
                </a:lnTo>
                <a:lnTo>
                  <a:pt x="1412379" y="2117242"/>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06" name="Google Shape;1306;p62"/>
          <p:cNvPicPr preferRelativeResize="0"/>
          <p:nvPr/>
        </p:nvPicPr>
        <p:blipFill rotWithShape="1">
          <a:blip r:embed="rId22">
            <a:alphaModFix/>
          </a:blip>
          <a:srcRect b="0" l="0" r="0" t="0"/>
          <a:stretch/>
        </p:blipFill>
        <p:spPr>
          <a:xfrm>
            <a:off x="3303937" y="3646881"/>
            <a:ext cx="505185" cy="507307"/>
          </a:xfrm>
          <a:prstGeom prst="rect">
            <a:avLst/>
          </a:prstGeom>
          <a:noFill/>
          <a:ln>
            <a:noFill/>
          </a:ln>
        </p:spPr>
      </p:pic>
      <p:sp>
        <p:nvSpPr>
          <p:cNvPr id="1307" name="Google Shape;1307;p62"/>
          <p:cNvSpPr/>
          <p:nvPr/>
        </p:nvSpPr>
        <p:spPr>
          <a:xfrm>
            <a:off x="3330994" y="3657554"/>
            <a:ext cx="451058" cy="451058"/>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90" y="595527"/>
                </a:lnTo>
                <a:lnTo>
                  <a:pt x="536320" y="568266"/>
                </a:lnTo>
                <a:lnTo>
                  <a:pt x="568265" y="536320"/>
                </a:lnTo>
                <a:lnTo>
                  <a:pt x="595526" y="500191"/>
                </a:lnTo>
                <a:lnTo>
                  <a:pt x="617601" y="460378"/>
                </a:lnTo>
                <a:lnTo>
                  <a:pt x="633989" y="417383"/>
                </a:lnTo>
                <a:lnTo>
                  <a:pt x="644189" y="371707"/>
                </a:lnTo>
                <a:lnTo>
                  <a:pt x="647701" y="323851"/>
                </a:lnTo>
                <a:lnTo>
                  <a:pt x="644189" y="275994"/>
                </a:lnTo>
                <a:lnTo>
                  <a:pt x="633989" y="230318"/>
                </a:lnTo>
                <a:lnTo>
                  <a:pt x="617601" y="187323"/>
                </a:lnTo>
                <a:lnTo>
                  <a:pt x="595526" y="147510"/>
                </a:lnTo>
                <a:lnTo>
                  <a:pt x="568265" y="111381"/>
                </a:lnTo>
                <a:lnTo>
                  <a:pt x="536320" y="79435"/>
                </a:lnTo>
                <a:lnTo>
                  <a:pt x="500190"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8" name="Google Shape;1308;p62"/>
          <p:cNvSpPr/>
          <p:nvPr/>
        </p:nvSpPr>
        <p:spPr>
          <a:xfrm>
            <a:off x="651767" y="1425560"/>
            <a:ext cx="7042700" cy="2372478"/>
          </a:xfrm>
          <a:custGeom>
            <a:rect b="b" l="l" r="r" t="t"/>
            <a:pathLst>
              <a:path extrusionOk="0" h="3406775" w="10113010">
                <a:moveTo>
                  <a:pt x="1163942" y="2355837"/>
                </a:moveTo>
                <a:lnTo>
                  <a:pt x="1087843" y="2317534"/>
                </a:lnTo>
                <a:lnTo>
                  <a:pt x="1087780" y="2342934"/>
                </a:lnTo>
                <a:lnTo>
                  <a:pt x="45300" y="2340152"/>
                </a:lnTo>
                <a:lnTo>
                  <a:pt x="45224" y="2365552"/>
                </a:lnTo>
                <a:lnTo>
                  <a:pt x="1087716" y="2368334"/>
                </a:lnTo>
                <a:lnTo>
                  <a:pt x="1087640" y="2393734"/>
                </a:lnTo>
                <a:lnTo>
                  <a:pt x="1138720" y="2368372"/>
                </a:lnTo>
                <a:lnTo>
                  <a:pt x="1163942" y="2355837"/>
                </a:lnTo>
                <a:close/>
              </a:path>
              <a:path extrusionOk="0" h="3406775" w="10113010">
                <a:moveTo>
                  <a:pt x="1197038" y="1329016"/>
                </a:moveTo>
                <a:lnTo>
                  <a:pt x="1113028" y="1343152"/>
                </a:lnTo>
                <a:lnTo>
                  <a:pt x="1127988" y="1363675"/>
                </a:lnTo>
                <a:lnTo>
                  <a:pt x="0" y="2186584"/>
                </a:lnTo>
                <a:lnTo>
                  <a:pt x="14973" y="2207095"/>
                </a:lnTo>
                <a:lnTo>
                  <a:pt x="1142961" y="1384185"/>
                </a:lnTo>
                <a:lnTo>
                  <a:pt x="1157935" y="1404708"/>
                </a:lnTo>
                <a:lnTo>
                  <a:pt x="1183005" y="1356182"/>
                </a:lnTo>
                <a:lnTo>
                  <a:pt x="1197038" y="1329016"/>
                </a:lnTo>
                <a:close/>
              </a:path>
              <a:path extrusionOk="0" h="3406775" w="10113010">
                <a:moveTo>
                  <a:pt x="3986530" y="3152432"/>
                </a:moveTo>
                <a:lnTo>
                  <a:pt x="3963327" y="3162757"/>
                </a:lnTo>
                <a:lnTo>
                  <a:pt x="3384943" y="1863280"/>
                </a:lnTo>
                <a:lnTo>
                  <a:pt x="3796855" y="2193239"/>
                </a:lnTo>
                <a:lnTo>
                  <a:pt x="3780980" y="2213064"/>
                </a:lnTo>
                <a:lnTo>
                  <a:pt x="3864267" y="2230971"/>
                </a:lnTo>
                <a:lnTo>
                  <a:pt x="3850538" y="2201176"/>
                </a:lnTo>
                <a:lnTo>
                  <a:pt x="3828618" y="2153589"/>
                </a:lnTo>
                <a:lnTo>
                  <a:pt x="3812730" y="2173414"/>
                </a:lnTo>
                <a:lnTo>
                  <a:pt x="3362426" y="1812709"/>
                </a:lnTo>
                <a:lnTo>
                  <a:pt x="3321989" y="1721891"/>
                </a:lnTo>
                <a:lnTo>
                  <a:pt x="3789959" y="1327785"/>
                </a:lnTo>
                <a:lnTo>
                  <a:pt x="3806329" y="1347203"/>
                </a:lnTo>
                <a:lnTo>
                  <a:pt x="3826611" y="1300175"/>
                </a:lnTo>
                <a:lnTo>
                  <a:pt x="3840073" y="1268984"/>
                </a:lnTo>
                <a:lnTo>
                  <a:pt x="3757244" y="1288923"/>
                </a:lnTo>
                <a:lnTo>
                  <a:pt x="3773601" y="1308354"/>
                </a:lnTo>
                <a:lnTo>
                  <a:pt x="3319234" y="1691005"/>
                </a:lnTo>
                <a:lnTo>
                  <a:pt x="3319234" y="1778101"/>
                </a:lnTo>
                <a:lnTo>
                  <a:pt x="3286429" y="1751838"/>
                </a:lnTo>
                <a:lnTo>
                  <a:pt x="3301784" y="1738909"/>
                </a:lnTo>
                <a:lnTo>
                  <a:pt x="3319234" y="1778101"/>
                </a:lnTo>
                <a:lnTo>
                  <a:pt x="3319234" y="1691005"/>
                </a:lnTo>
                <a:lnTo>
                  <a:pt x="3311245" y="1697723"/>
                </a:lnTo>
                <a:lnTo>
                  <a:pt x="3291027" y="1652308"/>
                </a:lnTo>
                <a:lnTo>
                  <a:pt x="3291027" y="1714754"/>
                </a:lnTo>
                <a:lnTo>
                  <a:pt x="3266224" y="1735645"/>
                </a:lnTo>
                <a:lnTo>
                  <a:pt x="3246412" y="1719783"/>
                </a:lnTo>
                <a:lnTo>
                  <a:pt x="3246412" y="1752320"/>
                </a:lnTo>
                <a:lnTo>
                  <a:pt x="3031566" y="1933257"/>
                </a:lnTo>
                <a:lnTo>
                  <a:pt x="3011957" y="1902129"/>
                </a:lnTo>
                <a:lnTo>
                  <a:pt x="3011957" y="1949767"/>
                </a:lnTo>
                <a:lnTo>
                  <a:pt x="2580551" y="2313076"/>
                </a:lnTo>
                <a:lnTo>
                  <a:pt x="2913532" y="1793519"/>
                </a:lnTo>
                <a:lnTo>
                  <a:pt x="3011957" y="1949767"/>
                </a:lnTo>
                <a:lnTo>
                  <a:pt x="3011957" y="1902129"/>
                </a:lnTo>
                <a:lnTo>
                  <a:pt x="2928670" y="1769910"/>
                </a:lnTo>
                <a:lnTo>
                  <a:pt x="3043910" y="1590103"/>
                </a:lnTo>
                <a:lnTo>
                  <a:pt x="3246412" y="1752320"/>
                </a:lnTo>
                <a:lnTo>
                  <a:pt x="3246412" y="1719783"/>
                </a:lnTo>
                <a:lnTo>
                  <a:pt x="3057690" y="1568602"/>
                </a:lnTo>
                <a:lnTo>
                  <a:pt x="3157004" y="1413649"/>
                </a:lnTo>
                <a:lnTo>
                  <a:pt x="3291027" y="1714754"/>
                </a:lnTo>
                <a:lnTo>
                  <a:pt x="3291027" y="1652308"/>
                </a:lnTo>
                <a:lnTo>
                  <a:pt x="3173399" y="1388046"/>
                </a:lnTo>
                <a:lnTo>
                  <a:pt x="3865321" y="308470"/>
                </a:lnTo>
                <a:lnTo>
                  <a:pt x="3886708" y="322173"/>
                </a:lnTo>
                <a:lnTo>
                  <a:pt x="3890772" y="284073"/>
                </a:lnTo>
                <a:lnTo>
                  <a:pt x="3895750" y="237464"/>
                </a:lnTo>
                <a:lnTo>
                  <a:pt x="3822547" y="281063"/>
                </a:lnTo>
                <a:lnTo>
                  <a:pt x="3843934" y="294767"/>
                </a:lnTo>
                <a:lnTo>
                  <a:pt x="3161042" y="1360271"/>
                </a:lnTo>
                <a:lnTo>
                  <a:pt x="3144634" y="1323416"/>
                </a:lnTo>
                <a:lnTo>
                  <a:pt x="3144634" y="1385874"/>
                </a:lnTo>
                <a:lnTo>
                  <a:pt x="3037763" y="1552638"/>
                </a:lnTo>
                <a:lnTo>
                  <a:pt x="3023971" y="1541589"/>
                </a:lnTo>
                <a:lnTo>
                  <a:pt x="3023971" y="1574139"/>
                </a:lnTo>
                <a:lnTo>
                  <a:pt x="2913723" y="1746173"/>
                </a:lnTo>
                <a:lnTo>
                  <a:pt x="2582697" y="1220622"/>
                </a:lnTo>
                <a:lnTo>
                  <a:pt x="3023971" y="1574139"/>
                </a:lnTo>
                <a:lnTo>
                  <a:pt x="3023971" y="1541589"/>
                </a:lnTo>
                <a:lnTo>
                  <a:pt x="2569959" y="1177874"/>
                </a:lnTo>
                <a:lnTo>
                  <a:pt x="2921927" y="885469"/>
                </a:lnTo>
                <a:lnTo>
                  <a:pt x="3144634" y="1385874"/>
                </a:lnTo>
                <a:lnTo>
                  <a:pt x="3144634" y="1323416"/>
                </a:lnTo>
                <a:lnTo>
                  <a:pt x="2942221" y="868616"/>
                </a:lnTo>
                <a:lnTo>
                  <a:pt x="3781742" y="171183"/>
                </a:lnTo>
                <a:lnTo>
                  <a:pt x="3797973" y="190715"/>
                </a:lnTo>
                <a:lnTo>
                  <a:pt x="3818712" y="143522"/>
                </a:lnTo>
                <a:lnTo>
                  <a:pt x="3832237" y="112725"/>
                </a:lnTo>
                <a:lnTo>
                  <a:pt x="3749281" y="132105"/>
                </a:lnTo>
                <a:lnTo>
                  <a:pt x="3765512" y="151650"/>
                </a:lnTo>
                <a:lnTo>
                  <a:pt x="2931490" y="844511"/>
                </a:lnTo>
                <a:lnTo>
                  <a:pt x="2555633" y="0"/>
                </a:lnTo>
                <a:lnTo>
                  <a:pt x="2532430" y="10325"/>
                </a:lnTo>
                <a:lnTo>
                  <a:pt x="2911208" y="861364"/>
                </a:lnTo>
                <a:lnTo>
                  <a:pt x="2528062" y="1179664"/>
                </a:lnTo>
                <a:lnTo>
                  <a:pt x="2536850" y="1190244"/>
                </a:lnTo>
                <a:lnTo>
                  <a:pt x="2534488" y="1191729"/>
                </a:lnTo>
                <a:lnTo>
                  <a:pt x="2898584" y="1769795"/>
                </a:lnTo>
                <a:lnTo>
                  <a:pt x="2527376" y="2348992"/>
                </a:lnTo>
                <a:lnTo>
                  <a:pt x="2533345" y="2352827"/>
                </a:lnTo>
                <a:lnTo>
                  <a:pt x="2529878" y="2355748"/>
                </a:lnTo>
                <a:lnTo>
                  <a:pt x="2540914" y="2368854"/>
                </a:lnTo>
                <a:lnTo>
                  <a:pt x="2539225" y="2370925"/>
                </a:lnTo>
                <a:lnTo>
                  <a:pt x="3758958" y="3367824"/>
                </a:lnTo>
                <a:lnTo>
                  <a:pt x="3742893" y="3387496"/>
                </a:lnTo>
                <a:lnTo>
                  <a:pt x="3826002" y="3406216"/>
                </a:lnTo>
                <a:lnTo>
                  <a:pt x="3812375" y="3375863"/>
                </a:lnTo>
                <a:lnTo>
                  <a:pt x="3791115" y="3328492"/>
                </a:lnTo>
                <a:lnTo>
                  <a:pt x="3775037" y="3348164"/>
                </a:lnTo>
                <a:lnTo>
                  <a:pt x="2565108" y="2359304"/>
                </a:lnTo>
                <a:lnTo>
                  <a:pt x="3025622" y="1971471"/>
                </a:lnTo>
                <a:lnTo>
                  <a:pt x="3835374" y="3257004"/>
                </a:lnTo>
                <a:lnTo>
                  <a:pt x="3813886" y="3270542"/>
                </a:lnTo>
                <a:lnTo>
                  <a:pt x="3886733" y="3314700"/>
                </a:lnTo>
                <a:lnTo>
                  <a:pt x="3882098" y="3267748"/>
                </a:lnTo>
                <a:lnTo>
                  <a:pt x="3878364" y="3229927"/>
                </a:lnTo>
                <a:lnTo>
                  <a:pt x="3856863" y="3243465"/>
                </a:lnTo>
                <a:lnTo>
                  <a:pt x="3045231" y="1954961"/>
                </a:lnTo>
                <a:lnTo>
                  <a:pt x="3266630" y="1768513"/>
                </a:lnTo>
                <a:lnTo>
                  <a:pt x="3341738" y="1828673"/>
                </a:lnTo>
                <a:lnTo>
                  <a:pt x="3940124" y="3173082"/>
                </a:lnTo>
                <a:lnTo>
                  <a:pt x="3916921" y="3183420"/>
                </a:lnTo>
                <a:lnTo>
                  <a:pt x="3982707" y="3237534"/>
                </a:lnTo>
                <a:lnTo>
                  <a:pt x="3985082" y="3184690"/>
                </a:lnTo>
                <a:lnTo>
                  <a:pt x="3986530" y="3152432"/>
                </a:lnTo>
                <a:close/>
              </a:path>
              <a:path extrusionOk="0" h="3406775" w="10113010">
                <a:moveTo>
                  <a:pt x="10112680" y="1182128"/>
                </a:moveTo>
                <a:lnTo>
                  <a:pt x="10087280" y="1169428"/>
                </a:lnTo>
                <a:lnTo>
                  <a:pt x="10036480" y="1144028"/>
                </a:lnTo>
                <a:lnTo>
                  <a:pt x="10036480" y="1169428"/>
                </a:lnTo>
                <a:lnTo>
                  <a:pt x="9764916" y="1169428"/>
                </a:lnTo>
                <a:lnTo>
                  <a:pt x="9764916" y="1194828"/>
                </a:lnTo>
                <a:lnTo>
                  <a:pt x="10036480" y="1194828"/>
                </a:lnTo>
                <a:lnTo>
                  <a:pt x="10036480" y="1220228"/>
                </a:lnTo>
                <a:lnTo>
                  <a:pt x="10087280" y="1194828"/>
                </a:lnTo>
                <a:lnTo>
                  <a:pt x="10112680" y="118212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09" name="Google Shape;1309;p62"/>
          <p:cNvPicPr preferRelativeResize="0"/>
          <p:nvPr/>
        </p:nvPicPr>
        <p:blipFill rotWithShape="1">
          <a:blip r:embed="rId23">
            <a:alphaModFix/>
          </a:blip>
          <a:srcRect b="0" l="0" r="0" t="0"/>
          <a:stretch/>
        </p:blipFill>
        <p:spPr>
          <a:xfrm>
            <a:off x="7680794" y="2139815"/>
            <a:ext cx="252592" cy="252593"/>
          </a:xfrm>
          <a:prstGeom prst="rect">
            <a:avLst/>
          </a:prstGeom>
          <a:noFill/>
          <a:ln>
            <a:noFill/>
          </a:ln>
        </p:spPr>
      </p:pic>
      <p:sp>
        <p:nvSpPr>
          <p:cNvPr id="1310" name="Google Shape;1310;p62"/>
          <p:cNvSpPr/>
          <p:nvPr/>
        </p:nvSpPr>
        <p:spPr>
          <a:xfrm>
            <a:off x="7707541" y="2150031"/>
            <a:ext cx="197670" cy="197670"/>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11" name="Google Shape;1311;p62"/>
          <p:cNvSpPr/>
          <p:nvPr/>
        </p:nvSpPr>
        <p:spPr>
          <a:xfrm>
            <a:off x="7452054" y="3037049"/>
            <a:ext cx="1102439" cy="55719"/>
          </a:xfrm>
          <a:custGeom>
            <a:rect b="b" l="l" r="r" t="t"/>
            <a:pathLst>
              <a:path extrusionOk="0" h="80010" w="1583054">
                <a:moveTo>
                  <a:pt x="347764" y="41490"/>
                </a:moveTo>
                <a:lnTo>
                  <a:pt x="271564" y="3390"/>
                </a:lnTo>
                <a:lnTo>
                  <a:pt x="271564" y="28790"/>
                </a:lnTo>
                <a:lnTo>
                  <a:pt x="0" y="28778"/>
                </a:lnTo>
                <a:lnTo>
                  <a:pt x="0" y="54178"/>
                </a:lnTo>
                <a:lnTo>
                  <a:pt x="271564" y="54190"/>
                </a:lnTo>
                <a:lnTo>
                  <a:pt x="271564" y="79590"/>
                </a:lnTo>
                <a:lnTo>
                  <a:pt x="322364" y="54190"/>
                </a:lnTo>
                <a:lnTo>
                  <a:pt x="284264" y="54190"/>
                </a:lnTo>
                <a:lnTo>
                  <a:pt x="322364" y="54178"/>
                </a:lnTo>
                <a:lnTo>
                  <a:pt x="347764" y="41490"/>
                </a:lnTo>
                <a:close/>
              </a:path>
              <a:path extrusionOk="0" h="80010" w="1583054">
                <a:moveTo>
                  <a:pt x="1582737" y="37795"/>
                </a:moveTo>
                <a:lnTo>
                  <a:pt x="1557591" y="25349"/>
                </a:lnTo>
                <a:lnTo>
                  <a:pt x="1506385" y="0"/>
                </a:lnTo>
                <a:lnTo>
                  <a:pt x="1506486" y="25400"/>
                </a:lnTo>
                <a:lnTo>
                  <a:pt x="650049" y="28790"/>
                </a:lnTo>
                <a:lnTo>
                  <a:pt x="650151" y="54190"/>
                </a:lnTo>
                <a:lnTo>
                  <a:pt x="1506588" y="50800"/>
                </a:lnTo>
                <a:lnTo>
                  <a:pt x="1506689" y="76200"/>
                </a:lnTo>
                <a:lnTo>
                  <a:pt x="1582737" y="37795"/>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12" name="Google Shape;1312;p62"/>
          <p:cNvPicPr preferRelativeResize="0"/>
          <p:nvPr/>
        </p:nvPicPr>
        <p:blipFill rotWithShape="1">
          <a:blip r:embed="rId24">
            <a:alphaModFix/>
          </a:blip>
          <a:srcRect b="0" l="0" r="0" t="0"/>
          <a:stretch/>
        </p:blipFill>
        <p:spPr>
          <a:xfrm>
            <a:off x="7680794" y="2957026"/>
            <a:ext cx="252592" cy="252593"/>
          </a:xfrm>
          <a:prstGeom prst="rect">
            <a:avLst/>
          </a:prstGeom>
          <a:noFill/>
          <a:ln>
            <a:noFill/>
          </a:ln>
        </p:spPr>
      </p:pic>
      <p:sp>
        <p:nvSpPr>
          <p:cNvPr id="1313" name="Google Shape;1313;p62"/>
          <p:cNvSpPr/>
          <p:nvPr/>
        </p:nvSpPr>
        <p:spPr>
          <a:xfrm>
            <a:off x="7707541" y="2967180"/>
            <a:ext cx="197670" cy="197670"/>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14" name="Google Shape;1314;p62"/>
          <p:cNvPicPr preferRelativeResize="0"/>
          <p:nvPr/>
        </p:nvPicPr>
        <p:blipFill rotWithShape="1">
          <a:blip r:embed="rId25">
            <a:alphaModFix/>
          </a:blip>
          <a:srcRect b="0" l="0" r="0" t="0"/>
          <a:stretch/>
        </p:blipFill>
        <p:spPr>
          <a:xfrm>
            <a:off x="6965469" y="3646881"/>
            <a:ext cx="507308" cy="507307"/>
          </a:xfrm>
          <a:prstGeom prst="rect">
            <a:avLst/>
          </a:prstGeom>
          <a:noFill/>
          <a:ln>
            <a:noFill/>
          </a:ln>
        </p:spPr>
      </p:pic>
      <p:sp>
        <p:nvSpPr>
          <p:cNvPr id="1315" name="Google Shape;1315;p62"/>
          <p:cNvSpPr/>
          <p:nvPr/>
        </p:nvSpPr>
        <p:spPr>
          <a:xfrm>
            <a:off x="6993213" y="3657554"/>
            <a:ext cx="451058" cy="451058"/>
          </a:xfrm>
          <a:custGeom>
            <a:rect b="b" l="l" r="r" t="t"/>
            <a:pathLst>
              <a:path extrusionOk="0" h="647700" w="647700">
                <a:moveTo>
                  <a:pt x="323851" y="0"/>
                </a:moveTo>
                <a:lnTo>
                  <a:pt x="275994" y="3511"/>
                </a:lnTo>
                <a:lnTo>
                  <a:pt x="230318" y="13711"/>
                </a:lnTo>
                <a:lnTo>
                  <a:pt x="187323"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0" y="568266"/>
                </a:lnTo>
                <a:lnTo>
                  <a:pt x="568266" y="536320"/>
                </a:lnTo>
                <a:lnTo>
                  <a:pt x="595527" y="500191"/>
                </a:lnTo>
                <a:lnTo>
                  <a:pt x="617601" y="460378"/>
                </a:lnTo>
                <a:lnTo>
                  <a:pt x="633989" y="417383"/>
                </a:lnTo>
                <a:lnTo>
                  <a:pt x="644189" y="371707"/>
                </a:lnTo>
                <a:lnTo>
                  <a:pt x="647701" y="323851"/>
                </a:lnTo>
                <a:lnTo>
                  <a:pt x="644189" y="275994"/>
                </a:lnTo>
                <a:lnTo>
                  <a:pt x="633989" y="230318"/>
                </a:lnTo>
                <a:lnTo>
                  <a:pt x="617601" y="187323"/>
                </a:lnTo>
                <a:lnTo>
                  <a:pt x="595527" y="147510"/>
                </a:lnTo>
                <a:lnTo>
                  <a:pt x="568266" y="111381"/>
                </a:lnTo>
                <a:lnTo>
                  <a:pt x="536320"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16" name="Google Shape;1316;p62"/>
          <p:cNvSpPr/>
          <p:nvPr/>
        </p:nvSpPr>
        <p:spPr>
          <a:xfrm>
            <a:off x="7452054" y="3856552"/>
            <a:ext cx="242333" cy="53066"/>
          </a:xfrm>
          <a:custGeom>
            <a:rect b="b" l="l" r="r" t="t"/>
            <a:pathLst>
              <a:path extrusionOk="0" h="76200" w="347979">
                <a:moveTo>
                  <a:pt x="271566" y="50799"/>
                </a:moveTo>
                <a:lnTo>
                  <a:pt x="271566" y="76200"/>
                </a:lnTo>
                <a:lnTo>
                  <a:pt x="322366" y="50800"/>
                </a:lnTo>
                <a:lnTo>
                  <a:pt x="271566" y="50799"/>
                </a:lnTo>
                <a:close/>
              </a:path>
              <a:path extrusionOk="0" h="76200" w="347979">
                <a:moveTo>
                  <a:pt x="271566" y="25399"/>
                </a:moveTo>
                <a:lnTo>
                  <a:pt x="271566" y="50799"/>
                </a:lnTo>
                <a:lnTo>
                  <a:pt x="284266" y="50800"/>
                </a:lnTo>
                <a:lnTo>
                  <a:pt x="284266" y="25400"/>
                </a:lnTo>
                <a:lnTo>
                  <a:pt x="271566" y="25399"/>
                </a:lnTo>
                <a:close/>
              </a:path>
              <a:path extrusionOk="0" h="76200" w="347979">
                <a:moveTo>
                  <a:pt x="271566" y="0"/>
                </a:moveTo>
                <a:lnTo>
                  <a:pt x="271566" y="25399"/>
                </a:lnTo>
                <a:lnTo>
                  <a:pt x="284266" y="25400"/>
                </a:lnTo>
                <a:lnTo>
                  <a:pt x="284266" y="50800"/>
                </a:lnTo>
                <a:lnTo>
                  <a:pt x="322369" y="50798"/>
                </a:lnTo>
                <a:lnTo>
                  <a:pt x="347766" y="38100"/>
                </a:lnTo>
                <a:lnTo>
                  <a:pt x="271566" y="0"/>
                </a:lnTo>
                <a:close/>
              </a:path>
              <a:path extrusionOk="0" h="76200" w="347979">
                <a:moveTo>
                  <a:pt x="1" y="25398"/>
                </a:moveTo>
                <a:lnTo>
                  <a:pt x="0" y="50798"/>
                </a:lnTo>
                <a:lnTo>
                  <a:pt x="271566" y="50799"/>
                </a:lnTo>
                <a:lnTo>
                  <a:pt x="271566" y="25399"/>
                </a:lnTo>
                <a:lnTo>
                  <a:pt x="1"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17" name="Google Shape;1317;p62"/>
          <p:cNvPicPr preferRelativeResize="0"/>
          <p:nvPr/>
        </p:nvPicPr>
        <p:blipFill rotWithShape="1">
          <a:blip r:embed="rId26">
            <a:alphaModFix/>
          </a:blip>
          <a:srcRect b="0" l="0" r="0" t="0"/>
          <a:stretch/>
        </p:blipFill>
        <p:spPr>
          <a:xfrm>
            <a:off x="7680794" y="3774238"/>
            <a:ext cx="252592" cy="252593"/>
          </a:xfrm>
          <a:prstGeom prst="rect">
            <a:avLst/>
          </a:prstGeom>
          <a:noFill/>
          <a:ln>
            <a:noFill/>
          </a:ln>
        </p:spPr>
      </p:pic>
      <p:sp>
        <p:nvSpPr>
          <p:cNvPr id="1318" name="Google Shape;1318;p62"/>
          <p:cNvSpPr/>
          <p:nvPr/>
        </p:nvSpPr>
        <p:spPr>
          <a:xfrm>
            <a:off x="7707541" y="3784328"/>
            <a:ext cx="197670" cy="197670"/>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19" name="Google Shape;1319;p62"/>
          <p:cNvSpPr/>
          <p:nvPr/>
        </p:nvSpPr>
        <p:spPr>
          <a:xfrm>
            <a:off x="7452054" y="1405106"/>
            <a:ext cx="242333" cy="53066"/>
          </a:xfrm>
          <a:custGeom>
            <a:rect b="b" l="l" r="r" t="t"/>
            <a:pathLst>
              <a:path extrusionOk="0" h="76200" w="347979">
                <a:moveTo>
                  <a:pt x="271566" y="50799"/>
                </a:moveTo>
                <a:lnTo>
                  <a:pt x="271566" y="76200"/>
                </a:lnTo>
                <a:lnTo>
                  <a:pt x="322366" y="50800"/>
                </a:lnTo>
                <a:lnTo>
                  <a:pt x="271566" y="50799"/>
                </a:lnTo>
                <a:close/>
              </a:path>
              <a:path extrusionOk="0" h="76200" w="347979">
                <a:moveTo>
                  <a:pt x="271566" y="25399"/>
                </a:moveTo>
                <a:lnTo>
                  <a:pt x="271566" y="50799"/>
                </a:lnTo>
                <a:lnTo>
                  <a:pt x="284266" y="50800"/>
                </a:lnTo>
                <a:lnTo>
                  <a:pt x="284266" y="25400"/>
                </a:lnTo>
                <a:lnTo>
                  <a:pt x="271566" y="25399"/>
                </a:lnTo>
                <a:close/>
              </a:path>
              <a:path extrusionOk="0" h="76200" w="347979">
                <a:moveTo>
                  <a:pt x="271566" y="0"/>
                </a:moveTo>
                <a:lnTo>
                  <a:pt x="271566" y="25399"/>
                </a:lnTo>
                <a:lnTo>
                  <a:pt x="284266" y="25400"/>
                </a:lnTo>
                <a:lnTo>
                  <a:pt x="284266" y="50800"/>
                </a:lnTo>
                <a:lnTo>
                  <a:pt x="322369" y="50798"/>
                </a:lnTo>
                <a:lnTo>
                  <a:pt x="347766" y="38100"/>
                </a:lnTo>
                <a:lnTo>
                  <a:pt x="271566" y="0"/>
                </a:lnTo>
                <a:close/>
              </a:path>
              <a:path extrusionOk="0" h="76200" w="347979">
                <a:moveTo>
                  <a:pt x="1" y="25398"/>
                </a:moveTo>
                <a:lnTo>
                  <a:pt x="0" y="50798"/>
                </a:lnTo>
                <a:lnTo>
                  <a:pt x="271566" y="50799"/>
                </a:lnTo>
                <a:lnTo>
                  <a:pt x="271566" y="25399"/>
                </a:lnTo>
                <a:lnTo>
                  <a:pt x="1"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20" name="Google Shape;1320;p62"/>
          <p:cNvPicPr preferRelativeResize="0"/>
          <p:nvPr/>
        </p:nvPicPr>
        <p:blipFill rotWithShape="1">
          <a:blip r:embed="rId27">
            <a:alphaModFix/>
          </a:blip>
          <a:srcRect b="0" l="0" r="0" t="0"/>
          <a:stretch/>
        </p:blipFill>
        <p:spPr>
          <a:xfrm>
            <a:off x="7680794" y="1322603"/>
            <a:ext cx="252592" cy="252592"/>
          </a:xfrm>
          <a:prstGeom prst="rect">
            <a:avLst/>
          </a:prstGeom>
          <a:noFill/>
          <a:ln>
            <a:noFill/>
          </a:ln>
        </p:spPr>
      </p:pic>
      <p:sp>
        <p:nvSpPr>
          <p:cNvPr id="1321" name="Google Shape;1321;p62"/>
          <p:cNvSpPr/>
          <p:nvPr/>
        </p:nvSpPr>
        <p:spPr>
          <a:xfrm>
            <a:off x="7707541" y="1332884"/>
            <a:ext cx="197670" cy="197669"/>
          </a:xfrm>
          <a:custGeom>
            <a:rect b="b" l="l" r="r" t="t"/>
            <a:pathLst>
              <a:path extrusionOk="0" h="283844"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2" name="Google Shape;1322;p62"/>
          <p:cNvSpPr/>
          <p:nvPr/>
        </p:nvSpPr>
        <p:spPr>
          <a:xfrm>
            <a:off x="3791401" y="3039403"/>
            <a:ext cx="242333" cy="53066"/>
          </a:xfrm>
          <a:custGeom>
            <a:rect b="b" l="l" r="r" t="t"/>
            <a:pathLst>
              <a:path extrusionOk="0" h="76200" w="347979">
                <a:moveTo>
                  <a:pt x="271565" y="50799"/>
                </a:moveTo>
                <a:lnTo>
                  <a:pt x="271565" y="76200"/>
                </a:lnTo>
                <a:lnTo>
                  <a:pt x="322365" y="50800"/>
                </a:lnTo>
                <a:lnTo>
                  <a:pt x="271565" y="50799"/>
                </a:lnTo>
                <a:close/>
              </a:path>
              <a:path extrusionOk="0" h="76200" w="347979">
                <a:moveTo>
                  <a:pt x="271565" y="25399"/>
                </a:moveTo>
                <a:lnTo>
                  <a:pt x="271565" y="50799"/>
                </a:lnTo>
                <a:lnTo>
                  <a:pt x="284265" y="50800"/>
                </a:lnTo>
                <a:lnTo>
                  <a:pt x="284265" y="25400"/>
                </a:lnTo>
                <a:lnTo>
                  <a:pt x="271565" y="25399"/>
                </a:lnTo>
                <a:close/>
              </a:path>
              <a:path extrusionOk="0" h="76200" w="347979">
                <a:moveTo>
                  <a:pt x="271565" y="0"/>
                </a:moveTo>
                <a:lnTo>
                  <a:pt x="271565" y="25399"/>
                </a:lnTo>
                <a:lnTo>
                  <a:pt x="284265" y="25400"/>
                </a:lnTo>
                <a:lnTo>
                  <a:pt x="284265" y="50800"/>
                </a:lnTo>
                <a:lnTo>
                  <a:pt x="322367" y="50798"/>
                </a:lnTo>
                <a:lnTo>
                  <a:pt x="347765" y="38100"/>
                </a:lnTo>
                <a:lnTo>
                  <a:pt x="271565" y="0"/>
                </a:lnTo>
                <a:close/>
              </a:path>
              <a:path extrusionOk="0" h="76200" w="347979">
                <a:moveTo>
                  <a:pt x="0" y="25398"/>
                </a:moveTo>
                <a:lnTo>
                  <a:pt x="0" y="50798"/>
                </a:lnTo>
                <a:lnTo>
                  <a:pt x="271565" y="50799"/>
                </a:lnTo>
                <a:lnTo>
                  <a:pt x="271565"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23" name="Google Shape;1323;p62"/>
          <p:cNvPicPr preferRelativeResize="0"/>
          <p:nvPr/>
        </p:nvPicPr>
        <p:blipFill rotWithShape="1">
          <a:blip r:embed="rId28">
            <a:alphaModFix/>
          </a:blip>
          <a:srcRect b="0" l="0" r="0" t="0"/>
          <a:stretch/>
        </p:blipFill>
        <p:spPr>
          <a:xfrm>
            <a:off x="4019261" y="2957026"/>
            <a:ext cx="252593" cy="252593"/>
          </a:xfrm>
          <a:prstGeom prst="rect">
            <a:avLst/>
          </a:prstGeom>
          <a:noFill/>
          <a:ln>
            <a:noFill/>
          </a:ln>
        </p:spPr>
      </p:pic>
      <p:sp>
        <p:nvSpPr>
          <p:cNvPr id="1324" name="Google Shape;1324;p62"/>
          <p:cNvSpPr/>
          <p:nvPr/>
        </p:nvSpPr>
        <p:spPr>
          <a:xfrm>
            <a:off x="4046886" y="2967180"/>
            <a:ext cx="197670" cy="197670"/>
          </a:xfrm>
          <a:custGeom>
            <a:rect b="b" l="l" r="r" t="t"/>
            <a:pathLst>
              <a:path extrusionOk="0" h="283845" w="283845">
                <a:moveTo>
                  <a:pt x="283618" y="0"/>
                </a:moveTo>
                <a:lnTo>
                  <a:pt x="0" y="0"/>
                </a:lnTo>
                <a:lnTo>
                  <a:pt x="0" y="283617"/>
                </a:lnTo>
                <a:lnTo>
                  <a:pt x="283618" y="283617"/>
                </a:lnTo>
                <a:lnTo>
                  <a:pt x="283618"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5" name="Google Shape;1325;p62"/>
          <p:cNvSpPr/>
          <p:nvPr/>
        </p:nvSpPr>
        <p:spPr>
          <a:xfrm>
            <a:off x="3795686" y="3856552"/>
            <a:ext cx="242333" cy="53066"/>
          </a:xfrm>
          <a:custGeom>
            <a:rect b="b" l="l" r="r" t="t"/>
            <a:pathLst>
              <a:path extrusionOk="0" h="76200" w="347979">
                <a:moveTo>
                  <a:pt x="271565" y="50799"/>
                </a:moveTo>
                <a:lnTo>
                  <a:pt x="271565" y="76200"/>
                </a:lnTo>
                <a:lnTo>
                  <a:pt x="322365" y="50800"/>
                </a:lnTo>
                <a:lnTo>
                  <a:pt x="271565" y="50799"/>
                </a:lnTo>
                <a:close/>
              </a:path>
              <a:path extrusionOk="0" h="76200" w="347979">
                <a:moveTo>
                  <a:pt x="271565" y="25399"/>
                </a:moveTo>
                <a:lnTo>
                  <a:pt x="271565" y="50799"/>
                </a:lnTo>
                <a:lnTo>
                  <a:pt x="284265" y="50800"/>
                </a:lnTo>
                <a:lnTo>
                  <a:pt x="284265" y="25400"/>
                </a:lnTo>
                <a:lnTo>
                  <a:pt x="271565" y="25399"/>
                </a:lnTo>
                <a:close/>
              </a:path>
              <a:path extrusionOk="0" h="76200" w="347979">
                <a:moveTo>
                  <a:pt x="271565" y="0"/>
                </a:moveTo>
                <a:lnTo>
                  <a:pt x="271565" y="25399"/>
                </a:lnTo>
                <a:lnTo>
                  <a:pt x="284265" y="25400"/>
                </a:lnTo>
                <a:lnTo>
                  <a:pt x="284265" y="50800"/>
                </a:lnTo>
                <a:lnTo>
                  <a:pt x="322367" y="50798"/>
                </a:lnTo>
                <a:lnTo>
                  <a:pt x="347765" y="38100"/>
                </a:lnTo>
                <a:lnTo>
                  <a:pt x="271565" y="0"/>
                </a:lnTo>
                <a:close/>
              </a:path>
              <a:path extrusionOk="0" h="76200" w="347979">
                <a:moveTo>
                  <a:pt x="0" y="25398"/>
                </a:moveTo>
                <a:lnTo>
                  <a:pt x="0" y="50798"/>
                </a:lnTo>
                <a:lnTo>
                  <a:pt x="271565" y="50799"/>
                </a:lnTo>
                <a:lnTo>
                  <a:pt x="271565"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26" name="Google Shape;1326;p62"/>
          <p:cNvPicPr preferRelativeResize="0"/>
          <p:nvPr/>
        </p:nvPicPr>
        <p:blipFill rotWithShape="1">
          <a:blip r:embed="rId29">
            <a:alphaModFix/>
          </a:blip>
          <a:srcRect b="0" l="0" r="0" t="0"/>
          <a:stretch/>
        </p:blipFill>
        <p:spPr>
          <a:xfrm>
            <a:off x="4023507" y="3774238"/>
            <a:ext cx="252593" cy="252593"/>
          </a:xfrm>
          <a:prstGeom prst="rect">
            <a:avLst/>
          </a:prstGeom>
          <a:noFill/>
          <a:ln>
            <a:noFill/>
          </a:ln>
        </p:spPr>
      </p:pic>
      <p:sp>
        <p:nvSpPr>
          <p:cNvPr id="1327" name="Google Shape;1327;p62"/>
          <p:cNvSpPr/>
          <p:nvPr/>
        </p:nvSpPr>
        <p:spPr>
          <a:xfrm>
            <a:off x="4051171" y="3784328"/>
            <a:ext cx="197670" cy="197670"/>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8" name="Google Shape;1328;p62"/>
          <p:cNvSpPr/>
          <p:nvPr/>
        </p:nvSpPr>
        <p:spPr>
          <a:xfrm>
            <a:off x="4240298" y="1436809"/>
            <a:ext cx="4387204" cy="2451192"/>
          </a:xfrm>
          <a:custGeom>
            <a:rect b="b" l="l" r="r" t="t"/>
            <a:pathLst>
              <a:path extrusionOk="0" h="3519804" w="6299834">
                <a:moveTo>
                  <a:pt x="1310525" y="110896"/>
                </a:moveTo>
                <a:lnTo>
                  <a:pt x="1227391" y="129527"/>
                </a:lnTo>
                <a:lnTo>
                  <a:pt x="1243444" y="149212"/>
                </a:lnTo>
                <a:lnTo>
                  <a:pt x="0" y="1163434"/>
                </a:lnTo>
                <a:lnTo>
                  <a:pt x="16052" y="1183119"/>
                </a:lnTo>
                <a:lnTo>
                  <a:pt x="1259509" y="168897"/>
                </a:lnTo>
                <a:lnTo>
                  <a:pt x="1275562" y="188582"/>
                </a:lnTo>
                <a:lnTo>
                  <a:pt x="1296885" y="141185"/>
                </a:lnTo>
                <a:lnTo>
                  <a:pt x="1310525" y="110896"/>
                </a:lnTo>
                <a:close/>
              </a:path>
              <a:path extrusionOk="0" h="3519804" w="6299834">
                <a:moveTo>
                  <a:pt x="1378229" y="219468"/>
                </a:moveTo>
                <a:lnTo>
                  <a:pt x="1305090" y="263144"/>
                </a:lnTo>
                <a:lnTo>
                  <a:pt x="1326489" y="276821"/>
                </a:lnTo>
                <a:lnTo>
                  <a:pt x="11912" y="2332850"/>
                </a:lnTo>
                <a:lnTo>
                  <a:pt x="33312" y="2346528"/>
                </a:lnTo>
                <a:lnTo>
                  <a:pt x="1347889" y="290512"/>
                </a:lnTo>
                <a:lnTo>
                  <a:pt x="1369288" y="304190"/>
                </a:lnTo>
                <a:lnTo>
                  <a:pt x="1373301" y="266128"/>
                </a:lnTo>
                <a:lnTo>
                  <a:pt x="1378229" y="219468"/>
                </a:lnTo>
                <a:close/>
              </a:path>
              <a:path extrusionOk="0" h="3519804" w="6299834">
                <a:moveTo>
                  <a:pt x="1489494" y="400291"/>
                </a:moveTo>
                <a:lnTo>
                  <a:pt x="1488325" y="367665"/>
                </a:lnTo>
                <a:lnTo>
                  <a:pt x="1486433" y="315150"/>
                </a:lnTo>
                <a:lnTo>
                  <a:pt x="1420152" y="368681"/>
                </a:lnTo>
                <a:lnTo>
                  <a:pt x="1443266" y="379222"/>
                </a:lnTo>
                <a:lnTo>
                  <a:pt x="16370" y="3509137"/>
                </a:lnTo>
                <a:lnTo>
                  <a:pt x="39484" y="3519678"/>
                </a:lnTo>
                <a:lnTo>
                  <a:pt x="1466380" y="389750"/>
                </a:lnTo>
                <a:lnTo>
                  <a:pt x="1489494" y="400291"/>
                </a:lnTo>
                <a:close/>
              </a:path>
              <a:path extrusionOk="0" h="3519804" w="6299834">
                <a:moveTo>
                  <a:pt x="3944480" y="103695"/>
                </a:moveTo>
                <a:lnTo>
                  <a:pt x="3861346" y="122326"/>
                </a:lnTo>
                <a:lnTo>
                  <a:pt x="3877399" y="142011"/>
                </a:lnTo>
                <a:lnTo>
                  <a:pt x="2633954" y="1156233"/>
                </a:lnTo>
                <a:lnTo>
                  <a:pt x="2650007" y="1175918"/>
                </a:lnTo>
                <a:lnTo>
                  <a:pt x="3893451" y="161696"/>
                </a:lnTo>
                <a:lnTo>
                  <a:pt x="3909517" y="181381"/>
                </a:lnTo>
                <a:lnTo>
                  <a:pt x="3930840" y="133985"/>
                </a:lnTo>
                <a:lnTo>
                  <a:pt x="3944480" y="103695"/>
                </a:lnTo>
                <a:close/>
              </a:path>
              <a:path extrusionOk="0" h="3519804" w="6299834">
                <a:moveTo>
                  <a:pt x="6206172" y="2216150"/>
                </a:moveTo>
                <a:lnTo>
                  <a:pt x="6195466" y="2177504"/>
                </a:lnTo>
                <a:lnTo>
                  <a:pt x="6183427" y="2134044"/>
                </a:lnTo>
                <a:lnTo>
                  <a:pt x="6164567" y="2151062"/>
                </a:lnTo>
                <a:lnTo>
                  <a:pt x="5273789" y="1163650"/>
                </a:lnTo>
                <a:lnTo>
                  <a:pt x="5254930" y="1180655"/>
                </a:lnTo>
                <a:lnTo>
                  <a:pt x="6145708" y="2168080"/>
                </a:lnTo>
                <a:lnTo>
                  <a:pt x="6126848" y="2185085"/>
                </a:lnTo>
                <a:lnTo>
                  <a:pt x="6206172" y="2216150"/>
                </a:lnTo>
                <a:close/>
              </a:path>
              <a:path extrusionOk="0" h="3519804" w="6299834">
                <a:moveTo>
                  <a:pt x="6299619" y="2004491"/>
                </a:moveTo>
                <a:lnTo>
                  <a:pt x="6276797" y="2015642"/>
                </a:lnTo>
                <a:lnTo>
                  <a:pt x="5292471" y="0"/>
                </a:lnTo>
                <a:lnTo>
                  <a:pt x="5269636" y="11150"/>
                </a:lnTo>
                <a:lnTo>
                  <a:pt x="6253975" y="2026780"/>
                </a:lnTo>
                <a:lnTo>
                  <a:pt x="6231153" y="2037930"/>
                </a:lnTo>
                <a:lnTo>
                  <a:pt x="6298819" y="2089683"/>
                </a:lnTo>
                <a:lnTo>
                  <a:pt x="6299301" y="2038197"/>
                </a:lnTo>
                <a:lnTo>
                  <a:pt x="6299619" y="200449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29" name="Google Shape;1329;p62"/>
          <p:cNvPicPr preferRelativeResize="0"/>
          <p:nvPr/>
        </p:nvPicPr>
        <p:blipFill rotWithShape="1">
          <a:blip r:embed="rId30">
            <a:alphaModFix/>
          </a:blip>
          <a:srcRect b="0" l="0" r="0" t="0"/>
          <a:stretch/>
        </p:blipFill>
        <p:spPr>
          <a:xfrm>
            <a:off x="8544703" y="2829668"/>
            <a:ext cx="505185" cy="507308"/>
          </a:xfrm>
          <a:prstGeom prst="rect">
            <a:avLst/>
          </a:prstGeom>
          <a:noFill/>
          <a:ln>
            <a:noFill/>
          </a:ln>
        </p:spPr>
      </p:pic>
      <p:sp>
        <p:nvSpPr>
          <p:cNvPr id="1330" name="Google Shape;1330;p62"/>
          <p:cNvSpPr/>
          <p:nvPr/>
        </p:nvSpPr>
        <p:spPr>
          <a:xfrm>
            <a:off x="8571526" y="2840406"/>
            <a:ext cx="451058" cy="451058"/>
          </a:xfrm>
          <a:custGeom>
            <a:rect b="b" l="l" r="r" t="t"/>
            <a:pathLst>
              <a:path extrusionOk="0" h="647700" w="647700">
                <a:moveTo>
                  <a:pt x="323851" y="0"/>
                </a:moveTo>
                <a:lnTo>
                  <a:pt x="275994" y="3511"/>
                </a:lnTo>
                <a:lnTo>
                  <a:pt x="230318" y="13711"/>
                </a:lnTo>
                <a:lnTo>
                  <a:pt x="187323" y="30099"/>
                </a:lnTo>
                <a:lnTo>
                  <a:pt x="147510" y="52174"/>
                </a:lnTo>
                <a:lnTo>
                  <a:pt x="111381" y="79435"/>
                </a:lnTo>
                <a:lnTo>
                  <a:pt x="79435"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1"/>
                </a:lnTo>
                <a:lnTo>
                  <a:pt x="111381" y="568267"/>
                </a:lnTo>
                <a:lnTo>
                  <a:pt x="147510" y="595528"/>
                </a:lnTo>
                <a:lnTo>
                  <a:pt x="187323" y="617602"/>
                </a:lnTo>
                <a:lnTo>
                  <a:pt x="230318" y="633990"/>
                </a:lnTo>
                <a:lnTo>
                  <a:pt x="275994" y="644191"/>
                </a:lnTo>
                <a:lnTo>
                  <a:pt x="323851" y="647702"/>
                </a:lnTo>
                <a:lnTo>
                  <a:pt x="371707" y="644191"/>
                </a:lnTo>
                <a:lnTo>
                  <a:pt x="417382" y="633990"/>
                </a:lnTo>
                <a:lnTo>
                  <a:pt x="460377" y="617602"/>
                </a:lnTo>
                <a:lnTo>
                  <a:pt x="500190" y="595528"/>
                </a:lnTo>
                <a:lnTo>
                  <a:pt x="536320" y="568267"/>
                </a:lnTo>
                <a:lnTo>
                  <a:pt x="568266" y="536321"/>
                </a:lnTo>
                <a:lnTo>
                  <a:pt x="595527" y="500191"/>
                </a:lnTo>
                <a:lnTo>
                  <a:pt x="617602" y="460378"/>
                </a:lnTo>
                <a:lnTo>
                  <a:pt x="633990" y="417383"/>
                </a:lnTo>
                <a:lnTo>
                  <a:pt x="644191" y="371707"/>
                </a:lnTo>
                <a:lnTo>
                  <a:pt x="647702" y="323851"/>
                </a:lnTo>
                <a:lnTo>
                  <a:pt x="644191" y="275994"/>
                </a:lnTo>
                <a:lnTo>
                  <a:pt x="633990" y="230318"/>
                </a:lnTo>
                <a:lnTo>
                  <a:pt x="617602" y="187323"/>
                </a:lnTo>
                <a:lnTo>
                  <a:pt x="595527" y="147510"/>
                </a:lnTo>
                <a:lnTo>
                  <a:pt x="568266" y="111381"/>
                </a:lnTo>
                <a:lnTo>
                  <a:pt x="536320" y="79435"/>
                </a:lnTo>
                <a:lnTo>
                  <a:pt x="500190" y="52174"/>
                </a:lnTo>
                <a:lnTo>
                  <a:pt x="460377" y="30099"/>
                </a:lnTo>
                <a:lnTo>
                  <a:pt x="417382" y="13711"/>
                </a:lnTo>
                <a:lnTo>
                  <a:pt x="371707" y="3511"/>
                </a:lnTo>
                <a:lnTo>
                  <a:pt x="323851" y="0"/>
                </a:lnTo>
                <a:close/>
              </a:path>
            </a:pathLst>
          </a:custGeom>
          <a:solidFill>
            <a:srgbClr val="E6B8A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31" name="Google Shape;1331;p62"/>
          <p:cNvPicPr preferRelativeResize="0"/>
          <p:nvPr/>
        </p:nvPicPr>
        <p:blipFill rotWithShape="1">
          <a:blip r:embed="rId31">
            <a:alphaModFix/>
          </a:blip>
          <a:srcRect b="0" l="0" r="0" t="0"/>
          <a:stretch/>
        </p:blipFill>
        <p:spPr>
          <a:xfrm>
            <a:off x="6965469" y="4464092"/>
            <a:ext cx="507308" cy="507308"/>
          </a:xfrm>
          <a:prstGeom prst="rect">
            <a:avLst/>
          </a:prstGeom>
          <a:noFill/>
          <a:ln>
            <a:noFill/>
          </a:ln>
        </p:spPr>
      </p:pic>
      <p:sp>
        <p:nvSpPr>
          <p:cNvPr id="1332" name="Google Shape;1332;p62"/>
          <p:cNvSpPr/>
          <p:nvPr/>
        </p:nvSpPr>
        <p:spPr>
          <a:xfrm>
            <a:off x="6993213" y="4474703"/>
            <a:ext cx="451058" cy="451058"/>
          </a:xfrm>
          <a:custGeom>
            <a:rect b="b" l="l" r="r" t="t"/>
            <a:pathLst>
              <a:path extrusionOk="0" h="647700" w="647700">
                <a:moveTo>
                  <a:pt x="323851" y="0"/>
                </a:moveTo>
                <a:lnTo>
                  <a:pt x="275994" y="3511"/>
                </a:lnTo>
                <a:lnTo>
                  <a:pt x="230318" y="13711"/>
                </a:lnTo>
                <a:lnTo>
                  <a:pt x="187323" y="30099"/>
                </a:lnTo>
                <a:lnTo>
                  <a:pt x="147510" y="52174"/>
                </a:lnTo>
                <a:lnTo>
                  <a:pt x="111380" y="79434"/>
                </a:lnTo>
                <a:lnTo>
                  <a:pt x="79434" y="111380"/>
                </a:lnTo>
                <a:lnTo>
                  <a:pt x="52174" y="147510"/>
                </a:lnTo>
                <a:lnTo>
                  <a:pt x="30099" y="187322"/>
                </a:lnTo>
                <a:lnTo>
                  <a:pt x="13711" y="230317"/>
                </a:lnTo>
                <a:lnTo>
                  <a:pt x="3511" y="275993"/>
                </a:lnTo>
                <a:lnTo>
                  <a:pt x="0" y="323849"/>
                </a:lnTo>
                <a:lnTo>
                  <a:pt x="3511" y="371706"/>
                </a:lnTo>
                <a:lnTo>
                  <a:pt x="13711" y="417382"/>
                </a:lnTo>
                <a:lnTo>
                  <a:pt x="30099" y="460377"/>
                </a:lnTo>
                <a:lnTo>
                  <a:pt x="52174" y="500189"/>
                </a:lnTo>
                <a:lnTo>
                  <a:pt x="79434" y="536319"/>
                </a:lnTo>
                <a:lnTo>
                  <a:pt x="111380" y="568265"/>
                </a:lnTo>
                <a:lnTo>
                  <a:pt x="147510" y="595525"/>
                </a:lnTo>
                <a:lnTo>
                  <a:pt x="187323" y="617600"/>
                </a:lnTo>
                <a:lnTo>
                  <a:pt x="230318" y="633988"/>
                </a:lnTo>
                <a:lnTo>
                  <a:pt x="275994" y="644188"/>
                </a:lnTo>
                <a:lnTo>
                  <a:pt x="323851" y="647699"/>
                </a:lnTo>
                <a:lnTo>
                  <a:pt x="371707" y="644188"/>
                </a:lnTo>
                <a:lnTo>
                  <a:pt x="417383" y="633988"/>
                </a:lnTo>
                <a:lnTo>
                  <a:pt x="460378" y="617600"/>
                </a:lnTo>
                <a:lnTo>
                  <a:pt x="500191" y="595525"/>
                </a:lnTo>
                <a:lnTo>
                  <a:pt x="536320" y="568265"/>
                </a:lnTo>
                <a:lnTo>
                  <a:pt x="568266" y="536319"/>
                </a:lnTo>
                <a:lnTo>
                  <a:pt x="595527" y="500189"/>
                </a:lnTo>
                <a:lnTo>
                  <a:pt x="617601" y="460377"/>
                </a:lnTo>
                <a:lnTo>
                  <a:pt x="633989" y="417382"/>
                </a:lnTo>
                <a:lnTo>
                  <a:pt x="644189" y="371706"/>
                </a:lnTo>
                <a:lnTo>
                  <a:pt x="647701" y="323849"/>
                </a:lnTo>
                <a:lnTo>
                  <a:pt x="644189" y="275993"/>
                </a:lnTo>
                <a:lnTo>
                  <a:pt x="633989" y="230317"/>
                </a:lnTo>
                <a:lnTo>
                  <a:pt x="617601" y="187322"/>
                </a:lnTo>
                <a:lnTo>
                  <a:pt x="595527" y="147510"/>
                </a:lnTo>
                <a:lnTo>
                  <a:pt x="568266" y="111380"/>
                </a:lnTo>
                <a:lnTo>
                  <a:pt x="536320" y="79434"/>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33" name="Google Shape;1333;p62"/>
          <p:cNvSpPr/>
          <p:nvPr/>
        </p:nvSpPr>
        <p:spPr>
          <a:xfrm>
            <a:off x="7452054" y="4673699"/>
            <a:ext cx="242333" cy="53066"/>
          </a:xfrm>
          <a:custGeom>
            <a:rect b="b" l="l" r="r" t="t"/>
            <a:pathLst>
              <a:path extrusionOk="0" h="76200" w="347979">
                <a:moveTo>
                  <a:pt x="271566" y="0"/>
                </a:moveTo>
                <a:lnTo>
                  <a:pt x="271566" y="76199"/>
                </a:lnTo>
                <a:lnTo>
                  <a:pt x="322366" y="50799"/>
                </a:lnTo>
                <a:lnTo>
                  <a:pt x="284266" y="50799"/>
                </a:lnTo>
                <a:lnTo>
                  <a:pt x="284266" y="25399"/>
                </a:lnTo>
                <a:lnTo>
                  <a:pt x="322366" y="25399"/>
                </a:lnTo>
                <a:lnTo>
                  <a:pt x="271566" y="0"/>
                </a:lnTo>
                <a:close/>
              </a:path>
              <a:path extrusionOk="0" h="76200" w="347979">
                <a:moveTo>
                  <a:pt x="271566" y="25399"/>
                </a:moveTo>
                <a:lnTo>
                  <a:pt x="1" y="25399"/>
                </a:lnTo>
                <a:lnTo>
                  <a:pt x="0" y="50799"/>
                </a:lnTo>
                <a:lnTo>
                  <a:pt x="271566" y="50799"/>
                </a:lnTo>
                <a:lnTo>
                  <a:pt x="271566" y="25399"/>
                </a:lnTo>
                <a:close/>
              </a:path>
              <a:path extrusionOk="0" h="76200" w="347979">
                <a:moveTo>
                  <a:pt x="322366" y="25399"/>
                </a:moveTo>
                <a:lnTo>
                  <a:pt x="284266" y="25399"/>
                </a:lnTo>
                <a:lnTo>
                  <a:pt x="284266" y="50799"/>
                </a:lnTo>
                <a:lnTo>
                  <a:pt x="322366" y="50799"/>
                </a:lnTo>
                <a:lnTo>
                  <a:pt x="347766" y="38099"/>
                </a:lnTo>
                <a:lnTo>
                  <a:pt x="322366" y="2539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34" name="Google Shape;1334;p62"/>
          <p:cNvPicPr preferRelativeResize="0"/>
          <p:nvPr/>
        </p:nvPicPr>
        <p:blipFill rotWithShape="1">
          <a:blip r:embed="rId32">
            <a:alphaModFix/>
          </a:blip>
          <a:srcRect b="0" l="0" r="0" t="0"/>
          <a:stretch/>
        </p:blipFill>
        <p:spPr>
          <a:xfrm>
            <a:off x="7680794" y="4591449"/>
            <a:ext cx="252592" cy="252593"/>
          </a:xfrm>
          <a:prstGeom prst="rect">
            <a:avLst/>
          </a:prstGeom>
          <a:noFill/>
          <a:ln>
            <a:noFill/>
          </a:ln>
        </p:spPr>
      </p:pic>
      <p:sp>
        <p:nvSpPr>
          <p:cNvPr id="1335" name="Google Shape;1335;p62"/>
          <p:cNvSpPr/>
          <p:nvPr/>
        </p:nvSpPr>
        <p:spPr>
          <a:xfrm>
            <a:off x="7707541" y="4601476"/>
            <a:ext cx="197670" cy="197670"/>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36" name="Google Shape;1336;p62"/>
          <p:cNvSpPr txBox="1"/>
          <p:nvPr/>
        </p:nvSpPr>
        <p:spPr>
          <a:xfrm>
            <a:off x="8571525" y="2839850"/>
            <a:ext cx="451800" cy="382200"/>
          </a:xfrm>
          <a:prstGeom prst="rect">
            <a:avLst/>
          </a:prstGeom>
          <a:noFill/>
          <a:ln>
            <a:noFill/>
          </a:ln>
        </p:spPr>
        <p:txBody>
          <a:bodyPr anchorCtr="0" anchor="t" bIns="0" lIns="0" spcFirstLastPara="1" rIns="0" wrap="square" tIns="12700">
            <a:spAutoFit/>
          </a:bodyPr>
          <a:lstStyle/>
          <a:p>
            <a:pPr indent="0" lvl="0" marL="12700" rtl="0" algn="l">
              <a:spcBef>
                <a:spcPts val="0"/>
              </a:spcBef>
              <a:spcAft>
                <a:spcPts val="0"/>
              </a:spcAft>
              <a:buSzPts val="1100"/>
              <a:buNone/>
            </a:pPr>
            <a:r>
              <a:rPr lang="en" sz="2400">
                <a:solidFill>
                  <a:schemeClr val="dk1"/>
                </a:solidFill>
                <a:latin typeface="Helvetica Neue"/>
                <a:ea typeface="Helvetica Neue"/>
                <a:cs typeface="Helvetica Neue"/>
                <a:sym typeface="Helvetica Neue"/>
              </a:rPr>
              <a:t>∇Y</a:t>
            </a:r>
            <a:endParaRPr sz="2400">
              <a:latin typeface="Helvetica Neue"/>
              <a:ea typeface="Helvetica Neue"/>
              <a:cs typeface="Helvetica Neue"/>
              <a:sym typeface="Helvetica Neue"/>
            </a:endParaRPr>
          </a:p>
        </p:txBody>
      </p:sp>
      <p:sp>
        <p:nvSpPr>
          <p:cNvPr id="1337" name="Google Shape;1337;p62"/>
          <p:cNvSpPr/>
          <p:nvPr/>
        </p:nvSpPr>
        <p:spPr>
          <a:xfrm>
            <a:off x="4245918" y="1426462"/>
            <a:ext cx="4406630" cy="3279927"/>
          </a:xfrm>
          <a:custGeom>
            <a:rect b="b" l="l" r="r" t="t"/>
            <a:pathLst>
              <a:path extrusionOk="0" h="4719320" w="6340475">
                <a:moveTo>
                  <a:pt x="1295514" y="1094308"/>
                </a:moveTo>
                <a:lnTo>
                  <a:pt x="1282052" y="1063155"/>
                </a:lnTo>
                <a:lnTo>
                  <a:pt x="1261719" y="1016101"/>
                </a:lnTo>
                <a:lnTo>
                  <a:pt x="1245374" y="1035545"/>
                </a:lnTo>
                <a:lnTo>
                  <a:pt x="16344" y="1943"/>
                </a:lnTo>
                <a:lnTo>
                  <a:pt x="0" y="21386"/>
                </a:lnTo>
                <a:lnTo>
                  <a:pt x="1229029" y="1054989"/>
                </a:lnTo>
                <a:lnTo>
                  <a:pt x="1212684" y="1074420"/>
                </a:lnTo>
                <a:lnTo>
                  <a:pt x="1295514" y="1094308"/>
                </a:lnTo>
                <a:close/>
              </a:path>
              <a:path extrusionOk="0" h="4719320" w="6340475">
                <a:moveTo>
                  <a:pt x="1313776" y="1292098"/>
                </a:moveTo>
                <a:lnTo>
                  <a:pt x="1230655" y="1310741"/>
                </a:lnTo>
                <a:lnTo>
                  <a:pt x="1246708" y="1330413"/>
                </a:lnTo>
                <a:lnTo>
                  <a:pt x="3263" y="2344636"/>
                </a:lnTo>
                <a:lnTo>
                  <a:pt x="19316" y="2364321"/>
                </a:lnTo>
                <a:lnTo>
                  <a:pt x="1262761" y="1350098"/>
                </a:lnTo>
                <a:lnTo>
                  <a:pt x="1278813" y="1369783"/>
                </a:lnTo>
                <a:lnTo>
                  <a:pt x="1300149" y="1322387"/>
                </a:lnTo>
                <a:lnTo>
                  <a:pt x="1313776" y="1292098"/>
                </a:lnTo>
                <a:close/>
              </a:path>
              <a:path extrusionOk="0" h="4719320" w="6340475">
                <a:moveTo>
                  <a:pt x="1381480" y="1400670"/>
                </a:moveTo>
                <a:lnTo>
                  <a:pt x="1308341" y="1444345"/>
                </a:lnTo>
                <a:lnTo>
                  <a:pt x="1329740" y="1458036"/>
                </a:lnTo>
                <a:lnTo>
                  <a:pt x="15176" y="3514052"/>
                </a:lnTo>
                <a:lnTo>
                  <a:pt x="36576" y="3527729"/>
                </a:lnTo>
                <a:lnTo>
                  <a:pt x="1351140" y="1471714"/>
                </a:lnTo>
                <a:lnTo>
                  <a:pt x="1372539" y="1485404"/>
                </a:lnTo>
                <a:lnTo>
                  <a:pt x="1376553" y="1447330"/>
                </a:lnTo>
                <a:lnTo>
                  <a:pt x="1381480" y="1400670"/>
                </a:lnTo>
                <a:close/>
              </a:path>
              <a:path extrusionOk="0" h="4719320" w="6340475">
                <a:moveTo>
                  <a:pt x="4083405" y="3156267"/>
                </a:moveTo>
                <a:lnTo>
                  <a:pt x="4060202" y="3166592"/>
                </a:lnTo>
                <a:lnTo>
                  <a:pt x="4036999" y="3114471"/>
                </a:lnTo>
                <a:lnTo>
                  <a:pt x="4036999" y="3176930"/>
                </a:lnTo>
                <a:lnTo>
                  <a:pt x="4013797" y="3187255"/>
                </a:lnTo>
                <a:lnTo>
                  <a:pt x="4027271" y="3198355"/>
                </a:lnTo>
                <a:lnTo>
                  <a:pt x="4011561" y="3208769"/>
                </a:lnTo>
                <a:lnTo>
                  <a:pt x="3348202" y="2208352"/>
                </a:lnTo>
                <a:lnTo>
                  <a:pt x="3297669" y="2047328"/>
                </a:lnTo>
                <a:lnTo>
                  <a:pt x="3297669" y="2132139"/>
                </a:lnTo>
                <a:lnTo>
                  <a:pt x="2686926" y="1211046"/>
                </a:lnTo>
                <a:lnTo>
                  <a:pt x="3123958" y="1578597"/>
                </a:lnTo>
                <a:lnTo>
                  <a:pt x="3297669" y="2132139"/>
                </a:lnTo>
                <a:lnTo>
                  <a:pt x="3297669" y="2047328"/>
                </a:lnTo>
                <a:lnTo>
                  <a:pt x="3160128" y="1609013"/>
                </a:lnTo>
                <a:lnTo>
                  <a:pt x="3446221" y="1849615"/>
                </a:lnTo>
                <a:lnTo>
                  <a:pt x="4036999" y="3176930"/>
                </a:lnTo>
                <a:lnTo>
                  <a:pt x="4036999" y="3114471"/>
                </a:lnTo>
                <a:lnTo>
                  <a:pt x="3490658" y="1886991"/>
                </a:lnTo>
                <a:lnTo>
                  <a:pt x="3869347" y="2205456"/>
                </a:lnTo>
                <a:lnTo>
                  <a:pt x="3853002" y="2224900"/>
                </a:lnTo>
                <a:lnTo>
                  <a:pt x="3935844" y="2244788"/>
                </a:lnTo>
                <a:lnTo>
                  <a:pt x="3922382" y="2213635"/>
                </a:lnTo>
                <a:lnTo>
                  <a:pt x="3902049" y="2166582"/>
                </a:lnTo>
                <a:lnTo>
                  <a:pt x="3885704" y="2186013"/>
                </a:lnTo>
                <a:lnTo>
                  <a:pt x="3467049" y="1833943"/>
                </a:lnTo>
                <a:lnTo>
                  <a:pt x="3422599" y="1734083"/>
                </a:lnTo>
                <a:lnTo>
                  <a:pt x="3422599" y="1796567"/>
                </a:lnTo>
                <a:lnTo>
                  <a:pt x="3145980" y="1563928"/>
                </a:lnTo>
                <a:lnTo>
                  <a:pt x="2732328" y="245681"/>
                </a:lnTo>
                <a:lnTo>
                  <a:pt x="3422599" y="1796567"/>
                </a:lnTo>
                <a:lnTo>
                  <a:pt x="3422599" y="1734083"/>
                </a:lnTo>
                <a:lnTo>
                  <a:pt x="2716568" y="147789"/>
                </a:lnTo>
                <a:lnTo>
                  <a:pt x="3988498" y="2066023"/>
                </a:lnTo>
                <a:lnTo>
                  <a:pt x="3967340" y="2080056"/>
                </a:lnTo>
                <a:lnTo>
                  <a:pt x="4041203" y="2122513"/>
                </a:lnTo>
                <a:lnTo>
                  <a:pt x="4035577" y="2076602"/>
                </a:lnTo>
                <a:lnTo>
                  <a:pt x="4030840" y="2037943"/>
                </a:lnTo>
                <a:lnTo>
                  <a:pt x="4009669" y="2051989"/>
                </a:lnTo>
                <a:lnTo>
                  <a:pt x="2711602" y="94322"/>
                </a:lnTo>
                <a:lnTo>
                  <a:pt x="3857841" y="1058291"/>
                </a:lnTo>
                <a:lnTo>
                  <a:pt x="3841496" y="1077734"/>
                </a:lnTo>
                <a:lnTo>
                  <a:pt x="3924338" y="1097622"/>
                </a:lnTo>
                <a:lnTo>
                  <a:pt x="3910876" y="1066469"/>
                </a:lnTo>
                <a:lnTo>
                  <a:pt x="3890543" y="1019416"/>
                </a:lnTo>
                <a:lnTo>
                  <a:pt x="3874185" y="1038860"/>
                </a:lnTo>
                <a:lnTo>
                  <a:pt x="2661869" y="19316"/>
                </a:lnTo>
                <a:lnTo>
                  <a:pt x="2660789" y="17691"/>
                </a:lnTo>
                <a:lnTo>
                  <a:pt x="2655239" y="0"/>
                </a:lnTo>
                <a:lnTo>
                  <a:pt x="2631008" y="7607"/>
                </a:lnTo>
                <a:lnTo>
                  <a:pt x="2632595" y="12700"/>
                </a:lnTo>
                <a:lnTo>
                  <a:pt x="2629293" y="14160"/>
                </a:lnTo>
                <a:lnTo>
                  <a:pt x="2631617" y="19418"/>
                </a:lnTo>
                <a:lnTo>
                  <a:pt x="2631973" y="20193"/>
                </a:lnTo>
                <a:lnTo>
                  <a:pt x="2632189" y="20688"/>
                </a:lnTo>
                <a:lnTo>
                  <a:pt x="2628823" y="24688"/>
                </a:lnTo>
                <a:lnTo>
                  <a:pt x="2637066" y="31635"/>
                </a:lnTo>
                <a:lnTo>
                  <a:pt x="2642082" y="42926"/>
                </a:lnTo>
                <a:lnTo>
                  <a:pt x="3109811" y="1533512"/>
                </a:lnTo>
                <a:lnTo>
                  <a:pt x="2656675" y="1152423"/>
                </a:lnTo>
                <a:lnTo>
                  <a:pt x="2646718" y="1164259"/>
                </a:lnTo>
                <a:lnTo>
                  <a:pt x="2630957" y="1170419"/>
                </a:lnTo>
                <a:lnTo>
                  <a:pt x="3926192" y="4479887"/>
                </a:lnTo>
                <a:lnTo>
                  <a:pt x="3902545" y="4489132"/>
                </a:lnTo>
                <a:lnTo>
                  <a:pt x="3965791" y="4546206"/>
                </a:lnTo>
                <a:lnTo>
                  <a:pt x="3970744" y="4491710"/>
                </a:lnTo>
                <a:lnTo>
                  <a:pt x="3973499" y="4461370"/>
                </a:lnTo>
                <a:lnTo>
                  <a:pt x="3949852" y="4470628"/>
                </a:lnTo>
                <a:lnTo>
                  <a:pt x="2699601" y="1276121"/>
                </a:lnTo>
                <a:lnTo>
                  <a:pt x="3325050" y="2219388"/>
                </a:lnTo>
                <a:lnTo>
                  <a:pt x="4001084" y="4373689"/>
                </a:lnTo>
                <a:lnTo>
                  <a:pt x="3976852" y="4381284"/>
                </a:lnTo>
                <a:lnTo>
                  <a:pt x="4036022" y="4442587"/>
                </a:lnTo>
                <a:lnTo>
                  <a:pt x="4045153" y="4385830"/>
                </a:lnTo>
                <a:lnTo>
                  <a:pt x="4049560" y="4358475"/>
                </a:lnTo>
                <a:lnTo>
                  <a:pt x="4025315" y="4366082"/>
                </a:lnTo>
                <a:lnTo>
                  <a:pt x="3375596" y="2295614"/>
                </a:lnTo>
                <a:lnTo>
                  <a:pt x="3990390" y="3222802"/>
                </a:lnTo>
                <a:lnTo>
                  <a:pt x="3969220" y="3236849"/>
                </a:lnTo>
                <a:lnTo>
                  <a:pt x="4043083" y="3279292"/>
                </a:lnTo>
                <a:lnTo>
                  <a:pt x="4037457" y="3233382"/>
                </a:lnTo>
                <a:lnTo>
                  <a:pt x="4033824" y="3203752"/>
                </a:lnTo>
                <a:lnTo>
                  <a:pt x="4079583" y="3241383"/>
                </a:lnTo>
                <a:lnTo>
                  <a:pt x="4081957" y="3188525"/>
                </a:lnTo>
                <a:lnTo>
                  <a:pt x="4083405" y="3156267"/>
                </a:lnTo>
                <a:close/>
              </a:path>
              <a:path extrusionOk="0" h="4719320" w="6340475">
                <a:moveTo>
                  <a:pt x="6212929" y="2468143"/>
                </a:moveTo>
                <a:lnTo>
                  <a:pt x="6133770" y="2499639"/>
                </a:lnTo>
                <a:lnTo>
                  <a:pt x="6152718" y="2516543"/>
                </a:lnTo>
                <a:lnTo>
                  <a:pt x="5231003" y="3549523"/>
                </a:lnTo>
                <a:lnTo>
                  <a:pt x="5249951" y="3566426"/>
                </a:lnTo>
                <a:lnTo>
                  <a:pt x="6171679" y="2533459"/>
                </a:lnTo>
                <a:lnTo>
                  <a:pt x="6190627" y="2550363"/>
                </a:lnTo>
                <a:lnTo>
                  <a:pt x="6202375" y="2507069"/>
                </a:lnTo>
                <a:lnTo>
                  <a:pt x="6212929" y="2468143"/>
                </a:lnTo>
                <a:close/>
              </a:path>
              <a:path extrusionOk="0" h="4719320" w="6340475">
                <a:moveTo>
                  <a:pt x="6339929" y="2595143"/>
                </a:moveTo>
                <a:lnTo>
                  <a:pt x="6271260" y="2645562"/>
                </a:lnTo>
                <a:lnTo>
                  <a:pt x="6293853" y="2657157"/>
                </a:lnTo>
                <a:lnTo>
                  <a:pt x="5242268" y="4707344"/>
                </a:lnTo>
                <a:lnTo>
                  <a:pt x="5264874" y="4718939"/>
                </a:lnTo>
                <a:lnTo>
                  <a:pt x="6316459" y="2668740"/>
                </a:lnTo>
                <a:lnTo>
                  <a:pt x="6339052" y="2680335"/>
                </a:lnTo>
                <a:lnTo>
                  <a:pt x="6339408" y="2645854"/>
                </a:lnTo>
                <a:lnTo>
                  <a:pt x="6339929" y="2595143"/>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38" name="Google Shape;1338;p62"/>
          <p:cNvSpPr txBox="1"/>
          <p:nvPr/>
        </p:nvSpPr>
        <p:spPr>
          <a:xfrm>
            <a:off x="173650" y="3909075"/>
            <a:ext cx="8782500" cy="1031100"/>
          </a:xfrm>
          <a:prstGeom prst="rect">
            <a:avLst/>
          </a:prstGeom>
          <a:solidFill>
            <a:srgbClr val="F5D328"/>
          </a:solidFill>
          <a:ln>
            <a:noFill/>
          </a:ln>
        </p:spPr>
        <p:txBody>
          <a:bodyPr anchorCtr="0" anchor="t" bIns="0" lIns="0" spcFirstLastPara="1" rIns="0" wrap="square" tIns="0">
            <a:spAutoFit/>
          </a:bodyPr>
          <a:lstStyle/>
          <a:p>
            <a:pPr indent="0" lvl="0" marL="0" rtl="0" algn="ctr">
              <a:lnSpc>
                <a:spcPct val="114166"/>
              </a:lnSpc>
              <a:spcBef>
                <a:spcPts val="0"/>
              </a:spcBef>
              <a:spcAft>
                <a:spcPts val="0"/>
              </a:spcAft>
              <a:buSzPts val="1100"/>
              <a:buNone/>
            </a:pPr>
            <a:r>
              <a:rPr lang="en" sz="2400">
                <a:latin typeface="Helvetica Neue"/>
                <a:ea typeface="Helvetica Neue"/>
                <a:cs typeface="Helvetica Neue"/>
                <a:sym typeface="Helvetica Neue"/>
              </a:rPr>
              <a:t>Compute gradients of Y using ∇L.</a:t>
            </a:r>
            <a:endParaRPr sz="2400">
              <a:latin typeface="Helvetica Neue"/>
              <a:ea typeface="Helvetica Neue"/>
              <a:cs typeface="Helvetica Neue"/>
              <a:sym typeface="Helvetica Neue"/>
            </a:endParaRPr>
          </a:p>
          <a:p>
            <a:pPr indent="0" lvl="0" marL="0" rtl="0" algn="l">
              <a:lnSpc>
                <a:spcPct val="100000"/>
              </a:lnSpc>
              <a:spcBef>
                <a:spcPts val="1870"/>
              </a:spcBef>
              <a:spcAft>
                <a:spcPts val="0"/>
              </a:spcAft>
              <a:buNone/>
            </a:pPr>
            <a:r>
              <a:t/>
            </a:r>
            <a:endParaRPr sz="2400">
              <a:latin typeface="Helvetica Neue"/>
              <a:ea typeface="Helvetica Neue"/>
              <a:cs typeface="Helvetica Neue"/>
              <a:sym typeface="Helvetica Neue"/>
            </a:endParaRPr>
          </a:p>
        </p:txBody>
      </p:sp>
      <p:cxnSp>
        <p:nvCxnSpPr>
          <p:cNvPr id="1339" name="Google Shape;1339;p62"/>
          <p:cNvCxnSpPr>
            <a:stCxn id="1336" idx="0"/>
          </p:cNvCxnSpPr>
          <p:nvPr/>
        </p:nvCxnSpPr>
        <p:spPr>
          <a:xfrm rot="10800000">
            <a:off x="8797425" y="2139950"/>
            <a:ext cx="0" cy="699900"/>
          </a:xfrm>
          <a:prstGeom prst="straightConnector1">
            <a:avLst/>
          </a:prstGeom>
          <a:noFill/>
          <a:ln cap="flat" cmpd="sng" w="19050">
            <a:solidFill>
              <a:srgbClr val="38761D"/>
            </a:solidFill>
            <a:prstDash val="solid"/>
            <a:round/>
            <a:headEnd len="med" w="med" type="none"/>
            <a:tailEnd len="med" w="med" type="triangle"/>
          </a:ln>
        </p:spPr>
      </p:cxnSp>
      <p:sp>
        <p:nvSpPr>
          <p:cNvPr id="1340" name="Google Shape;1340;p62"/>
          <p:cNvSpPr/>
          <p:nvPr/>
        </p:nvSpPr>
        <p:spPr>
          <a:xfrm flipH="1">
            <a:off x="4771525" y="1349475"/>
            <a:ext cx="3580200" cy="908100"/>
          </a:xfrm>
          <a:prstGeom prst="right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Backward</a:t>
            </a:r>
            <a:r>
              <a:rPr lang="en" sz="2400">
                <a:latin typeface="Helvetica Neue"/>
                <a:ea typeface="Helvetica Neue"/>
                <a:cs typeface="Helvetica Neue"/>
                <a:sym typeface="Helvetica Neue"/>
              </a:rPr>
              <a:t> Propagation</a:t>
            </a:r>
            <a:endParaRPr sz="2400">
              <a:latin typeface="Helvetica Neue"/>
              <a:ea typeface="Helvetica Neue"/>
              <a:cs typeface="Helvetica Neue"/>
              <a:sym typeface="Helvetica Neue"/>
            </a:endParaRPr>
          </a:p>
        </p:txBody>
      </p:sp>
      <p:sp>
        <p:nvSpPr>
          <p:cNvPr id="1341" name="Google Shape;1341;p62"/>
          <p:cNvSpPr/>
          <p:nvPr/>
        </p:nvSpPr>
        <p:spPr>
          <a:xfrm>
            <a:off x="8571526" y="1697406"/>
            <a:ext cx="451771" cy="451771"/>
          </a:xfrm>
          <a:custGeom>
            <a:rect b="b" l="l" r="r" t="t"/>
            <a:pathLst>
              <a:path extrusionOk="0" h="647700" w="647700">
                <a:moveTo>
                  <a:pt x="323851" y="0"/>
                </a:moveTo>
                <a:lnTo>
                  <a:pt x="275994" y="3511"/>
                </a:lnTo>
                <a:lnTo>
                  <a:pt x="230318" y="13711"/>
                </a:lnTo>
                <a:lnTo>
                  <a:pt x="187323" y="30099"/>
                </a:lnTo>
                <a:lnTo>
                  <a:pt x="147510" y="52174"/>
                </a:lnTo>
                <a:lnTo>
                  <a:pt x="111381" y="79435"/>
                </a:lnTo>
                <a:lnTo>
                  <a:pt x="79435"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1"/>
                </a:lnTo>
                <a:lnTo>
                  <a:pt x="111381" y="568267"/>
                </a:lnTo>
                <a:lnTo>
                  <a:pt x="147510" y="595528"/>
                </a:lnTo>
                <a:lnTo>
                  <a:pt x="187323" y="617602"/>
                </a:lnTo>
                <a:lnTo>
                  <a:pt x="230318" y="633990"/>
                </a:lnTo>
                <a:lnTo>
                  <a:pt x="275994" y="644191"/>
                </a:lnTo>
                <a:lnTo>
                  <a:pt x="323851" y="647702"/>
                </a:lnTo>
                <a:lnTo>
                  <a:pt x="371707" y="644191"/>
                </a:lnTo>
                <a:lnTo>
                  <a:pt x="417382" y="633990"/>
                </a:lnTo>
                <a:lnTo>
                  <a:pt x="460377" y="617602"/>
                </a:lnTo>
                <a:lnTo>
                  <a:pt x="500190" y="595528"/>
                </a:lnTo>
                <a:lnTo>
                  <a:pt x="536320" y="568267"/>
                </a:lnTo>
                <a:lnTo>
                  <a:pt x="568266" y="536321"/>
                </a:lnTo>
                <a:lnTo>
                  <a:pt x="595527" y="500191"/>
                </a:lnTo>
                <a:lnTo>
                  <a:pt x="617602" y="460378"/>
                </a:lnTo>
                <a:lnTo>
                  <a:pt x="633990" y="417383"/>
                </a:lnTo>
                <a:lnTo>
                  <a:pt x="644191" y="371707"/>
                </a:lnTo>
                <a:lnTo>
                  <a:pt x="647702" y="323851"/>
                </a:lnTo>
                <a:lnTo>
                  <a:pt x="644191" y="275994"/>
                </a:lnTo>
                <a:lnTo>
                  <a:pt x="633990" y="230318"/>
                </a:lnTo>
                <a:lnTo>
                  <a:pt x="617602" y="187323"/>
                </a:lnTo>
                <a:lnTo>
                  <a:pt x="595527" y="147510"/>
                </a:lnTo>
                <a:lnTo>
                  <a:pt x="568266" y="111381"/>
                </a:lnTo>
                <a:lnTo>
                  <a:pt x="536320" y="79435"/>
                </a:lnTo>
                <a:lnTo>
                  <a:pt x="500190" y="52174"/>
                </a:lnTo>
                <a:lnTo>
                  <a:pt x="460377" y="30099"/>
                </a:lnTo>
                <a:lnTo>
                  <a:pt x="417382" y="13711"/>
                </a:lnTo>
                <a:lnTo>
                  <a:pt x="371707" y="3511"/>
                </a:lnTo>
                <a:lnTo>
                  <a:pt x="323851" y="0"/>
                </a:lnTo>
                <a:close/>
              </a:path>
            </a:pathLst>
          </a:custGeom>
          <a:solidFill>
            <a:srgbClr val="D9EAD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42" name="Google Shape;1342;p62"/>
          <p:cNvSpPr txBox="1"/>
          <p:nvPr/>
        </p:nvSpPr>
        <p:spPr>
          <a:xfrm>
            <a:off x="8626464" y="1696850"/>
            <a:ext cx="5052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100"/>
              <a:buNone/>
            </a:pPr>
            <a:r>
              <a:rPr lang="en" sz="2400">
                <a:latin typeface="Helvetica Neue"/>
                <a:ea typeface="Helvetica Neue"/>
                <a:cs typeface="Helvetica Neue"/>
                <a:sym typeface="Helvetica Neue"/>
              </a:rPr>
              <a:t>∇L</a:t>
            </a:r>
            <a:endParaRPr sz="2400">
              <a:latin typeface="Helvetica Neue"/>
              <a:ea typeface="Helvetica Neue"/>
              <a:cs typeface="Helvetica Neue"/>
              <a:sym typeface="Helvetica Neue"/>
            </a:endParaRPr>
          </a:p>
        </p:txBody>
      </p:sp>
      <p:pic>
        <p:nvPicPr>
          <p:cNvPr id="1343" name="Google Shape;1343;p62"/>
          <p:cNvPicPr preferRelativeResize="0"/>
          <p:nvPr/>
        </p:nvPicPr>
        <p:blipFill rotWithShape="1">
          <a:blip r:embed="rId33">
            <a:alphaModFix/>
          </a:blip>
          <a:srcRect b="0" l="0" r="0" t="0"/>
          <a:stretch/>
        </p:blipFill>
        <p:spPr>
          <a:xfrm>
            <a:off x="3646013" y="4307075"/>
            <a:ext cx="1851987"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0"/>
                                        </p:tgtEl>
                                        <p:attrNameLst>
                                          <p:attrName>style.visibility</p:attrName>
                                        </p:attrNameLst>
                                      </p:cBhvr>
                                      <p:to>
                                        <p:strVal val="visible"/>
                                      </p:to>
                                    </p:set>
                                    <p:animEffect filter="fade" transition="in">
                                      <p:cBhvr>
                                        <p:cTn dur="1000"/>
                                        <p:tgtEl>
                                          <p:spTgt spid="1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8"/>
                                        </p:tgtEl>
                                        <p:attrNameLst>
                                          <p:attrName>style.visibility</p:attrName>
                                        </p:attrNameLst>
                                      </p:cBhvr>
                                      <p:to>
                                        <p:strVal val="visible"/>
                                      </p:to>
                                    </p:set>
                                    <p:animEffect filter="fade" transition="in">
                                      <p:cBhvr>
                                        <p:cTn dur="1000"/>
                                        <p:tgtEl>
                                          <p:spTgt spid="1338"/>
                                        </p:tgtEl>
                                      </p:cBhvr>
                                    </p:animEffect>
                                  </p:childTnLst>
                                </p:cTn>
                              </p:par>
                              <p:par>
                                <p:cTn fill="hold" nodeType="with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1000"/>
                                        <p:tgtEl>
                                          <p:spTgt spid="1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Recap: Forward and Backward Propagation</a:t>
            </a:r>
            <a:endParaRPr/>
          </a:p>
        </p:txBody>
      </p:sp>
      <p:grpSp>
        <p:nvGrpSpPr>
          <p:cNvPr id="1349" name="Google Shape;1349;p63"/>
          <p:cNvGrpSpPr/>
          <p:nvPr/>
        </p:nvGrpSpPr>
        <p:grpSpPr>
          <a:xfrm>
            <a:off x="185797" y="2829668"/>
            <a:ext cx="507308" cy="507308"/>
            <a:chOff x="170687" y="4639055"/>
            <a:chExt cx="728472" cy="728472"/>
          </a:xfrm>
        </p:grpSpPr>
        <p:pic>
          <p:nvPicPr>
            <p:cNvPr id="1350" name="Google Shape;1350;p63"/>
            <p:cNvPicPr preferRelativeResize="0"/>
            <p:nvPr/>
          </p:nvPicPr>
          <p:blipFill rotWithShape="1">
            <a:blip r:embed="rId3">
              <a:alphaModFix/>
            </a:blip>
            <a:srcRect b="0" l="0" r="0" t="0"/>
            <a:stretch/>
          </p:blipFill>
          <p:spPr>
            <a:xfrm>
              <a:off x="170687" y="4639055"/>
              <a:ext cx="728472" cy="728472"/>
            </a:xfrm>
            <a:prstGeom prst="rect">
              <a:avLst/>
            </a:prstGeom>
            <a:noFill/>
            <a:ln>
              <a:noFill/>
            </a:ln>
          </p:spPr>
        </p:pic>
        <p:sp>
          <p:nvSpPr>
            <p:cNvPr id="1351" name="Google Shape;1351;p63"/>
            <p:cNvSpPr/>
            <p:nvPr/>
          </p:nvSpPr>
          <p:spPr>
            <a:xfrm>
              <a:off x="211417" y="4654473"/>
              <a:ext cx="647700" cy="647700"/>
            </a:xfrm>
            <a:custGeom>
              <a:rect b="b" l="l" r="r" t="t"/>
              <a:pathLst>
                <a:path extrusionOk="0" h="647700" w="647700">
                  <a:moveTo>
                    <a:pt x="323851" y="0"/>
                  </a:moveTo>
                  <a:lnTo>
                    <a:pt x="275994" y="3511"/>
                  </a:lnTo>
                  <a:lnTo>
                    <a:pt x="230318" y="13711"/>
                  </a:lnTo>
                  <a:lnTo>
                    <a:pt x="187323" y="30099"/>
                  </a:lnTo>
                  <a:lnTo>
                    <a:pt x="147510" y="52174"/>
                  </a:lnTo>
                  <a:lnTo>
                    <a:pt x="111380" y="79435"/>
                  </a:lnTo>
                  <a:lnTo>
                    <a:pt x="79435"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1"/>
                  </a:lnTo>
                  <a:lnTo>
                    <a:pt x="111380" y="568267"/>
                  </a:lnTo>
                  <a:lnTo>
                    <a:pt x="147510" y="595528"/>
                  </a:lnTo>
                  <a:lnTo>
                    <a:pt x="187323" y="617602"/>
                  </a:lnTo>
                  <a:lnTo>
                    <a:pt x="230318" y="633990"/>
                  </a:lnTo>
                  <a:lnTo>
                    <a:pt x="275994" y="644191"/>
                  </a:lnTo>
                  <a:lnTo>
                    <a:pt x="323851" y="647702"/>
                  </a:lnTo>
                  <a:lnTo>
                    <a:pt x="371707" y="644191"/>
                  </a:lnTo>
                  <a:lnTo>
                    <a:pt x="417383" y="633990"/>
                  </a:lnTo>
                  <a:lnTo>
                    <a:pt x="460378" y="617602"/>
                  </a:lnTo>
                  <a:lnTo>
                    <a:pt x="500191" y="595528"/>
                  </a:lnTo>
                  <a:lnTo>
                    <a:pt x="536320" y="568267"/>
                  </a:lnTo>
                  <a:lnTo>
                    <a:pt x="568266" y="536321"/>
                  </a:lnTo>
                  <a:lnTo>
                    <a:pt x="595527" y="500191"/>
                  </a:lnTo>
                  <a:lnTo>
                    <a:pt x="617602" y="460378"/>
                  </a:lnTo>
                  <a:lnTo>
                    <a:pt x="633990" y="417383"/>
                  </a:lnTo>
                  <a:lnTo>
                    <a:pt x="644190" y="371707"/>
                  </a:lnTo>
                  <a:lnTo>
                    <a:pt x="647701" y="323851"/>
                  </a:lnTo>
                  <a:lnTo>
                    <a:pt x="644190" y="275994"/>
                  </a:lnTo>
                  <a:lnTo>
                    <a:pt x="633990" y="230318"/>
                  </a:lnTo>
                  <a:lnTo>
                    <a:pt x="617602" y="187323"/>
                  </a:lnTo>
                  <a:lnTo>
                    <a:pt x="595527" y="147510"/>
                  </a:lnTo>
                  <a:lnTo>
                    <a:pt x="568266" y="111381"/>
                  </a:lnTo>
                  <a:lnTo>
                    <a:pt x="536320"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352" name="Google Shape;1352;p63"/>
          <p:cNvSpPr txBox="1"/>
          <p:nvPr/>
        </p:nvSpPr>
        <p:spPr>
          <a:xfrm>
            <a:off x="333551" y="2839851"/>
            <a:ext cx="2124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2400">
                <a:latin typeface="Helvetica Neue"/>
                <a:ea typeface="Helvetica Neue"/>
                <a:cs typeface="Helvetica Neue"/>
                <a:sym typeface="Helvetica Neue"/>
              </a:rPr>
              <a:t>X</a:t>
            </a:r>
            <a:endParaRPr sz="2400">
              <a:latin typeface="Helvetica Neue"/>
              <a:ea typeface="Helvetica Neue"/>
              <a:cs typeface="Helvetica Neue"/>
              <a:sym typeface="Helvetica Neue"/>
            </a:endParaRPr>
          </a:p>
        </p:txBody>
      </p:sp>
      <p:sp>
        <p:nvSpPr>
          <p:cNvPr id="1353" name="Google Shape;1353;p63"/>
          <p:cNvSpPr/>
          <p:nvPr/>
        </p:nvSpPr>
        <p:spPr>
          <a:xfrm>
            <a:off x="570906" y="1572212"/>
            <a:ext cx="923915" cy="1322980"/>
          </a:xfrm>
          <a:custGeom>
            <a:rect b="b" l="l" r="r" t="t"/>
            <a:pathLst>
              <a:path extrusionOk="0" h="1896745" w="1324610">
                <a:moveTo>
                  <a:pt x="1270288" y="55310"/>
                </a:moveTo>
                <a:lnTo>
                  <a:pt x="0" y="1882124"/>
                </a:lnTo>
                <a:lnTo>
                  <a:pt x="20853" y="1896625"/>
                </a:lnTo>
                <a:lnTo>
                  <a:pt x="1291142" y="69812"/>
                </a:lnTo>
                <a:lnTo>
                  <a:pt x="1270288" y="55310"/>
                </a:lnTo>
                <a:close/>
              </a:path>
              <a:path extrusionOk="0" h="1896745" w="1324610">
                <a:moveTo>
                  <a:pt x="1317711" y="44884"/>
                </a:moveTo>
                <a:lnTo>
                  <a:pt x="1277538" y="44884"/>
                </a:lnTo>
                <a:lnTo>
                  <a:pt x="1298393" y="59385"/>
                </a:lnTo>
                <a:lnTo>
                  <a:pt x="1291142" y="69812"/>
                </a:lnTo>
                <a:lnTo>
                  <a:pt x="1311995" y="84312"/>
                </a:lnTo>
                <a:lnTo>
                  <a:pt x="1317711" y="44884"/>
                </a:lnTo>
                <a:close/>
              </a:path>
              <a:path extrusionOk="0" h="1896745" w="1324610">
                <a:moveTo>
                  <a:pt x="1277538" y="44884"/>
                </a:moveTo>
                <a:lnTo>
                  <a:pt x="1270288" y="55310"/>
                </a:lnTo>
                <a:lnTo>
                  <a:pt x="1291142" y="69812"/>
                </a:lnTo>
                <a:lnTo>
                  <a:pt x="1298393" y="59385"/>
                </a:lnTo>
                <a:lnTo>
                  <a:pt x="1277538" y="44884"/>
                </a:lnTo>
                <a:close/>
              </a:path>
              <a:path extrusionOk="0" h="1896745" w="1324610">
                <a:moveTo>
                  <a:pt x="1324218" y="0"/>
                </a:moveTo>
                <a:lnTo>
                  <a:pt x="1249434" y="40810"/>
                </a:lnTo>
                <a:lnTo>
                  <a:pt x="1270288" y="55310"/>
                </a:lnTo>
                <a:lnTo>
                  <a:pt x="1277538" y="44884"/>
                </a:lnTo>
                <a:lnTo>
                  <a:pt x="1317711" y="44884"/>
                </a:lnTo>
                <a:lnTo>
                  <a:pt x="132421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54" name="Google Shape;1354;p63"/>
          <p:cNvPicPr preferRelativeResize="0"/>
          <p:nvPr/>
        </p:nvPicPr>
        <p:blipFill rotWithShape="1">
          <a:blip r:embed="rId4">
            <a:alphaModFix/>
          </a:blip>
          <a:srcRect b="0" l="0" r="0" t="0"/>
          <a:stretch/>
        </p:blipFill>
        <p:spPr>
          <a:xfrm>
            <a:off x="1465742" y="1195245"/>
            <a:ext cx="507307" cy="507308"/>
          </a:xfrm>
          <a:prstGeom prst="rect">
            <a:avLst/>
          </a:prstGeom>
          <a:noFill/>
          <a:ln>
            <a:noFill/>
          </a:ln>
        </p:spPr>
      </p:pic>
      <p:sp>
        <p:nvSpPr>
          <p:cNvPr id="1355" name="Google Shape;1355;p63"/>
          <p:cNvSpPr/>
          <p:nvPr/>
        </p:nvSpPr>
        <p:spPr>
          <a:xfrm>
            <a:off x="1494297" y="1206109"/>
            <a:ext cx="451771" cy="451771"/>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89" y="595527"/>
                </a:lnTo>
                <a:lnTo>
                  <a:pt x="536319" y="568266"/>
                </a:lnTo>
                <a:lnTo>
                  <a:pt x="568265" y="536320"/>
                </a:lnTo>
                <a:lnTo>
                  <a:pt x="595525" y="500191"/>
                </a:lnTo>
                <a:lnTo>
                  <a:pt x="617600" y="460378"/>
                </a:lnTo>
                <a:lnTo>
                  <a:pt x="633988" y="417383"/>
                </a:lnTo>
                <a:lnTo>
                  <a:pt x="644188" y="371707"/>
                </a:lnTo>
                <a:lnTo>
                  <a:pt x="647700" y="323851"/>
                </a:lnTo>
                <a:lnTo>
                  <a:pt x="644188" y="275994"/>
                </a:lnTo>
                <a:lnTo>
                  <a:pt x="633988" y="230318"/>
                </a:lnTo>
                <a:lnTo>
                  <a:pt x="617600" y="187323"/>
                </a:lnTo>
                <a:lnTo>
                  <a:pt x="595525" y="147510"/>
                </a:lnTo>
                <a:lnTo>
                  <a:pt x="568265" y="111381"/>
                </a:lnTo>
                <a:lnTo>
                  <a:pt x="536319" y="79435"/>
                </a:lnTo>
                <a:lnTo>
                  <a:pt x="500189"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56" name="Google Shape;1356;p63"/>
          <p:cNvSpPr/>
          <p:nvPr/>
        </p:nvSpPr>
        <p:spPr>
          <a:xfrm>
            <a:off x="1958657" y="1405106"/>
            <a:ext cx="242716" cy="53150"/>
          </a:xfrm>
          <a:custGeom>
            <a:rect b="b" l="l" r="r" t="t"/>
            <a:pathLst>
              <a:path extrusionOk="0" h="76200" w="347980">
                <a:moveTo>
                  <a:pt x="271565" y="50799"/>
                </a:moveTo>
                <a:lnTo>
                  <a:pt x="271565" y="76200"/>
                </a:lnTo>
                <a:lnTo>
                  <a:pt x="322365" y="50800"/>
                </a:lnTo>
                <a:lnTo>
                  <a:pt x="271565" y="50799"/>
                </a:lnTo>
                <a:close/>
              </a:path>
              <a:path extrusionOk="0" h="76200" w="347980">
                <a:moveTo>
                  <a:pt x="271565" y="25399"/>
                </a:moveTo>
                <a:lnTo>
                  <a:pt x="271565" y="50799"/>
                </a:lnTo>
                <a:lnTo>
                  <a:pt x="284265" y="50800"/>
                </a:lnTo>
                <a:lnTo>
                  <a:pt x="284265" y="25400"/>
                </a:lnTo>
                <a:lnTo>
                  <a:pt x="271565" y="25399"/>
                </a:lnTo>
                <a:close/>
              </a:path>
              <a:path extrusionOk="0" h="76200" w="347980">
                <a:moveTo>
                  <a:pt x="271565" y="0"/>
                </a:moveTo>
                <a:lnTo>
                  <a:pt x="271565" y="25399"/>
                </a:lnTo>
                <a:lnTo>
                  <a:pt x="284265" y="25400"/>
                </a:lnTo>
                <a:lnTo>
                  <a:pt x="284265" y="50800"/>
                </a:lnTo>
                <a:lnTo>
                  <a:pt x="322367" y="50798"/>
                </a:lnTo>
                <a:lnTo>
                  <a:pt x="347765" y="38100"/>
                </a:lnTo>
                <a:lnTo>
                  <a:pt x="271565" y="0"/>
                </a:lnTo>
                <a:close/>
              </a:path>
              <a:path extrusionOk="0" h="76200" w="347980">
                <a:moveTo>
                  <a:pt x="0" y="25398"/>
                </a:moveTo>
                <a:lnTo>
                  <a:pt x="0" y="50798"/>
                </a:lnTo>
                <a:lnTo>
                  <a:pt x="271565" y="50799"/>
                </a:lnTo>
                <a:lnTo>
                  <a:pt x="271565"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57" name="Google Shape;1357;p63"/>
          <p:cNvPicPr preferRelativeResize="0"/>
          <p:nvPr/>
        </p:nvPicPr>
        <p:blipFill rotWithShape="1">
          <a:blip r:embed="rId5">
            <a:alphaModFix/>
          </a:blip>
          <a:srcRect b="0" l="0" r="0" t="0"/>
          <a:stretch/>
        </p:blipFill>
        <p:spPr>
          <a:xfrm>
            <a:off x="2187434" y="1322603"/>
            <a:ext cx="252593" cy="252592"/>
          </a:xfrm>
          <a:prstGeom prst="rect">
            <a:avLst/>
          </a:prstGeom>
          <a:noFill/>
          <a:ln>
            <a:noFill/>
          </a:ln>
        </p:spPr>
      </p:pic>
      <p:sp>
        <p:nvSpPr>
          <p:cNvPr id="1358" name="Google Shape;1358;p63"/>
          <p:cNvSpPr/>
          <p:nvPr/>
        </p:nvSpPr>
        <p:spPr>
          <a:xfrm>
            <a:off x="2214142" y="1332884"/>
            <a:ext cx="197982" cy="197981"/>
          </a:xfrm>
          <a:custGeom>
            <a:rect b="b" l="l" r="r" t="t"/>
            <a:pathLst>
              <a:path extrusionOk="0" h="283844"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59" name="Google Shape;1359;p63"/>
          <p:cNvPicPr preferRelativeResize="0"/>
          <p:nvPr/>
        </p:nvPicPr>
        <p:blipFill rotWithShape="1">
          <a:blip r:embed="rId6">
            <a:alphaModFix/>
          </a:blip>
          <a:srcRect b="0" l="0" r="0" t="0"/>
          <a:stretch/>
        </p:blipFill>
        <p:spPr>
          <a:xfrm>
            <a:off x="3299691" y="1195245"/>
            <a:ext cx="505185" cy="507308"/>
          </a:xfrm>
          <a:prstGeom prst="rect">
            <a:avLst/>
          </a:prstGeom>
          <a:noFill/>
          <a:ln>
            <a:noFill/>
          </a:ln>
        </p:spPr>
      </p:pic>
      <p:sp>
        <p:nvSpPr>
          <p:cNvPr id="1360" name="Google Shape;1360;p63"/>
          <p:cNvSpPr/>
          <p:nvPr/>
        </p:nvSpPr>
        <p:spPr>
          <a:xfrm>
            <a:off x="3327268" y="1206109"/>
            <a:ext cx="451771" cy="451771"/>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90" y="595527"/>
                </a:lnTo>
                <a:lnTo>
                  <a:pt x="536320" y="568266"/>
                </a:lnTo>
                <a:lnTo>
                  <a:pt x="568265" y="536320"/>
                </a:lnTo>
                <a:lnTo>
                  <a:pt x="595526" y="500191"/>
                </a:lnTo>
                <a:lnTo>
                  <a:pt x="617601" y="460378"/>
                </a:lnTo>
                <a:lnTo>
                  <a:pt x="633989" y="417383"/>
                </a:lnTo>
                <a:lnTo>
                  <a:pt x="644189" y="371707"/>
                </a:lnTo>
                <a:lnTo>
                  <a:pt x="647701" y="323851"/>
                </a:lnTo>
                <a:lnTo>
                  <a:pt x="644189" y="275994"/>
                </a:lnTo>
                <a:lnTo>
                  <a:pt x="633989" y="230318"/>
                </a:lnTo>
                <a:lnTo>
                  <a:pt x="617601" y="187323"/>
                </a:lnTo>
                <a:lnTo>
                  <a:pt x="595526" y="147510"/>
                </a:lnTo>
                <a:lnTo>
                  <a:pt x="568265" y="111381"/>
                </a:lnTo>
                <a:lnTo>
                  <a:pt x="536320" y="79435"/>
                </a:lnTo>
                <a:lnTo>
                  <a:pt x="500190"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61" name="Google Shape;1361;p63"/>
          <p:cNvSpPr/>
          <p:nvPr/>
        </p:nvSpPr>
        <p:spPr>
          <a:xfrm>
            <a:off x="2417580" y="1405111"/>
            <a:ext cx="1615302" cy="53150"/>
          </a:xfrm>
          <a:custGeom>
            <a:rect b="b" l="l" r="r" t="t"/>
            <a:pathLst>
              <a:path extrusionOk="0" h="76200" w="2315845">
                <a:moveTo>
                  <a:pt x="1297749" y="38100"/>
                </a:moveTo>
                <a:lnTo>
                  <a:pt x="1221549" y="0"/>
                </a:lnTo>
                <a:lnTo>
                  <a:pt x="1221549" y="25400"/>
                </a:lnTo>
                <a:lnTo>
                  <a:pt x="0" y="25400"/>
                </a:lnTo>
                <a:lnTo>
                  <a:pt x="0" y="50800"/>
                </a:lnTo>
                <a:lnTo>
                  <a:pt x="1221549" y="50800"/>
                </a:lnTo>
                <a:lnTo>
                  <a:pt x="1221549" y="76200"/>
                </a:lnTo>
                <a:lnTo>
                  <a:pt x="1272349" y="50800"/>
                </a:lnTo>
                <a:lnTo>
                  <a:pt x="1297749" y="38100"/>
                </a:lnTo>
                <a:close/>
              </a:path>
              <a:path extrusionOk="0" h="76200" w="2315845">
                <a:moveTo>
                  <a:pt x="2315540" y="38100"/>
                </a:moveTo>
                <a:lnTo>
                  <a:pt x="2239340" y="0"/>
                </a:lnTo>
                <a:lnTo>
                  <a:pt x="2239340" y="25400"/>
                </a:lnTo>
                <a:lnTo>
                  <a:pt x="1967776" y="25400"/>
                </a:lnTo>
                <a:lnTo>
                  <a:pt x="1967776" y="50800"/>
                </a:lnTo>
                <a:lnTo>
                  <a:pt x="2239340" y="50800"/>
                </a:lnTo>
                <a:lnTo>
                  <a:pt x="2239340" y="76200"/>
                </a:lnTo>
                <a:lnTo>
                  <a:pt x="2290140" y="50800"/>
                </a:lnTo>
                <a:lnTo>
                  <a:pt x="2315540"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62" name="Google Shape;1362;p63"/>
          <p:cNvPicPr preferRelativeResize="0"/>
          <p:nvPr/>
        </p:nvPicPr>
        <p:blipFill rotWithShape="1">
          <a:blip r:embed="rId7">
            <a:alphaModFix/>
          </a:blip>
          <a:srcRect b="0" l="0" r="0" t="0"/>
          <a:stretch/>
        </p:blipFill>
        <p:spPr>
          <a:xfrm>
            <a:off x="4015017" y="1322603"/>
            <a:ext cx="252593" cy="252592"/>
          </a:xfrm>
          <a:prstGeom prst="rect">
            <a:avLst/>
          </a:prstGeom>
          <a:noFill/>
          <a:ln>
            <a:noFill/>
          </a:ln>
        </p:spPr>
      </p:pic>
      <p:sp>
        <p:nvSpPr>
          <p:cNvPr id="1363" name="Google Shape;1363;p63"/>
          <p:cNvSpPr/>
          <p:nvPr/>
        </p:nvSpPr>
        <p:spPr>
          <a:xfrm>
            <a:off x="4043431" y="1332884"/>
            <a:ext cx="197982" cy="197981"/>
          </a:xfrm>
          <a:custGeom>
            <a:rect b="b" l="l" r="r" t="t"/>
            <a:pathLst>
              <a:path extrusionOk="0" h="283844" w="283845">
                <a:moveTo>
                  <a:pt x="283618" y="0"/>
                </a:moveTo>
                <a:lnTo>
                  <a:pt x="0" y="0"/>
                </a:lnTo>
                <a:lnTo>
                  <a:pt x="0" y="283617"/>
                </a:lnTo>
                <a:lnTo>
                  <a:pt x="283618" y="283617"/>
                </a:lnTo>
                <a:lnTo>
                  <a:pt x="283618"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64" name="Google Shape;1364;p63"/>
          <p:cNvPicPr preferRelativeResize="0"/>
          <p:nvPr/>
        </p:nvPicPr>
        <p:blipFill rotWithShape="1">
          <a:blip r:embed="rId8">
            <a:alphaModFix/>
          </a:blip>
          <a:srcRect b="0" l="0" r="0" t="0"/>
          <a:stretch/>
        </p:blipFill>
        <p:spPr>
          <a:xfrm>
            <a:off x="5133641" y="1195245"/>
            <a:ext cx="505185" cy="507308"/>
          </a:xfrm>
          <a:prstGeom prst="rect">
            <a:avLst/>
          </a:prstGeom>
          <a:noFill/>
          <a:ln>
            <a:noFill/>
          </a:ln>
        </p:spPr>
      </p:pic>
      <p:sp>
        <p:nvSpPr>
          <p:cNvPr id="1365" name="Google Shape;1365;p63"/>
          <p:cNvSpPr/>
          <p:nvPr/>
        </p:nvSpPr>
        <p:spPr>
          <a:xfrm>
            <a:off x="5160240" y="1206109"/>
            <a:ext cx="451771" cy="451771"/>
          </a:xfrm>
          <a:custGeom>
            <a:rect b="b" l="l" r="r" t="t"/>
            <a:pathLst>
              <a:path extrusionOk="0" h="647700" w="647700">
                <a:moveTo>
                  <a:pt x="323851" y="0"/>
                </a:moveTo>
                <a:lnTo>
                  <a:pt x="275994" y="3511"/>
                </a:lnTo>
                <a:lnTo>
                  <a:pt x="230318" y="13711"/>
                </a:lnTo>
                <a:lnTo>
                  <a:pt x="187323" y="30099"/>
                </a:lnTo>
                <a:lnTo>
                  <a:pt x="147510" y="52174"/>
                </a:lnTo>
                <a:lnTo>
                  <a:pt x="111381" y="79435"/>
                </a:lnTo>
                <a:lnTo>
                  <a:pt x="79435"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0"/>
                </a:lnTo>
                <a:lnTo>
                  <a:pt x="111381"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1" y="568266"/>
                </a:lnTo>
                <a:lnTo>
                  <a:pt x="568267" y="536320"/>
                </a:lnTo>
                <a:lnTo>
                  <a:pt x="595528" y="500191"/>
                </a:lnTo>
                <a:lnTo>
                  <a:pt x="617602" y="460378"/>
                </a:lnTo>
                <a:lnTo>
                  <a:pt x="633990" y="417383"/>
                </a:lnTo>
                <a:lnTo>
                  <a:pt x="644191" y="371707"/>
                </a:lnTo>
                <a:lnTo>
                  <a:pt x="647702" y="323851"/>
                </a:lnTo>
                <a:lnTo>
                  <a:pt x="644191" y="275994"/>
                </a:lnTo>
                <a:lnTo>
                  <a:pt x="633990" y="230318"/>
                </a:lnTo>
                <a:lnTo>
                  <a:pt x="617602" y="187323"/>
                </a:lnTo>
                <a:lnTo>
                  <a:pt x="595528" y="147510"/>
                </a:lnTo>
                <a:lnTo>
                  <a:pt x="568267" y="111381"/>
                </a:lnTo>
                <a:lnTo>
                  <a:pt x="536321"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66" name="Google Shape;1366;p63"/>
          <p:cNvSpPr/>
          <p:nvPr/>
        </p:nvSpPr>
        <p:spPr>
          <a:xfrm>
            <a:off x="4246878" y="1405111"/>
            <a:ext cx="1618845" cy="53150"/>
          </a:xfrm>
          <a:custGeom>
            <a:rect b="b" l="l" r="r" t="t"/>
            <a:pathLst>
              <a:path extrusionOk="0" h="76200" w="2320925">
                <a:moveTo>
                  <a:pt x="1297736" y="38100"/>
                </a:moveTo>
                <a:lnTo>
                  <a:pt x="1221536" y="0"/>
                </a:lnTo>
                <a:lnTo>
                  <a:pt x="1221536" y="25400"/>
                </a:lnTo>
                <a:lnTo>
                  <a:pt x="0" y="25400"/>
                </a:lnTo>
                <a:lnTo>
                  <a:pt x="0" y="50800"/>
                </a:lnTo>
                <a:lnTo>
                  <a:pt x="1221536" y="50800"/>
                </a:lnTo>
                <a:lnTo>
                  <a:pt x="1221536" y="76200"/>
                </a:lnTo>
                <a:lnTo>
                  <a:pt x="1272336" y="50800"/>
                </a:lnTo>
                <a:lnTo>
                  <a:pt x="1297736" y="38100"/>
                </a:lnTo>
                <a:close/>
              </a:path>
              <a:path extrusionOk="0" h="76200" w="2320925">
                <a:moveTo>
                  <a:pt x="2320823" y="38100"/>
                </a:moveTo>
                <a:lnTo>
                  <a:pt x="2244623" y="0"/>
                </a:lnTo>
                <a:lnTo>
                  <a:pt x="2244623" y="25400"/>
                </a:lnTo>
                <a:lnTo>
                  <a:pt x="1973059" y="25400"/>
                </a:lnTo>
                <a:lnTo>
                  <a:pt x="1973059" y="50800"/>
                </a:lnTo>
                <a:lnTo>
                  <a:pt x="2244623" y="50800"/>
                </a:lnTo>
                <a:lnTo>
                  <a:pt x="2244623" y="76200"/>
                </a:lnTo>
                <a:lnTo>
                  <a:pt x="2295423" y="50800"/>
                </a:lnTo>
                <a:lnTo>
                  <a:pt x="2320823"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67" name="Google Shape;1367;p63"/>
          <p:cNvPicPr preferRelativeResize="0"/>
          <p:nvPr/>
        </p:nvPicPr>
        <p:blipFill rotWithShape="1">
          <a:blip r:embed="rId9">
            <a:alphaModFix/>
          </a:blip>
          <a:srcRect b="0" l="0" r="0" t="0"/>
          <a:stretch/>
        </p:blipFill>
        <p:spPr>
          <a:xfrm>
            <a:off x="5848967" y="1322603"/>
            <a:ext cx="252592" cy="252592"/>
          </a:xfrm>
          <a:prstGeom prst="rect">
            <a:avLst/>
          </a:prstGeom>
          <a:noFill/>
          <a:ln>
            <a:noFill/>
          </a:ln>
        </p:spPr>
      </p:pic>
      <p:sp>
        <p:nvSpPr>
          <p:cNvPr id="1368" name="Google Shape;1368;p63"/>
          <p:cNvSpPr/>
          <p:nvPr/>
        </p:nvSpPr>
        <p:spPr>
          <a:xfrm>
            <a:off x="5876404" y="1332884"/>
            <a:ext cx="197982" cy="197981"/>
          </a:xfrm>
          <a:custGeom>
            <a:rect b="b" l="l" r="r" t="t"/>
            <a:pathLst>
              <a:path extrusionOk="0" h="283844"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69" name="Google Shape;1369;p63"/>
          <p:cNvPicPr preferRelativeResize="0"/>
          <p:nvPr/>
        </p:nvPicPr>
        <p:blipFill rotWithShape="1">
          <a:blip r:embed="rId10">
            <a:alphaModFix/>
          </a:blip>
          <a:srcRect b="0" l="0" r="0" t="0"/>
          <a:stretch/>
        </p:blipFill>
        <p:spPr>
          <a:xfrm>
            <a:off x="6965469" y="1195245"/>
            <a:ext cx="507308" cy="507308"/>
          </a:xfrm>
          <a:prstGeom prst="rect">
            <a:avLst/>
          </a:prstGeom>
          <a:noFill/>
          <a:ln>
            <a:noFill/>
          </a:ln>
        </p:spPr>
      </p:pic>
      <p:sp>
        <p:nvSpPr>
          <p:cNvPr id="1370" name="Google Shape;1370;p63"/>
          <p:cNvSpPr/>
          <p:nvPr/>
        </p:nvSpPr>
        <p:spPr>
          <a:xfrm>
            <a:off x="6993213" y="1206109"/>
            <a:ext cx="451771" cy="451771"/>
          </a:xfrm>
          <a:custGeom>
            <a:rect b="b" l="l" r="r" t="t"/>
            <a:pathLst>
              <a:path extrusionOk="0" h="647700" w="647700">
                <a:moveTo>
                  <a:pt x="323851" y="0"/>
                </a:moveTo>
                <a:lnTo>
                  <a:pt x="275994" y="3511"/>
                </a:lnTo>
                <a:lnTo>
                  <a:pt x="230318" y="13711"/>
                </a:lnTo>
                <a:lnTo>
                  <a:pt x="187323"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0" y="568266"/>
                </a:lnTo>
                <a:lnTo>
                  <a:pt x="568266" y="536320"/>
                </a:lnTo>
                <a:lnTo>
                  <a:pt x="595527" y="500191"/>
                </a:lnTo>
                <a:lnTo>
                  <a:pt x="617601" y="460378"/>
                </a:lnTo>
                <a:lnTo>
                  <a:pt x="633989" y="417383"/>
                </a:lnTo>
                <a:lnTo>
                  <a:pt x="644189" y="371707"/>
                </a:lnTo>
                <a:lnTo>
                  <a:pt x="647701" y="323851"/>
                </a:lnTo>
                <a:lnTo>
                  <a:pt x="644189" y="275994"/>
                </a:lnTo>
                <a:lnTo>
                  <a:pt x="633989" y="230318"/>
                </a:lnTo>
                <a:lnTo>
                  <a:pt x="617601" y="187323"/>
                </a:lnTo>
                <a:lnTo>
                  <a:pt x="595527" y="147510"/>
                </a:lnTo>
                <a:lnTo>
                  <a:pt x="568266" y="111381"/>
                </a:lnTo>
                <a:lnTo>
                  <a:pt x="536320"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71" name="Google Shape;1371;p63"/>
          <p:cNvSpPr/>
          <p:nvPr/>
        </p:nvSpPr>
        <p:spPr>
          <a:xfrm>
            <a:off x="6079849" y="1405106"/>
            <a:ext cx="905313" cy="53150"/>
          </a:xfrm>
          <a:custGeom>
            <a:rect b="b" l="l" r="r" t="t"/>
            <a:pathLst>
              <a:path extrusionOk="0" h="76200" w="1297940">
                <a:moveTo>
                  <a:pt x="1221539" y="50799"/>
                </a:moveTo>
                <a:lnTo>
                  <a:pt x="1221539" y="76200"/>
                </a:lnTo>
                <a:lnTo>
                  <a:pt x="1272339" y="50800"/>
                </a:lnTo>
                <a:lnTo>
                  <a:pt x="1221539" y="50799"/>
                </a:lnTo>
                <a:close/>
              </a:path>
              <a:path extrusionOk="0" h="76200" w="1297940">
                <a:moveTo>
                  <a:pt x="1221539" y="25399"/>
                </a:moveTo>
                <a:lnTo>
                  <a:pt x="1221539" y="50799"/>
                </a:lnTo>
                <a:lnTo>
                  <a:pt x="1234239" y="50800"/>
                </a:lnTo>
                <a:lnTo>
                  <a:pt x="1234239" y="25400"/>
                </a:lnTo>
                <a:lnTo>
                  <a:pt x="1221539" y="25399"/>
                </a:lnTo>
                <a:close/>
              </a:path>
              <a:path extrusionOk="0" h="76200" w="1297940">
                <a:moveTo>
                  <a:pt x="1221539" y="0"/>
                </a:moveTo>
                <a:lnTo>
                  <a:pt x="1221539" y="25399"/>
                </a:lnTo>
                <a:lnTo>
                  <a:pt x="1234239" y="25400"/>
                </a:lnTo>
                <a:lnTo>
                  <a:pt x="1234239" y="50800"/>
                </a:lnTo>
                <a:lnTo>
                  <a:pt x="1272341" y="50798"/>
                </a:lnTo>
                <a:lnTo>
                  <a:pt x="1297739" y="38100"/>
                </a:lnTo>
                <a:lnTo>
                  <a:pt x="1221539" y="0"/>
                </a:lnTo>
                <a:close/>
              </a:path>
              <a:path extrusionOk="0" h="76200" w="1297940">
                <a:moveTo>
                  <a:pt x="0" y="25398"/>
                </a:moveTo>
                <a:lnTo>
                  <a:pt x="0" y="50798"/>
                </a:lnTo>
                <a:lnTo>
                  <a:pt x="1221539" y="50799"/>
                </a:lnTo>
                <a:lnTo>
                  <a:pt x="1221539"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72" name="Google Shape;1372;p63"/>
          <p:cNvPicPr preferRelativeResize="0"/>
          <p:nvPr/>
        </p:nvPicPr>
        <p:blipFill rotWithShape="1">
          <a:blip r:embed="rId11">
            <a:alphaModFix/>
          </a:blip>
          <a:srcRect b="0" l="0" r="0" t="0"/>
          <a:stretch/>
        </p:blipFill>
        <p:spPr>
          <a:xfrm>
            <a:off x="1465742" y="2012457"/>
            <a:ext cx="507307" cy="507308"/>
          </a:xfrm>
          <a:prstGeom prst="rect">
            <a:avLst/>
          </a:prstGeom>
          <a:noFill/>
          <a:ln>
            <a:noFill/>
          </a:ln>
        </p:spPr>
      </p:pic>
      <p:sp>
        <p:nvSpPr>
          <p:cNvPr id="1373" name="Google Shape;1373;p63"/>
          <p:cNvSpPr/>
          <p:nvPr/>
        </p:nvSpPr>
        <p:spPr>
          <a:xfrm>
            <a:off x="1494297" y="2023258"/>
            <a:ext cx="451771" cy="451771"/>
          </a:xfrm>
          <a:custGeom>
            <a:rect b="b" l="l" r="r" t="t"/>
            <a:pathLst>
              <a:path extrusionOk="0" h="647700" w="647700">
                <a:moveTo>
                  <a:pt x="323850" y="0"/>
                </a:moveTo>
                <a:lnTo>
                  <a:pt x="275993" y="3511"/>
                </a:lnTo>
                <a:lnTo>
                  <a:pt x="230317" y="13711"/>
                </a:lnTo>
                <a:lnTo>
                  <a:pt x="187322" y="30099"/>
                </a:lnTo>
                <a:lnTo>
                  <a:pt x="147510" y="52174"/>
                </a:lnTo>
                <a:lnTo>
                  <a:pt x="111380" y="79434"/>
                </a:lnTo>
                <a:lnTo>
                  <a:pt x="79434" y="111380"/>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89" y="595527"/>
                </a:lnTo>
                <a:lnTo>
                  <a:pt x="536319" y="568266"/>
                </a:lnTo>
                <a:lnTo>
                  <a:pt x="568265" y="536320"/>
                </a:lnTo>
                <a:lnTo>
                  <a:pt x="595525" y="500191"/>
                </a:lnTo>
                <a:lnTo>
                  <a:pt x="617600" y="460378"/>
                </a:lnTo>
                <a:lnTo>
                  <a:pt x="633988" y="417383"/>
                </a:lnTo>
                <a:lnTo>
                  <a:pt x="644188" y="371707"/>
                </a:lnTo>
                <a:lnTo>
                  <a:pt x="647700" y="323851"/>
                </a:lnTo>
                <a:lnTo>
                  <a:pt x="644188" y="275994"/>
                </a:lnTo>
                <a:lnTo>
                  <a:pt x="633988" y="230318"/>
                </a:lnTo>
                <a:lnTo>
                  <a:pt x="617600" y="187323"/>
                </a:lnTo>
                <a:lnTo>
                  <a:pt x="595525" y="147510"/>
                </a:lnTo>
                <a:lnTo>
                  <a:pt x="568265" y="111380"/>
                </a:lnTo>
                <a:lnTo>
                  <a:pt x="536319" y="79434"/>
                </a:lnTo>
                <a:lnTo>
                  <a:pt x="500189"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74" name="Google Shape;1374;p63"/>
          <p:cNvPicPr preferRelativeResize="0"/>
          <p:nvPr/>
        </p:nvPicPr>
        <p:blipFill rotWithShape="1">
          <a:blip r:embed="rId12">
            <a:alphaModFix/>
          </a:blip>
          <a:srcRect b="0" l="0" r="0" t="0"/>
          <a:stretch/>
        </p:blipFill>
        <p:spPr>
          <a:xfrm>
            <a:off x="3299691" y="2012457"/>
            <a:ext cx="505185" cy="507308"/>
          </a:xfrm>
          <a:prstGeom prst="rect">
            <a:avLst/>
          </a:prstGeom>
          <a:noFill/>
          <a:ln>
            <a:noFill/>
          </a:ln>
        </p:spPr>
      </p:pic>
      <p:sp>
        <p:nvSpPr>
          <p:cNvPr id="1375" name="Google Shape;1375;p63"/>
          <p:cNvSpPr/>
          <p:nvPr/>
        </p:nvSpPr>
        <p:spPr>
          <a:xfrm>
            <a:off x="3327268" y="2023258"/>
            <a:ext cx="451771" cy="451771"/>
          </a:xfrm>
          <a:custGeom>
            <a:rect b="b" l="l" r="r" t="t"/>
            <a:pathLst>
              <a:path extrusionOk="0" h="647700" w="647700">
                <a:moveTo>
                  <a:pt x="323850" y="0"/>
                </a:moveTo>
                <a:lnTo>
                  <a:pt x="275993" y="3511"/>
                </a:lnTo>
                <a:lnTo>
                  <a:pt x="230317" y="13711"/>
                </a:lnTo>
                <a:lnTo>
                  <a:pt x="187322" y="30099"/>
                </a:lnTo>
                <a:lnTo>
                  <a:pt x="147510" y="52174"/>
                </a:lnTo>
                <a:lnTo>
                  <a:pt x="111380" y="79434"/>
                </a:lnTo>
                <a:lnTo>
                  <a:pt x="79434" y="111380"/>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90" y="595527"/>
                </a:lnTo>
                <a:lnTo>
                  <a:pt x="536320" y="568266"/>
                </a:lnTo>
                <a:lnTo>
                  <a:pt x="568265" y="536320"/>
                </a:lnTo>
                <a:lnTo>
                  <a:pt x="595526" y="500191"/>
                </a:lnTo>
                <a:lnTo>
                  <a:pt x="617601" y="460378"/>
                </a:lnTo>
                <a:lnTo>
                  <a:pt x="633989" y="417383"/>
                </a:lnTo>
                <a:lnTo>
                  <a:pt x="644189" y="371707"/>
                </a:lnTo>
                <a:lnTo>
                  <a:pt x="647701" y="323851"/>
                </a:lnTo>
                <a:lnTo>
                  <a:pt x="644189" y="275994"/>
                </a:lnTo>
                <a:lnTo>
                  <a:pt x="633989" y="230318"/>
                </a:lnTo>
                <a:lnTo>
                  <a:pt x="617601" y="187323"/>
                </a:lnTo>
                <a:lnTo>
                  <a:pt x="595526" y="147510"/>
                </a:lnTo>
                <a:lnTo>
                  <a:pt x="568265" y="111380"/>
                </a:lnTo>
                <a:lnTo>
                  <a:pt x="536320" y="79434"/>
                </a:lnTo>
                <a:lnTo>
                  <a:pt x="500190"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76" name="Google Shape;1376;p63"/>
          <p:cNvPicPr preferRelativeResize="0"/>
          <p:nvPr/>
        </p:nvPicPr>
        <p:blipFill rotWithShape="1">
          <a:blip r:embed="rId13">
            <a:alphaModFix/>
          </a:blip>
          <a:srcRect b="0" l="0" r="0" t="0"/>
          <a:stretch/>
        </p:blipFill>
        <p:spPr>
          <a:xfrm>
            <a:off x="5133641" y="2012457"/>
            <a:ext cx="505185" cy="507308"/>
          </a:xfrm>
          <a:prstGeom prst="rect">
            <a:avLst/>
          </a:prstGeom>
          <a:noFill/>
          <a:ln>
            <a:noFill/>
          </a:ln>
        </p:spPr>
      </p:pic>
      <p:sp>
        <p:nvSpPr>
          <p:cNvPr id="1377" name="Google Shape;1377;p63"/>
          <p:cNvSpPr/>
          <p:nvPr/>
        </p:nvSpPr>
        <p:spPr>
          <a:xfrm>
            <a:off x="5160240" y="2023258"/>
            <a:ext cx="451771" cy="451771"/>
          </a:xfrm>
          <a:custGeom>
            <a:rect b="b" l="l" r="r" t="t"/>
            <a:pathLst>
              <a:path extrusionOk="0" h="647700" w="647700">
                <a:moveTo>
                  <a:pt x="323851" y="0"/>
                </a:moveTo>
                <a:lnTo>
                  <a:pt x="275994" y="3511"/>
                </a:lnTo>
                <a:lnTo>
                  <a:pt x="230318" y="13711"/>
                </a:lnTo>
                <a:lnTo>
                  <a:pt x="187323" y="30099"/>
                </a:lnTo>
                <a:lnTo>
                  <a:pt x="147510" y="52174"/>
                </a:lnTo>
                <a:lnTo>
                  <a:pt x="111381" y="79434"/>
                </a:lnTo>
                <a:lnTo>
                  <a:pt x="79435" y="111380"/>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0"/>
                </a:lnTo>
                <a:lnTo>
                  <a:pt x="111381"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1" y="568266"/>
                </a:lnTo>
                <a:lnTo>
                  <a:pt x="568267" y="536320"/>
                </a:lnTo>
                <a:lnTo>
                  <a:pt x="595528" y="500191"/>
                </a:lnTo>
                <a:lnTo>
                  <a:pt x="617602" y="460378"/>
                </a:lnTo>
                <a:lnTo>
                  <a:pt x="633990" y="417383"/>
                </a:lnTo>
                <a:lnTo>
                  <a:pt x="644191" y="371707"/>
                </a:lnTo>
                <a:lnTo>
                  <a:pt x="647702" y="323851"/>
                </a:lnTo>
                <a:lnTo>
                  <a:pt x="644191" y="275994"/>
                </a:lnTo>
                <a:lnTo>
                  <a:pt x="633990" y="230318"/>
                </a:lnTo>
                <a:lnTo>
                  <a:pt x="617602" y="187323"/>
                </a:lnTo>
                <a:lnTo>
                  <a:pt x="595528" y="147510"/>
                </a:lnTo>
                <a:lnTo>
                  <a:pt x="568267" y="111380"/>
                </a:lnTo>
                <a:lnTo>
                  <a:pt x="536321" y="79434"/>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78" name="Google Shape;1378;p63"/>
          <p:cNvPicPr preferRelativeResize="0"/>
          <p:nvPr/>
        </p:nvPicPr>
        <p:blipFill rotWithShape="1">
          <a:blip r:embed="rId14">
            <a:alphaModFix/>
          </a:blip>
          <a:srcRect b="0" l="0" r="0" t="0"/>
          <a:stretch/>
        </p:blipFill>
        <p:spPr>
          <a:xfrm>
            <a:off x="6965469" y="2012457"/>
            <a:ext cx="507308" cy="507308"/>
          </a:xfrm>
          <a:prstGeom prst="rect">
            <a:avLst/>
          </a:prstGeom>
          <a:noFill/>
          <a:ln>
            <a:noFill/>
          </a:ln>
        </p:spPr>
      </p:pic>
      <p:sp>
        <p:nvSpPr>
          <p:cNvPr id="1379" name="Google Shape;1379;p63"/>
          <p:cNvSpPr/>
          <p:nvPr/>
        </p:nvSpPr>
        <p:spPr>
          <a:xfrm>
            <a:off x="6993213" y="2023258"/>
            <a:ext cx="451771" cy="451771"/>
          </a:xfrm>
          <a:custGeom>
            <a:rect b="b" l="l" r="r" t="t"/>
            <a:pathLst>
              <a:path extrusionOk="0" h="647700" w="647700">
                <a:moveTo>
                  <a:pt x="323851" y="0"/>
                </a:moveTo>
                <a:lnTo>
                  <a:pt x="275994" y="3511"/>
                </a:lnTo>
                <a:lnTo>
                  <a:pt x="230318" y="13711"/>
                </a:lnTo>
                <a:lnTo>
                  <a:pt x="187323" y="30099"/>
                </a:lnTo>
                <a:lnTo>
                  <a:pt x="147510" y="52174"/>
                </a:lnTo>
                <a:lnTo>
                  <a:pt x="111380" y="79434"/>
                </a:lnTo>
                <a:lnTo>
                  <a:pt x="79434" y="111380"/>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0" y="568266"/>
                </a:lnTo>
                <a:lnTo>
                  <a:pt x="568266" y="536320"/>
                </a:lnTo>
                <a:lnTo>
                  <a:pt x="595527" y="500191"/>
                </a:lnTo>
                <a:lnTo>
                  <a:pt x="617601" y="460378"/>
                </a:lnTo>
                <a:lnTo>
                  <a:pt x="633989" y="417383"/>
                </a:lnTo>
                <a:lnTo>
                  <a:pt x="644189" y="371707"/>
                </a:lnTo>
                <a:lnTo>
                  <a:pt x="647701" y="323851"/>
                </a:lnTo>
                <a:lnTo>
                  <a:pt x="644189" y="275994"/>
                </a:lnTo>
                <a:lnTo>
                  <a:pt x="633989" y="230318"/>
                </a:lnTo>
                <a:lnTo>
                  <a:pt x="617601" y="187323"/>
                </a:lnTo>
                <a:lnTo>
                  <a:pt x="595527" y="147510"/>
                </a:lnTo>
                <a:lnTo>
                  <a:pt x="568266" y="111380"/>
                </a:lnTo>
                <a:lnTo>
                  <a:pt x="536320" y="79434"/>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0" name="Google Shape;1380;p63"/>
          <p:cNvSpPr/>
          <p:nvPr/>
        </p:nvSpPr>
        <p:spPr>
          <a:xfrm>
            <a:off x="1958657" y="2222254"/>
            <a:ext cx="242716" cy="53149"/>
          </a:xfrm>
          <a:custGeom>
            <a:rect b="b" l="l" r="r" t="t"/>
            <a:pathLst>
              <a:path extrusionOk="0" h="76200" w="347980">
                <a:moveTo>
                  <a:pt x="271565" y="0"/>
                </a:moveTo>
                <a:lnTo>
                  <a:pt x="271565" y="76200"/>
                </a:lnTo>
                <a:lnTo>
                  <a:pt x="322367" y="50800"/>
                </a:lnTo>
                <a:lnTo>
                  <a:pt x="284265" y="50800"/>
                </a:lnTo>
                <a:lnTo>
                  <a:pt x="284265" y="25400"/>
                </a:lnTo>
                <a:lnTo>
                  <a:pt x="322363" y="25400"/>
                </a:lnTo>
                <a:lnTo>
                  <a:pt x="271565" y="0"/>
                </a:lnTo>
                <a:close/>
              </a:path>
              <a:path extrusionOk="0" h="76200" w="347980">
                <a:moveTo>
                  <a:pt x="271565" y="25400"/>
                </a:moveTo>
                <a:lnTo>
                  <a:pt x="0" y="25400"/>
                </a:lnTo>
                <a:lnTo>
                  <a:pt x="0" y="50800"/>
                </a:lnTo>
                <a:lnTo>
                  <a:pt x="271565" y="50800"/>
                </a:lnTo>
                <a:lnTo>
                  <a:pt x="271565" y="25400"/>
                </a:lnTo>
                <a:close/>
              </a:path>
              <a:path extrusionOk="0" h="76200" w="347980">
                <a:moveTo>
                  <a:pt x="322363" y="25400"/>
                </a:moveTo>
                <a:lnTo>
                  <a:pt x="284265" y="25400"/>
                </a:lnTo>
                <a:lnTo>
                  <a:pt x="284265" y="50800"/>
                </a:lnTo>
                <a:lnTo>
                  <a:pt x="322367" y="50800"/>
                </a:lnTo>
                <a:lnTo>
                  <a:pt x="347765" y="38101"/>
                </a:lnTo>
                <a:lnTo>
                  <a:pt x="322363" y="254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81" name="Google Shape;1381;p63"/>
          <p:cNvPicPr preferRelativeResize="0"/>
          <p:nvPr/>
        </p:nvPicPr>
        <p:blipFill rotWithShape="1">
          <a:blip r:embed="rId15">
            <a:alphaModFix/>
          </a:blip>
          <a:srcRect b="0" l="0" r="0" t="0"/>
          <a:stretch/>
        </p:blipFill>
        <p:spPr>
          <a:xfrm>
            <a:off x="2187434" y="2139815"/>
            <a:ext cx="252593" cy="252593"/>
          </a:xfrm>
          <a:prstGeom prst="rect">
            <a:avLst/>
          </a:prstGeom>
          <a:noFill/>
          <a:ln>
            <a:noFill/>
          </a:ln>
        </p:spPr>
      </p:pic>
      <p:sp>
        <p:nvSpPr>
          <p:cNvPr id="1382" name="Google Shape;1382;p63"/>
          <p:cNvSpPr/>
          <p:nvPr/>
        </p:nvSpPr>
        <p:spPr>
          <a:xfrm>
            <a:off x="2214142" y="2150031"/>
            <a:ext cx="197982" cy="197982"/>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3" name="Google Shape;1383;p63"/>
          <p:cNvSpPr/>
          <p:nvPr/>
        </p:nvSpPr>
        <p:spPr>
          <a:xfrm>
            <a:off x="2417580" y="2222261"/>
            <a:ext cx="1615302" cy="53149"/>
          </a:xfrm>
          <a:custGeom>
            <a:rect b="b" l="l" r="r" t="t"/>
            <a:pathLst>
              <a:path extrusionOk="0" h="76200" w="2315845">
                <a:moveTo>
                  <a:pt x="1297749" y="38100"/>
                </a:moveTo>
                <a:lnTo>
                  <a:pt x="1272336" y="25400"/>
                </a:lnTo>
                <a:lnTo>
                  <a:pt x="1221549" y="0"/>
                </a:lnTo>
                <a:lnTo>
                  <a:pt x="1221549" y="25400"/>
                </a:lnTo>
                <a:lnTo>
                  <a:pt x="0" y="25400"/>
                </a:lnTo>
                <a:lnTo>
                  <a:pt x="0" y="50800"/>
                </a:lnTo>
                <a:lnTo>
                  <a:pt x="1221549" y="50800"/>
                </a:lnTo>
                <a:lnTo>
                  <a:pt x="1221549" y="76200"/>
                </a:lnTo>
                <a:lnTo>
                  <a:pt x="1272349" y="50800"/>
                </a:lnTo>
                <a:lnTo>
                  <a:pt x="1297749" y="38100"/>
                </a:lnTo>
                <a:close/>
              </a:path>
              <a:path extrusionOk="0" h="76200" w="2315845">
                <a:moveTo>
                  <a:pt x="2315540" y="38100"/>
                </a:moveTo>
                <a:lnTo>
                  <a:pt x="2290140" y="25400"/>
                </a:lnTo>
                <a:lnTo>
                  <a:pt x="2239340" y="0"/>
                </a:lnTo>
                <a:lnTo>
                  <a:pt x="2239340" y="25400"/>
                </a:lnTo>
                <a:lnTo>
                  <a:pt x="1967776" y="25400"/>
                </a:lnTo>
                <a:lnTo>
                  <a:pt x="1967776" y="50800"/>
                </a:lnTo>
                <a:lnTo>
                  <a:pt x="2239340" y="50800"/>
                </a:lnTo>
                <a:lnTo>
                  <a:pt x="2239340" y="76200"/>
                </a:lnTo>
                <a:lnTo>
                  <a:pt x="2290140" y="50800"/>
                </a:lnTo>
                <a:lnTo>
                  <a:pt x="2315540"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84" name="Google Shape;1384;p63"/>
          <p:cNvPicPr preferRelativeResize="0"/>
          <p:nvPr/>
        </p:nvPicPr>
        <p:blipFill rotWithShape="1">
          <a:blip r:embed="rId16">
            <a:alphaModFix/>
          </a:blip>
          <a:srcRect b="0" l="0" r="0" t="0"/>
          <a:stretch/>
        </p:blipFill>
        <p:spPr>
          <a:xfrm>
            <a:off x="4015017" y="2139815"/>
            <a:ext cx="252593" cy="252593"/>
          </a:xfrm>
          <a:prstGeom prst="rect">
            <a:avLst/>
          </a:prstGeom>
          <a:noFill/>
          <a:ln>
            <a:noFill/>
          </a:ln>
        </p:spPr>
      </p:pic>
      <p:sp>
        <p:nvSpPr>
          <p:cNvPr id="1385" name="Google Shape;1385;p63"/>
          <p:cNvSpPr/>
          <p:nvPr/>
        </p:nvSpPr>
        <p:spPr>
          <a:xfrm>
            <a:off x="4043431" y="2150031"/>
            <a:ext cx="197982" cy="197982"/>
          </a:xfrm>
          <a:custGeom>
            <a:rect b="b" l="l" r="r" t="t"/>
            <a:pathLst>
              <a:path extrusionOk="0" h="283845" w="283845">
                <a:moveTo>
                  <a:pt x="283618" y="0"/>
                </a:moveTo>
                <a:lnTo>
                  <a:pt x="0" y="0"/>
                </a:lnTo>
                <a:lnTo>
                  <a:pt x="0" y="283617"/>
                </a:lnTo>
                <a:lnTo>
                  <a:pt x="283618" y="283617"/>
                </a:lnTo>
                <a:lnTo>
                  <a:pt x="283618"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6" name="Google Shape;1386;p63"/>
          <p:cNvSpPr/>
          <p:nvPr/>
        </p:nvSpPr>
        <p:spPr>
          <a:xfrm>
            <a:off x="4246878" y="2222261"/>
            <a:ext cx="1618845" cy="53149"/>
          </a:xfrm>
          <a:custGeom>
            <a:rect b="b" l="l" r="r" t="t"/>
            <a:pathLst>
              <a:path extrusionOk="0" h="76200" w="2320925">
                <a:moveTo>
                  <a:pt x="1297736" y="38100"/>
                </a:moveTo>
                <a:lnTo>
                  <a:pt x="1272324" y="25400"/>
                </a:lnTo>
                <a:lnTo>
                  <a:pt x="1221536" y="0"/>
                </a:lnTo>
                <a:lnTo>
                  <a:pt x="1221536" y="25400"/>
                </a:lnTo>
                <a:lnTo>
                  <a:pt x="0" y="25400"/>
                </a:lnTo>
                <a:lnTo>
                  <a:pt x="0" y="50800"/>
                </a:lnTo>
                <a:lnTo>
                  <a:pt x="1221536" y="50800"/>
                </a:lnTo>
                <a:lnTo>
                  <a:pt x="1221536" y="76200"/>
                </a:lnTo>
                <a:lnTo>
                  <a:pt x="1272336" y="50800"/>
                </a:lnTo>
                <a:lnTo>
                  <a:pt x="1297736" y="38100"/>
                </a:lnTo>
                <a:close/>
              </a:path>
              <a:path extrusionOk="0" h="76200" w="2320925">
                <a:moveTo>
                  <a:pt x="2320823" y="38100"/>
                </a:moveTo>
                <a:lnTo>
                  <a:pt x="2295423" y="25400"/>
                </a:lnTo>
                <a:lnTo>
                  <a:pt x="2244623" y="0"/>
                </a:lnTo>
                <a:lnTo>
                  <a:pt x="2244623" y="25400"/>
                </a:lnTo>
                <a:lnTo>
                  <a:pt x="1973059" y="25400"/>
                </a:lnTo>
                <a:lnTo>
                  <a:pt x="1973059" y="50800"/>
                </a:lnTo>
                <a:lnTo>
                  <a:pt x="2244623" y="50800"/>
                </a:lnTo>
                <a:lnTo>
                  <a:pt x="2244623" y="76200"/>
                </a:lnTo>
                <a:lnTo>
                  <a:pt x="2295423" y="50800"/>
                </a:lnTo>
                <a:lnTo>
                  <a:pt x="2320823"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87" name="Google Shape;1387;p63"/>
          <p:cNvPicPr preferRelativeResize="0"/>
          <p:nvPr/>
        </p:nvPicPr>
        <p:blipFill rotWithShape="1">
          <a:blip r:embed="rId17">
            <a:alphaModFix/>
          </a:blip>
          <a:srcRect b="0" l="0" r="0" t="0"/>
          <a:stretch/>
        </p:blipFill>
        <p:spPr>
          <a:xfrm>
            <a:off x="5848967" y="2139815"/>
            <a:ext cx="252592" cy="252593"/>
          </a:xfrm>
          <a:prstGeom prst="rect">
            <a:avLst/>
          </a:prstGeom>
          <a:noFill/>
          <a:ln>
            <a:noFill/>
          </a:ln>
        </p:spPr>
      </p:pic>
      <p:sp>
        <p:nvSpPr>
          <p:cNvPr id="1388" name="Google Shape;1388;p63"/>
          <p:cNvSpPr/>
          <p:nvPr/>
        </p:nvSpPr>
        <p:spPr>
          <a:xfrm>
            <a:off x="5876404" y="2150031"/>
            <a:ext cx="197982" cy="197982"/>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9" name="Google Shape;1389;p63"/>
          <p:cNvSpPr/>
          <p:nvPr/>
        </p:nvSpPr>
        <p:spPr>
          <a:xfrm>
            <a:off x="6079849" y="2222254"/>
            <a:ext cx="905313" cy="53149"/>
          </a:xfrm>
          <a:custGeom>
            <a:rect b="b" l="l" r="r" t="t"/>
            <a:pathLst>
              <a:path extrusionOk="0" h="76200" w="1297940">
                <a:moveTo>
                  <a:pt x="1221539" y="0"/>
                </a:moveTo>
                <a:lnTo>
                  <a:pt x="1221539" y="76200"/>
                </a:lnTo>
                <a:lnTo>
                  <a:pt x="1272341" y="50800"/>
                </a:lnTo>
                <a:lnTo>
                  <a:pt x="1234239" y="50800"/>
                </a:lnTo>
                <a:lnTo>
                  <a:pt x="1234239" y="25400"/>
                </a:lnTo>
                <a:lnTo>
                  <a:pt x="1272337" y="25400"/>
                </a:lnTo>
                <a:lnTo>
                  <a:pt x="1221539" y="0"/>
                </a:lnTo>
                <a:close/>
              </a:path>
              <a:path extrusionOk="0" h="76200" w="1297940">
                <a:moveTo>
                  <a:pt x="1221539" y="25400"/>
                </a:moveTo>
                <a:lnTo>
                  <a:pt x="0" y="25400"/>
                </a:lnTo>
                <a:lnTo>
                  <a:pt x="0" y="50800"/>
                </a:lnTo>
                <a:lnTo>
                  <a:pt x="1221539" y="50800"/>
                </a:lnTo>
                <a:lnTo>
                  <a:pt x="1221539" y="25400"/>
                </a:lnTo>
                <a:close/>
              </a:path>
              <a:path extrusionOk="0" h="76200" w="1297940">
                <a:moveTo>
                  <a:pt x="1272337" y="25400"/>
                </a:moveTo>
                <a:lnTo>
                  <a:pt x="1234239" y="25400"/>
                </a:lnTo>
                <a:lnTo>
                  <a:pt x="1234239" y="50800"/>
                </a:lnTo>
                <a:lnTo>
                  <a:pt x="1272341" y="50800"/>
                </a:lnTo>
                <a:lnTo>
                  <a:pt x="1297739" y="38101"/>
                </a:lnTo>
                <a:lnTo>
                  <a:pt x="1272337" y="254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90" name="Google Shape;1390;p63"/>
          <p:cNvPicPr preferRelativeResize="0"/>
          <p:nvPr/>
        </p:nvPicPr>
        <p:blipFill rotWithShape="1">
          <a:blip r:embed="rId18">
            <a:alphaModFix/>
          </a:blip>
          <a:srcRect b="0" l="0" r="0" t="0"/>
          <a:stretch/>
        </p:blipFill>
        <p:spPr>
          <a:xfrm>
            <a:off x="1465742" y="2829668"/>
            <a:ext cx="507307" cy="507308"/>
          </a:xfrm>
          <a:prstGeom prst="rect">
            <a:avLst/>
          </a:prstGeom>
          <a:noFill/>
          <a:ln>
            <a:noFill/>
          </a:ln>
        </p:spPr>
      </p:pic>
      <p:sp>
        <p:nvSpPr>
          <p:cNvPr id="1391" name="Google Shape;1391;p63"/>
          <p:cNvSpPr/>
          <p:nvPr/>
        </p:nvSpPr>
        <p:spPr>
          <a:xfrm>
            <a:off x="1494297" y="2840406"/>
            <a:ext cx="451771" cy="451771"/>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0"/>
                </a:lnTo>
                <a:lnTo>
                  <a:pt x="52174" y="147510"/>
                </a:lnTo>
                <a:lnTo>
                  <a:pt x="30099" y="187323"/>
                </a:lnTo>
                <a:lnTo>
                  <a:pt x="13711" y="230318"/>
                </a:lnTo>
                <a:lnTo>
                  <a:pt x="3511" y="275993"/>
                </a:lnTo>
                <a:lnTo>
                  <a:pt x="0" y="323850"/>
                </a:lnTo>
                <a:lnTo>
                  <a:pt x="3511" y="371706"/>
                </a:lnTo>
                <a:lnTo>
                  <a:pt x="13711" y="417382"/>
                </a:lnTo>
                <a:lnTo>
                  <a:pt x="30099" y="460377"/>
                </a:lnTo>
                <a:lnTo>
                  <a:pt x="52174" y="500190"/>
                </a:lnTo>
                <a:lnTo>
                  <a:pt x="79434" y="536320"/>
                </a:lnTo>
                <a:lnTo>
                  <a:pt x="111380" y="568265"/>
                </a:lnTo>
                <a:lnTo>
                  <a:pt x="147510" y="595526"/>
                </a:lnTo>
                <a:lnTo>
                  <a:pt x="187322" y="617601"/>
                </a:lnTo>
                <a:lnTo>
                  <a:pt x="230317" y="633989"/>
                </a:lnTo>
                <a:lnTo>
                  <a:pt x="275993" y="644189"/>
                </a:lnTo>
                <a:lnTo>
                  <a:pt x="323850" y="647701"/>
                </a:lnTo>
                <a:lnTo>
                  <a:pt x="371706" y="644189"/>
                </a:lnTo>
                <a:lnTo>
                  <a:pt x="417382" y="633989"/>
                </a:lnTo>
                <a:lnTo>
                  <a:pt x="460377" y="617601"/>
                </a:lnTo>
                <a:lnTo>
                  <a:pt x="500189" y="595526"/>
                </a:lnTo>
                <a:lnTo>
                  <a:pt x="536319" y="568265"/>
                </a:lnTo>
                <a:lnTo>
                  <a:pt x="568265" y="536320"/>
                </a:lnTo>
                <a:lnTo>
                  <a:pt x="595525" y="500190"/>
                </a:lnTo>
                <a:lnTo>
                  <a:pt x="617600" y="460377"/>
                </a:lnTo>
                <a:lnTo>
                  <a:pt x="633988" y="417382"/>
                </a:lnTo>
                <a:lnTo>
                  <a:pt x="644188" y="371706"/>
                </a:lnTo>
                <a:lnTo>
                  <a:pt x="647700" y="323850"/>
                </a:lnTo>
                <a:lnTo>
                  <a:pt x="644188" y="275993"/>
                </a:lnTo>
                <a:lnTo>
                  <a:pt x="633988" y="230318"/>
                </a:lnTo>
                <a:lnTo>
                  <a:pt x="617600" y="187323"/>
                </a:lnTo>
                <a:lnTo>
                  <a:pt x="595525" y="147510"/>
                </a:lnTo>
                <a:lnTo>
                  <a:pt x="568265" y="111380"/>
                </a:lnTo>
                <a:lnTo>
                  <a:pt x="536319" y="79435"/>
                </a:lnTo>
                <a:lnTo>
                  <a:pt x="500189"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92" name="Google Shape;1392;p63"/>
          <p:cNvPicPr preferRelativeResize="0"/>
          <p:nvPr/>
        </p:nvPicPr>
        <p:blipFill rotWithShape="1">
          <a:blip r:embed="rId19">
            <a:alphaModFix/>
          </a:blip>
          <a:srcRect b="0" l="0" r="0" t="0"/>
          <a:stretch/>
        </p:blipFill>
        <p:spPr>
          <a:xfrm>
            <a:off x="3299691" y="2829668"/>
            <a:ext cx="505185" cy="507308"/>
          </a:xfrm>
          <a:prstGeom prst="rect">
            <a:avLst/>
          </a:prstGeom>
          <a:noFill/>
          <a:ln>
            <a:noFill/>
          </a:ln>
        </p:spPr>
      </p:pic>
      <p:sp>
        <p:nvSpPr>
          <p:cNvPr id="1393" name="Google Shape;1393;p63"/>
          <p:cNvSpPr/>
          <p:nvPr/>
        </p:nvSpPr>
        <p:spPr>
          <a:xfrm>
            <a:off x="3327268" y="2840406"/>
            <a:ext cx="451771" cy="451771"/>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0"/>
                </a:lnTo>
                <a:lnTo>
                  <a:pt x="52174" y="147510"/>
                </a:lnTo>
                <a:lnTo>
                  <a:pt x="30099" y="187323"/>
                </a:lnTo>
                <a:lnTo>
                  <a:pt x="13711" y="230318"/>
                </a:lnTo>
                <a:lnTo>
                  <a:pt x="3511" y="275993"/>
                </a:lnTo>
                <a:lnTo>
                  <a:pt x="0" y="323850"/>
                </a:lnTo>
                <a:lnTo>
                  <a:pt x="3511" y="371706"/>
                </a:lnTo>
                <a:lnTo>
                  <a:pt x="13711" y="417382"/>
                </a:lnTo>
                <a:lnTo>
                  <a:pt x="30099" y="460377"/>
                </a:lnTo>
                <a:lnTo>
                  <a:pt x="52174" y="500190"/>
                </a:lnTo>
                <a:lnTo>
                  <a:pt x="79434" y="536320"/>
                </a:lnTo>
                <a:lnTo>
                  <a:pt x="111380" y="568265"/>
                </a:lnTo>
                <a:lnTo>
                  <a:pt x="147510" y="595526"/>
                </a:lnTo>
                <a:lnTo>
                  <a:pt x="187322" y="617601"/>
                </a:lnTo>
                <a:lnTo>
                  <a:pt x="230317" y="633989"/>
                </a:lnTo>
                <a:lnTo>
                  <a:pt x="275993" y="644189"/>
                </a:lnTo>
                <a:lnTo>
                  <a:pt x="323850" y="647701"/>
                </a:lnTo>
                <a:lnTo>
                  <a:pt x="371706" y="644189"/>
                </a:lnTo>
                <a:lnTo>
                  <a:pt x="417382" y="633989"/>
                </a:lnTo>
                <a:lnTo>
                  <a:pt x="460377" y="617601"/>
                </a:lnTo>
                <a:lnTo>
                  <a:pt x="500190" y="595526"/>
                </a:lnTo>
                <a:lnTo>
                  <a:pt x="536320" y="568265"/>
                </a:lnTo>
                <a:lnTo>
                  <a:pt x="568265" y="536320"/>
                </a:lnTo>
                <a:lnTo>
                  <a:pt x="595526" y="500190"/>
                </a:lnTo>
                <a:lnTo>
                  <a:pt x="617601" y="460377"/>
                </a:lnTo>
                <a:lnTo>
                  <a:pt x="633989" y="417382"/>
                </a:lnTo>
                <a:lnTo>
                  <a:pt x="644189" y="371706"/>
                </a:lnTo>
                <a:lnTo>
                  <a:pt x="647701" y="323850"/>
                </a:lnTo>
                <a:lnTo>
                  <a:pt x="644189" y="275993"/>
                </a:lnTo>
                <a:lnTo>
                  <a:pt x="633989" y="230318"/>
                </a:lnTo>
                <a:lnTo>
                  <a:pt x="617601" y="187323"/>
                </a:lnTo>
                <a:lnTo>
                  <a:pt x="595526" y="147510"/>
                </a:lnTo>
                <a:lnTo>
                  <a:pt x="568265" y="111380"/>
                </a:lnTo>
                <a:lnTo>
                  <a:pt x="536320" y="79435"/>
                </a:lnTo>
                <a:lnTo>
                  <a:pt x="500190"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94" name="Google Shape;1394;p63"/>
          <p:cNvPicPr preferRelativeResize="0"/>
          <p:nvPr/>
        </p:nvPicPr>
        <p:blipFill rotWithShape="1">
          <a:blip r:embed="rId20">
            <a:alphaModFix/>
          </a:blip>
          <a:srcRect b="0" l="0" r="0" t="0"/>
          <a:stretch/>
        </p:blipFill>
        <p:spPr>
          <a:xfrm>
            <a:off x="6965469" y="2829668"/>
            <a:ext cx="507308" cy="507308"/>
          </a:xfrm>
          <a:prstGeom prst="rect">
            <a:avLst/>
          </a:prstGeom>
          <a:noFill/>
          <a:ln>
            <a:noFill/>
          </a:ln>
        </p:spPr>
      </p:pic>
      <p:sp>
        <p:nvSpPr>
          <p:cNvPr id="1395" name="Google Shape;1395;p63"/>
          <p:cNvSpPr/>
          <p:nvPr/>
        </p:nvSpPr>
        <p:spPr>
          <a:xfrm>
            <a:off x="6993213" y="2840406"/>
            <a:ext cx="451771" cy="451771"/>
          </a:xfrm>
          <a:custGeom>
            <a:rect b="b" l="l" r="r" t="t"/>
            <a:pathLst>
              <a:path extrusionOk="0" h="647700" w="647700">
                <a:moveTo>
                  <a:pt x="323851" y="0"/>
                </a:moveTo>
                <a:lnTo>
                  <a:pt x="275994" y="3511"/>
                </a:lnTo>
                <a:lnTo>
                  <a:pt x="230318" y="13711"/>
                </a:lnTo>
                <a:lnTo>
                  <a:pt x="187323" y="30099"/>
                </a:lnTo>
                <a:lnTo>
                  <a:pt x="147510" y="52174"/>
                </a:lnTo>
                <a:lnTo>
                  <a:pt x="111380" y="79435"/>
                </a:lnTo>
                <a:lnTo>
                  <a:pt x="79434" y="111380"/>
                </a:lnTo>
                <a:lnTo>
                  <a:pt x="52174" y="147510"/>
                </a:lnTo>
                <a:lnTo>
                  <a:pt x="30099" y="187323"/>
                </a:lnTo>
                <a:lnTo>
                  <a:pt x="13711" y="230318"/>
                </a:lnTo>
                <a:lnTo>
                  <a:pt x="3511" y="275993"/>
                </a:lnTo>
                <a:lnTo>
                  <a:pt x="0" y="323850"/>
                </a:lnTo>
                <a:lnTo>
                  <a:pt x="3511" y="371706"/>
                </a:lnTo>
                <a:lnTo>
                  <a:pt x="13711" y="417382"/>
                </a:lnTo>
                <a:lnTo>
                  <a:pt x="30099" y="460377"/>
                </a:lnTo>
                <a:lnTo>
                  <a:pt x="52174" y="500190"/>
                </a:lnTo>
                <a:lnTo>
                  <a:pt x="79434" y="536320"/>
                </a:lnTo>
                <a:lnTo>
                  <a:pt x="111380" y="568265"/>
                </a:lnTo>
                <a:lnTo>
                  <a:pt x="147510" y="595526"/>
                </a:lnTo>
                <a:lnTo>
                  <a:pt x="187323" y="617601"/>
                </a:lnTo>
                <a:lnTo>
                  <a:pt x="230318" y="633989"/>
                </a:lnTo>
                <a:lnTo>
                  <a:pt x="275994" y="644189"/>
                </a:lnTo>
                <a:lnTo>
                  <a:pt x="323851" y="647701"/>
                </a:lnTo>
                <a:lnTo>
                  <a:pt x="371707" y="644189"/>
                </a:lnTo>
                <a:lnTo>
                  <a:pt x="417383" y="633989"/>
                </a:lnTo>
                <a:lnTo>
                  <a:pt x="460378" y="617601"/>
                </a:lnTo>
                <a:lnTo>
                  <a:pt x="500191" y="595526"/>
                </a:lnTo>
                <a:lnTo>
                  <a:pt x="536320" y="568265"/>
                </a:lnTo>
                <a:lnTo>
                  <a:pt x="568266" y="536320"/>
                </a:lnTo>
                <a:lnTo>
                  <a:pt x="595527" y="500190"/>
                </a:lnTo>
                <a:lnTo>
                  <a:pt x="617601" y="460377"/>
                </a:lnTo>
                <a:lnTo>
                  <a:pt x="633989" y="417382"/>
                </a:lnTo>
                <a:lnTo>
                  <a:pt x="644189" y="371706"/>
                </a:lnTo>
                <a:lnTo>
                  <a:pt x="647701" y="323850"/>
                </a:lnTo>
                <a:lnTo>
                  <a:pt x="644189" y="275993"/>
                </a:lnTo>
                <a:lnTo>
                  <a:pt x="633989" y="230318"/>
                </a:lnTo>
                <a:lnTo>
                  <a:pt x="617601" y="187323"/>
                </a:lnTo>
                <a:lnTo>
                  <a:pt x="595527" y="147510"/>
                </a:lnTo>
                <a:lnTo>
                  <a:pt x="568266" y="111380"/>
                </a:lnTo>
                <a:lnTo>
                  <a:pt x="536320"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96" name="Google Shape;1396;p63"/>
          <p:cNvSpPr/>
          <p:nvPr/>
        </p:nvSpPr>
        <p:spPr>
          <a:xfrm>
            <a:off x="1958657" y="3039403"/>
            <a:ext cx="242716" cy="53149"/>
          </a:xfrm>
          <a:custGeom>
            <a:rect b="b" l="l" r="r" t="t"/>
            <a:pathLst>
              <a:path extrusionOk="0" h="76200" w="347980">
                <a:moveTo>
                  <a:pt x="271565" y="50799"/>
                </a:moveTo>
                <a:lnTo>
                  <a:pt x="271565" y="76200"/>
                </a:lnTo>
                <a:lnTo>
                  <a:pt x="322365" y="50800"/>
                </a:lnTo>
                <a:lnTo>
                  <a:pt x="271565" y="50799"/>
                </a:lnTo>
                <a:close/>
              </a:path>
              <a:path extrusionOk="0" h="76200" w="347980">
                <a:moveTo>
                  <a:pt x="271565" y="25399"/>
                </a:moveTo>
                <a:lnTo>
                  <a:pt x="271565" y="50799"/>
                </a:lnTo>
                <a:lnTo>
                  <a:pt x="284265" y="50800"/>
                </a:lnTo>
                <a:lnTo>
                  <a:pt x="284265" y="25400"/>
                </a:lnTo>
                <a:lnTo>
                  <a:pt x="271565" y="25399"/>
                </a:lnTo>
                <a:close/>
              </a:path>
              <a:path extrusionOk="0" h="76200" w="347980">
                <a:moveTo>
                  <a:pt x="271565" y="0"/>
                </a:moveTo>
                <a:lnTo>
                  <a:pt x="271565" y="25399"/>
                </a:lnTo>
                <a:lnTo>
                  <a:pt x="284265" y="25400"/>
                </a:lnTo>
                <a:lnTo>
                  <a:pt x="284265" y="50800"/>
                </a:lnTo>
                <a:lnTo>
                  <a:pt x="322367" y="50798"/>
                </a:lnTo>
                <a:lnTo>
                  <a:pt x="347765" y="38100"/>
                </a:lnTo>
                <a:lnTo>
                  <a:pt x="271565" y="0"/>
                </a:lnTo>
                <a:close/>
              </a:path>
              <a:path extrusionOk="0" h="76200" w="347980">
                <a:moveTo>
                  <a:pt x="0" y="25398"/>
                </a:moveTo>
                <a:lnTo>
                  <a:pt x="0" y="50798"/>
                </a:lnTo>
                <a:lnTo>
                  <a:pt x="271565" y="50799"/>
                </a:lnTo>
                <a:lnTo>
                  <a:pt x="271565"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97" name="Google Shape;1397;p63"/>
          <p:cNvPicPr preferRelativeResize="0"/>
          <p:nvPr/>
        </p:nvPicPr>
        <p:blipFill rotWithShape="1">
          <a:blip r:embed="rId21">
            <a:alphaModFix/>
          </a:blip>
          <a:srcRect b="0" l="0" r="0" t="0"/>
          <a:stretch/>
        </p:blipFill>
        <p:spPr>
          <a:xfrm>
            <a:off x="2187434" y="2957026"/>
            <a:ext cx="252593" cy="252593"/>
          </a:xfrm>
          <a:prstGeom prst="rect">
            <a:avLst/>
          </a:prstGeom>
          <a:noFill/>
          <a:ln>
            <a:noFill/>
          </a:ln>
        </p:spPr>
      </p:pic>
      <p:sp>
        <p:nvSpPr>
          <p:cNvPr id="1398" name="Google Shape;1398;p63"/>
          <p:cNvSpPr/>
          <p:nvPr/>
        </p:nvSpPr>
        <p:spPr>
          <a:xfrm>
            <a:off x="2214142" y="2967180"/>
            <a:ext cx="197982" cy="197982"/>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99" name="Google Shape;1399;p63"/>
          <p:cNvSpPr/>
          <p:nvPr/>
        </p:nvSpPr>
        <p:spPr>
          <a:xfrm>
            <a:off x="2415016" y="1426550"/>
            <a:ext cx="985480" cy="1668894"/>
          </a:xfrm>
          <a:custGeom>
            <a:rect b="b" l="l" r="r" t="t"/>
            <a:pathLst>
              <a:path extrusionOk="0" h="2392679" w="1412875">
                <a:moveTo>
                  <a:pt x="1301432" y="2354097"/>
                </a:moveTo>
                <a:lnTo>
                  <a:pt x="1225232" y="2315997"/>
                </a:lnTo>
                <a:lnTo>
                  <a:pt x="1225232" y="2341397"/>
                </a:lnTo>
                <a:lnTo>
                  <a:pt x="3683" y="2341384"/>
                </a:lnTo>
                <a:lnTo>
                  <a:pt x="3683" y="2366784"/>
                </a:lnTo>
                <a:lnTo>
                  <a:pt x="1225232" y="2366797"/>
                </a:lnTo>
                <a:lnTo>
                  <a:pt x="1225232" y="2392197"/>
                </a:lnTo>
                <a:lnTo>
                  <a:pt x="1276032" y="2366797"/>
                </a:lnTo>
                <a:lnTo>
                  <a:pt x="1237932" y="2366797"/>
                </a:lnTo>
                <a:lnTo>
                  <a:pt x="1276032" y="2366784"/>
                </a:lnTo>
                <a:lnTo>
                  <a:pt x="1301432" y="2354097"/>
                </a:lnTo>
                <a:close/>
              </a:path>
              <a:path extrusionOk="0" h="2392679" w="1412875">
                <a:moveTo>
                  <a:pt x="1412379" y="2117242"/>
                </a:moveTo>
                <a:lnTo>
                  <a:pt x="1406753" y="2071344"/>
                </a:lnTo>
                <a:lnTo>
                  <a:pt x="1402016" y="2032685"/>
                </a:lnTo>
                <a:lnTo>
                  <a:pt x="1380845" y="2046719"/>
                </a:lnTo>
                <a:lnTo>
                  <a:pt x="82778" y="89065"/>
                </a:lnTo>
                <a:lnTo>
                  <a:pt x="1229017" y="1053033"/>
                </a:lnTo>
                <a:lnTo>
                  <a:pt x="1212672" y="1072476"/>
                </a:lnTo>
                <a:lnTo>
                  <a:pt x="1295514" y="1092365"/>
                </a:lnTo>
                <a:lnTo>
                  <a:pt x="1282052" y="1061212"/>
                </a:lnTo>
                <a:lnTo>
                  <a:pt x="1261719" y="1014158"/>
                </a:lnTo>
                <a:lnTo>
                  <a:pt x="1245374" y="1033589"/>
                </a:lnTo>
                <a:lnTo>
                  <a:pt x="33045" y="14058"/>
                </a:lnTo>
                <a:lnTo>
                  <a:pt x="23863" y="190"/>
                </a:lnTo>
                <a:lnTo>
                  <a:pt x="19786" y="2895"/>
                </a:lnTo>
                <a:lnTo>
                  <a:pt x="16344" y="0"/>
                </a:lnTo>
                <a:lnTo>
                  <a:pt x="6489" y="11722"/>
                </a:lnTo>
                <a:lnTo>
                  <a:pt x="2705" y="14224"/>
                </a:lnTo>
                <a:lnTo>
                  <a:pt x="3441" y="15341"/>
                </a:lnTo>
                <a:lnTo>
                  <a:pt x="0" y="19431"/>
                </a:lnTo>
                <a:lnTo>
                  <a:pt x="13919" y="31140"/>
                </a:lnTo>
                <a:lnTo>
                  <a:pt x="1359674" y="2060765"/>
                </a:lnTo>
                <a:lnTo>
                  <a:pt x="1338516" y="2074799"/>
                </a:lnTo>
                <a:lnTo>
                  <a:pt x="1412379" y="2117242"/>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00" name="Google Shape;1400;p63"/>
          <p:cNvPicPr preferRelativeResize="0"/>
          <p:nvPr/>
        </p:nvPicPr>
        <p:blipFill rotWithShape="1">
          <a:blip r:embed="rId22">
            <a:alphaModFix/>
          </a:blip>
          <a:srcRect b="0" l="0" r="0" t="0"/>
          <a:stretch/>
        </p:blipFill>
        <p:spPr>
          <a:xfrm>
            <a:off x="3303937" y="3646881"/>
            <a:ext cx="505185" cy="507307"/>
          </a:xfrm>
          <a:prstGeom prst="rect">
            <a:avLst/>
          </a:prstGeom>
          <a:noFill/>
          <a:ln>
            <a:noFill/>
          </a:ln>
        </p:spPr>
      </p:pic>
      <p:sp>
        <p:nvSpPr>
          <p:cNvPr id="1401" name="Google Shape;1401;p63"/>
          <p:cNvSpPr/>
          <p:nvPr/>
        </p:nvSpPr>
        <p:spPr>
          <a:xfrm>
            <a:off x="3330994" y="3657554"/>
            <a:ext cx="451771" cy="451771"/>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90" y="595527"/>
                </a:lnTo>
                <a:lnTo>
                  <a:pt x="536320" y="568266"/>
                </a:lnTo>
                <a:lnTo>
                  <a:pt x="568265" y="536320"/>
                </a:lnTo>
                <a:lnTo>
                  <a:pt x="595526" y="500191"/>
                </a:lnTo>
                <a:lnTo>
                  <a:pt x="617601" y="460378"/>
                </a:lnTo>
                <a:lnTo>
                  <a:pt x="633989" y="417383"/>
                </a:lnTo>
                <a:lnTo>
                  <a:pt x="644189" y="371707"/>
                </a:lnTo>
                <a:lnTo>
                  <a:pt x="647701" y="323851"/>
                </a:lnTo>
                <a:lnTo>
                  <a:pt x="644189" y="275994"/>
                </a:lnTo>
                <a:lnTo>
                  <a:pt x="633989" y="230318"/>
                </a:lnTo>
                <a:lnTo>
                  <a:pt x="617601" y="187323"/>
                </a:lnTo>
                <a:lnTo>
                  <a:pt x="595526" y="147510"/>
                </a:lnTo>
                <a:lnTo>
                  <a:pt x="568265" y="111381"/>
                </a:lnTo>
                <a:lnTo>
                  <a:pt x="536320" y="79435"/>
                </a:lnTo>
                <a:lnTo>
                  <a:pt x="500190"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02" name="Google Shape;1402;p63"/>
          <p:cNvSpPr/>
          <p:nvPr/>
        </p:nvSpPr>
        <p:spPr>
          <a:xfrm>
            <a:off x="651767" y="1425560"/>
            <a:ext cx="7053824" cy="2376226"/>
          </a:xfrm>
          <a:custGeom>
            <a:rect b="b" l="l" r="r" t="t"/>
            <a:pathLst>
              <a:path extrusionOk="0" h="3406775" w="10113010">
                <a:moveTo>
                  <a:pt x="1163942" y="2355837"/>
                </a:moveTo>
                <a:lnTo>
                  <a:pt x="1087843" y="2317534"/>
                </a:lnTo>
                <a:lnTo>
                  <a:pt x="1087780" y="2342934"/>
                </a:lnTo>
                <a:lnTo>
                  <a:pt x="45300" y="2340152"/>
                </a:lnTo>
                <a:lnTo>
                  <a:pt x="45224" y="2365552"/>
                </a:lnTo>
                <a:lnTo>
                  <a:pt x="1087716" y="2368334"/>
                </a:lnTo>
                <a:lnTo>
                  <a:pt x="1087640" y="2393734"/>
                </a:lnTo>
                <a:lnTo>
                  <a:pt x="1138720" y="2368372"/>
                </a:lnTo>
                <a:lnTo>
                  <a:pt x="1163942" y="2355837"/>
                </a:lnTo>
                <a:close/>
              </a:path>
              <a:path extrusionOk="0" h="3406775" w="10113010">
                <a:moveTo>
                  <a:pt x="1197038" y="1329016"/>
                </a:moveTo>
                <a:lnTo>
                  <a:pt x="1113028" y="1343152"/>
                </a:lnTo>
                <a:lnTo>
                  <a:pt x="1127988" y="1363675"/>
                </a:lnTo>
                <a:lnTo>
                  <a:pt x="0" y="2186584"/>
                </a:lnTo>
                <a:lnTo>
                  <a:pt x="14973" y="2207095"/>
                </a:lnTo>
                <a:lnTo>
                  <a:pt x="1142961" y="1384185"/>
                </a:lnTo>
                <a:lnTo>
                  <a:pt x="1157935" y="1404708"/>
                </a:lnTo>
                <a:lnTo>
                  <a:pt x="1183005" y="1356182"/>
                </a:lnTo>
                <a:lnTo>
                  <a:pt x="1197038" y="1329016"/>
                </a:lnTo>
                <a:close/>
              </a:path>
              <a:path extrusionOk="0" h="3406775" w="10113010">
                <a:moveTo>
                  <a:pt x="3986530" y="3152432"/>
                </a:moveTo>
                <a:lnTo>
                  <a:pt x="3963327" y="3162757"/>
                </a:lnTo>
                <a:lnTo>
                  <a:pt x="3384943" y="1863280"/>
                </a:lnTo>
                <a:lnTo>
                  <a:pt x="3796855" y="2193239"/>
                </a:lnTo>
                <a:lnTo>
                  <a:pt x="3780980" y="2213064"/>
                </a:lnTo>
                <a:lnTo>
                  <a:pt x="3864267" y="2230971"/>
                </a:lnTo>
                <a:lnTo>
                  <a:pt x="3850538" y="2201176"/>
                </a:lnTo>
                <a:lnTo>
                  <a:pt x="3828618" y="2153589"/>
                </a:lnTo>
                <a:lnTo>
                  <a:pt x="3812730" y="2173414"/>
                </a:lnTo>
                <a:lnTo>
                  <a:pt x="3362426" y="1812709"/>
                </a:lnTo>
                <a:lnTo>
                  <a:pt x="3321989" y="1721891"/>
                </a:lnTo>
                <a:lnTo>
                  <a:pt x="3789959" y="1327785"/>
                </a:lnTo>
                <a:lnTo>
                  <a:pt x="3806329" y="1347203"/>
                </a:lnTo>
                <a:lnTo>
                  <a:pt x="3826611" y="1300175"/>
                </a:lnTo>
                <a:lnTo>
                  <a:pt x="3840073" y="1268984"/>
                </a:lnTo>
                <a:lnTo>
                  <a:pt x="3757244" y="1288923"/>
                </a:lnTo>
                <a:lnTo>
                  <a:pt x="3773601" y="1308354"/>
                </a:lnTo>
                <a:lnTo>
                  <a:pt x="3319234" y="1691005"/>
                </a:lnTo>
                <a:lnTo>
                  <a:pt x="3319234" y="1778101"/>
                </a:lnTo>
                <a:lnTo>
                  <a:pt x="3286429" y="1751838"/>
                </a:lnTo>
                <a:lnTo>
                  <a:pt x="3301784" y="1738909"/>
                </a:lnTo>
                <a:lnTo>
                  <a:pt x="3319234" y="1778101"/>
                </a:lnTo>
                <a:lnTo>
                  <a:pt x="3319234" y="1691005"/>
                </a:lnTo>
                <a:lnTo>
                  <a:pt x="3311245" y="1697723"/>
                </a:lnTo>
                <a:lnTo>
                  <a:pt x="3291027" y="1652308"/>
                </a:lnTo>
                <a:lnTo>
                  <a:pt x="3291027" y="1714754"/>
                </a:lnTo>
                <a:lnTo>
                  <a:pt x="3266224" y="1735645"/>
                </a:lnTo>
                <a:lnTo>
                  <a:pt x="3246412" y="1719783"/>
                </a:lnTo>
                <a:lnTo>
                  <a:pt x="3246412" y="1752320"/>
                </a:lnTo>
                <a:lnTo>
                  <a:pt x="3031566" y="1933257"/>
                </a:lnTo>
                <a:lnTo>
                  <a:pt x="3011957" y="1902129"/>
                </a:lnTo>
                <a:lnTo>
                  <a:pt x="3011957" y="1949767"/>
                </a:lnTo>
                <a:lnTo>
                  <a:pt x="2580551" y="2313076"/>
                </a:lnTo>
                <a:lnTo>
                  <a:pt x="2913532" y="1793519"/>
                </a:lnTo>
                <a:lnTo>
                  <a:pt x="3011957" y="1949767"/>
                </a:lnTo>
                <a:lnTo>
                  <a:pt x="3011957" y="1902129"/>
                </a:lnTo>
                <a:lnTo>
                  <a:pt x="2928670" y="1769910"/>
                </a:lnTo>
                <a:lnTo>
                  <a:pt x="3043910" y="1590103"/>
                </a:lnTo>
                <a:lnTo>
                  <a:pt x="3246412" y="1752320"/>
                </a:lnTo>
                <a:lnTo>
                  <a:pt x="3246412" y="1719783"/>
                </a:lnTo>
                <a:lnTo>
                  <a:pt x="3057690" y="1568602"/>
                </a:lnTo>
                <a:lnTo>
                  <a:pt x="3157004" y="1413649"/>
                </a:lnTo>
                <a:lnTo>
                  <a:pt x="3291027" y="1714754"/>
                </a:lnTo>
                <a:lnTo>
                  <a:pt x="3291027" y="1652308"/>
                </a:lnTo>
                <a:lnTo>
                  <a:pt x="3173399" y="1388046"/>
                </a:lnTo>
                <a:lnTo>
                  <a:pt x="3865321" y="308470"/>
                </a:lnTo>
                <a:lnTo>
                  <a:pt x="3886708" y="322173"/>
                </a:lnTo>
                <a:lnTo>
                  <a:pt x="3890772" y="284073"/>
                </a:lnTo>
                <a:lnTo>
                  <a:pt x="3895750" y="237464"/>
                </a:lnTo>
                <a:lnTo>
                  <a:pt x="3822547" y="281063"/>
                </a:lnTo>
                <a:lnTo>
                  <a:pt x="3843934" y="294767"/>
                </a:lnTo>
                <a:lnTo>
                  <a:pt x="3161042" y="1360271"/>
                </a:lnTo>
                <a:lnTo>
                  <a:pt x="3144634" y="1323416"/>
                </a:lnTo>
                <a:lnTo>
                  <a:pt x="3144634" y="1385874"/>
                </a:lnTo>
                <a:lnTo>
                  <a:pt x="3037763" y="1552638"/>
                </a:lnTo>
                <a:lnTo>
                  <a:pt x="3023971" y="1541589"/>
                </a:lnTo>
                <a:lnTo>
                  <a:pt x="3023971" y="1574139"/>
                </a:lnTo>
                <a:lnTo>
                  <a:pt x="2913723" y="1746173"/>
                </a:lnTo>
                <a:lnTo>
                  <a:pt x="2582697" y="1220622"/>
                </a:lnTo>
                <a:lnTo>
                  <a:pt x="3023971" y="1574139"/>
                </a:lnTo>
                <a:lnTo>
                  <a:pt x="3023971" y="1541589"/>
                </a:lnTo>
                <a:lnTo>
                  <a:pt x="2569959" y="1177874"/>
                </a:lnTo>
                <a:lnTo>
                  <a:pt x="2921927" y="885469"/>
                </a:lnTo>
                <a:lnTo>
                  <a:pt x="3144634" y="1385874"/>
                </a:lnTo>
                <a:lnTo>
                  <a:pt x="3144634" y="1323416"/>
                </a:lnTo>
                <a:lnTo>
                  <a:pt x="2942221" y="868616"/>
                </a:lnTo>
                <a:lnTo>
                  <a:pt x="3781742" y="171183"/>
                </a:lnTo>
                <a:lnTo>
                  <a:pt x="3797973" y="190715"/>
                </a:lnTo>
                <a:lnTo>
                  <a:pt x="3818712" y="143522"/>
                </a:lnTo>
                <a:lnTo>
                  <a:pt x="3832237" y="112725"/>
                </a:lnTo>
                <a:lnTo>
                  <a:pt x="3749281" y="132105"/>
                </a:lnTo>
                <a:lnTo>
                  <a:pt x="3765512" y="151650"/>
                </a:lnTo>
                <a:lnTo>
                  <a:pt x="2931490" y="844511"/>
                </a:lnTo>
                <a:lnTo>
                  <a:pt x="2555633" y="0"/>
                </a:lnTo>
                <a:lnTo>
                  <a:pt x="2532430" y="10325"/>
                </a:lnTo>
                <a:lnTo>
                  <a:pt x="2911208" y="861364"/>
                </a:lnTo>
                <a:lnTo>
                  <a:pt x="2528062" y="1179664"/>
                </a:lnTo>
                <a:lnTo>
                  <a:pt x="2536850" y="1190244"/>
                </a:lnTo>
                <a:lnTo>
                  <a:pt x="2534488" y="1191729"/>
                </a:lnTo>
                <a:lnTo>
                  <a:pt x="2898584" y="1769795"/>
                </a:lnTo>
                <a:lnTo>
                  <a:pt x="2527376" y="2348992"/>
                </a:lnTo>
                <a:lnTo>
                  <a:pt x="2533345" y="2352827"/>
                </a:lnTo>
                <a:lnTo>
                  <a:pt x="2529878" y="2355748"/>
                </a:lnTo>
                <a:lnTo>
                  <a:pt x="2540914" y="2368854"/>
                </a:lnTo>
                <a:lnTo>
                  <a:pt x="2539225" y="2370925"/>
                </a:lnTo>
                <a:lnTo>
                  <a:pt x="3758958" y="3367824"/>
                </a:lnTo>
                <a:lnTo>
                  <a:pt x="3742893" y="3387496"/>
                </a:lnTo>
                <a:lnTo>
                  <a:pt x="3826002" y="3406216"/>
                </a:lnTo>
                <a:lnTo>
                  <a:pt x="3812375" y="3375863"/>
                </a:lnTo>
                <a:lnTo>
                  <a:pt x="3791115" y="3328492"/>
                </a:lnTo>
                <a:lnTo>
                  <a:pt x="3775037" y="3348164"/>
                </a:lnTo>
                <a:lnTo>
                  <a:pt x="2565108" y="2359304"/>
                </a:lnTo>
                <a:lnTo>
                  <a:pt x="3025622" y="1971471"/>
                </a:lnTo>
                <a:lnTo>
                  <a:pt x="3835374" y="3257004"/>
                </a:lnTo>
                <a:lnTo>
                  <a:pt x="3813886" y="3270542"/>
                </a:lnTo>
                <a:lnTo>
                  <a:pt x="3886733" y="3314700"/>
                </a:lnTo>
                <a:lnTo>
                  <a:pt x="3882098" y="3267748"/>
                </a:lnTo>
                <a:lnTo>
                  <a:pt x="3878364" y="3229927"/>
                </a:lnTo>
                <a:lnTo>
                  <a:pt x="3856863" y="3243465"/>
                </a:lnTo>
                <a:lnTo>
                  <a:pt x="3045231" y="1954961"/>
                </a:lnTo>
                <a:lnTo>
                  <a:pt x="3266630" y="1768513"/>
                </a:lnTo>
                <a:lnTo>
                  <a:pt x="3341738" y="1828673"/>
                </a:lnTo>
                <a:lnTo>
                  <a:pt x="3940124" y="3173082"/>
                </a:lnTo>
                <a:lnTo>
                  <a:pt x="3916921" y="3183420"/>
                </a:lnTo>
                <a:lnTo>
                  <a:pt x="3982707" y="3237534"/>
                </a:lnTo>
                <a:lnTo>
                  <a:pt x="3985082" y="3184690"/>
                </a:lnTo>
                <a:lnTo>
                  <a:pt x="3986530" y="3152432"/>
                </a:lnTo>
                <a:close/>
              </a:path>
              <a:path extrusionOk="0" h="3406775" w="10113010">
                <a:moveTo>
                  <a:pt x="10112680" y="1182128"/>
                </a:moveTo>
                <a:lnTo>
                  <a:pt x="10087280" y="1169428"/>
                </a:lnTo>
                <a:lnTo>
                  <a:pt x="10036480" y="1144028"/>
                </a:lnTo>
                <a:lnTo>
                  <a:pt x="10036480" y="1169428"/>
                </a:lnTo>
                <a:lnTo>
                  <a:pt x="9764916" y="1169428"/>
                </a:lnTo>
                <a:lnTo>
                  <a:pt x="9764916" y="1194828"/>
                </a:lnTo>
                <a:lnTo>
                  <a:pt x="10036480" y="1194828"/>
                </a:lnTo>
                <a:lnTo>
                  <a:pt x="10036480" y="1220228"/>
                </a:lnTo>
                <a:lnTo>
                  <a:pt x="10087280" y="1194828"/>
                </a:lnTo>
                <a:lnTo>
                  <a:pt x="10112680" y="118212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03" name="Google Shape;1403;p63"/>
          <p:cNvPicPr preferRelativeResize="0"/>
          <p:nvPr/>
        </p:nvPicPr>
        <p:blipFill rotWithShape="1">
          <a:blip r:embed="rId23">
            <a:alphaModFix/>
          </a:blip>
          <a:srcRect b="0" l="0" r="0" t="0"/>
          <a:stretch/>
        </p:blipFill>
        <p:spPr>
          <a:xfrm>
            <a:off x="7680794" y="2139815"/>
            <a:ext cx="252592" cy="252593"/>
          </a:xfrm>
          <a:prstGeom prst="rect">
            <a:avLst/>
          </a:prstGeom>
          <a:noFill/>
          <a:ln>
            <a:noFill/>
          </a:ln>
        </p:spPr>
      </p:pic>
      <p:sp>
        <p:nvSpPr>
          <p:cNvPr id="1404" name="Google Shape;1404;p63"/>
          <p:cNvSpPr/>
          <p:nvPr/>
        </p:nvSpPr>
        <p:spPr>
          <a:xfrm>
            <a:off x="7707541" y="2150031"/>
            <a:ext cx="197982" cy="197982"/>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05" name="Google Shape;1405;p63"/>
          <p:cNvSpPr/>
          <p:nvPr/>
        </p:nvSpPr>
        <p:spPr>
          <a:xfrm>
            <a:off x="7452054" y="3037049"/>
            <a:ext cx="1104180" cy="55807"/>
          </a:xfrm>
          <a:custGeom>
            <a:rect b="b" l="l" r="r" t="t"/>
            <a:pathLst>
              <a:path extrusionOk="0" h="80010" w="1583054">
                <a:moveTo>
                  <a:pt x="347764" y="41490"/>
                </a:moveTo>
                <a:lnTo>
                  <a:pt x="271564" y="3390"/>
                </a:lnTo>
                <a:lnTo>
                  <a:pt x="271564" y="28790"/>
                </a:lnTo>
                <a:lnTo>
                  <a:pt x="0" y="28778"/>
                </a:lnTo>
                <a:lnTo>
                  <a:pt x="0" y="54178"/>
                </a:lnTo>
                <a:lnTo>
                  <a:pt x="271564" y="54190"/>
                </a:lnTo>
                <a:lnTo>
                  <a:pt x="271564" y="79590"/>
                </a:lnTo>
                <a:lnTo>
                  <a:pt x="322364" y="54190"/>
                </a:lnTo>
                <a:lnTo>
                  <a:pt x="284264" y="54190"/>
                </a:lnTo>
                <a:lnTo>
                  <a:pt x="322364" y="54178"/>
                </a:lnTo>
                <a:lnTo>
                  <a:pt x="347764" y="41490"/>
                </a:lnTo>
                <a:close/>
              </a:path>
              <a:path extrusionOk="0" h="80010" w="1583054">
                <a:moveTo>
                  <a:pt x="1582737" y="37795"/>
                </a:moveTo>
                <a:lnTo>
                  <a:pt x="1557591" y="25349"/>
                </a:lnTo>
                <a:lnTo>
                  <a:pt x="1506385" y="0"/>
                </a:lnTo>
                <a:lnTo>
                  <a:pt x="1506486" y="25400"/>
                </a:lnTo>
                <a:lnTo>
                  <a:pt x="650049" y="28790"/>
                </a:lnTo>
                <a:lnTo>
                  <a:pt x="650151" y="54190"/>
                </a:lnTo>
                <a:lnTo>
                  <a:pt x="1506588" y="50800"/>
                </a:lnTo>
                <a:lnTo>
                  <a:pt x="1506689" y="76200"/>
                </a:lnTo>
                <a:lnTo>
                  <a:pt x="1582737" y="37795"/>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06" name="Google Shape;1406;p63"/>
          <p:cNvPicPr preferRelativeResize="0"/>
          <p:nvPr/>
        </p:nvPicPr>
        <p:blipFill rotWithShape="1">
          <a:blip r:embed="rId24">
            <a:alphaModFix/>
          </a:blip>
          <a:srcRect b="0" l="0" r="0" t="0"/>
          <a:stretch/>
        </p:blipFill>
        <p:spPr>
          <a:xfrm>
            <a:off x="7680794" y="2957026"/>
            <a:ext cx="252592" cy="252593"/>
          </a:xfrm>
          <a:prstGeom prst="rect">
            <a:avLst/>
          </a:prstGeom>
          <a:noFill/>
          <a:ln>
            <a:noFill/>
          </a:ln>
        </p:spPr>
      </p:pic>
      <p:sp>
        <p:nvSpPr>
          <p:cNvPr id="1407" name="Google Shape;1407;p63"/>
          <p:cNvSpPr/>
          <p:nvPr/>
        </p:nvSpPr>
        <p:spPr>
          <a:xfrm>
            <a:off x="7707541" y="2967180"/>
            <a:ext cx="197982" cy="197982"/>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08" name="Google Shape;1408;p63"/>
          <p:cNvPicPr preferRelativeResize="0"/>
          <p:nvPr/>
        </p:nvPicPr>
        <p:blipFill rotWithShape="1">
          <a:blip r:embed="rId25">
            <a:alphaModFix/>
          </a:blip>
          <a:srcRect b="0" l="0" r="0" t="0"/>
          <a:stretch/>
        </p:blipFill>
        <p:spPr>
          <a:xfrm>
            <a:off x="6965469" y="3646881"/>
            <a:ext cx="507308" cy="507307"/>
          </a:xfrm>
          <a:prstGeom prst="rect">
            <a:avLst/>
          </a:prstGeom>
          <a:noFill/>
          <a:ln>
            <a:noFill/>
          </a:ln>
        </p:spPr>
      </p:pic>
      <p:sp>
        <p:nvSpPr>
          <p:cNvPr id="1409" name="Google Shape;1409;p63"/>
          <p:cNvSpPr/>
          <p:nvPr/>
        </p:nvSpPr>
        <p:spPr>
          <a:xfrm>
            <a:off x="6993213" y="3657554"/>
            <a:ext cx="451771" cy="451771"/>
          </a:xfrm>
          <a:custGeom>
            <a:rect b="b" l="l" r="r" t="t"/>
            <a:pathLst>
              <a:path extrusionOk="0" h="647700" w="647700">
                <a:moveTo>
                  <a:pt x="323851" y="0"/>
                </a:moveTo>
                <a:lnTo>
                  <a:pt x="275994" y="3511"/>
                </a:lnTo>
                <a:lnTo>
                  <a:pt x="230318" y="13711"/>
                </a:lnTo>
                <a:lnTo>
                  <a:pt x="187323"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0" y="568266"/>
                </a:lnTo>
                <a:lnTo>
                  <a:pt x="568266" y="536320"/>
                </a:lnTo>
                <a:lnTo>
                  <a:pt x="595527" y="500191"/>
                </a:lnTo>
                <a:lnTo>
                  <a:pt x="617601" y="460378"/>
                </a:lnTo>
                <a:lnTo>
                  <a:pt x="633989" y="417383"/>
                </a:lnTo>
                <a:lnTo>
                  <a:pt x="644189" y="371707"/>
                </a:lnTo>
                <a:lnTo>
                  <a:pt x="647701" y="323851"/>
                </a:lnTo>
                <a:lnTo>
                  <a:pt x="644189" y="275994"/>
                </a:lnTo>
                <a:lnTo>
                  <a:pt x="633989" y="230318"/>
                </a:lnTo>
                <a:lnTo>
                  <a:pt x="617601" y="187323"/>
                </a:lnTo>
                <a:lnTo>
                  <a:pt x="595527" y="147510"/>
                </a:lnTo>
                <a:lnTo>
                  <a:pt x="568266" y="111381"/>
                </a:lnTo>
                <a:lnTo>
                  <a:pt x="536320"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10" name="Google Shape;1410;p63"/>
          <p:cNvSpPr/>
          <p:nvPr/>
        </p:nvSpPr>
        <p:spPr>
          <a:xfrm>
            <a:off x="7452054" y="3856552"/>
            <a:ext cx="242715" cy="53150"/>
          </a:xfrm>
          <a:custGeom>
            <a:rect b="b" l="l" r="r" t="t"/>
            <a:pathLst>
              <a:path extrusionOk="0" h="76200" w="347979">
                <a:moveTo>
                  <a:pt x="271566" y="50799"/>
                </a:moveTo>
                <a:lnTo>
                  <a:pt x="271566" y="76200"/>
                </a:lnTo>
                <a:lnTo>
                  <a:pt x="322366" y="50800"/>
                </a:lnTo>
                <a:lnTo>
                  <a:pt x="271566" y="50799"/>
                </a:lnTo>
                <a:close/>
              </a:path>
              <a:path extrusionOk="0" h="76200" w="347979">
                <a:moveTo>
                  <a:pt x="271566" y="25399"/>
                </a:moveTo>
                <a:lnTo>
                  <a:pt x="271566" y="50799"/>
                </a:lnTo>
                <a:lnTo>
                  <a:pt x="284266" y="50800"/>
                </a:lnTo>
                <a:lnTo>
                  <a:pt x="284266" y="25400"/>
                </a:lnTo>
                <a:lnTo>
                  <a:pt x="271566" y="25399"/>
                </a:lnTo>
                <a:close/>
              </a:path>
              <a:path extrusionOk="0" h="76200" w="347979">
                <a:moveTo>
                  <a:pt x="271566" y="0"/>
                </a:moveTo>
                <a:lnTo>
                  <a:pt x="271566" y="25399"/>
                </a:lnTo>
                <a:lnTo>
                  <a:pt x="284266" y="25400"/>
                </a:lnTo>
                <a:lnTo>
                  <a:pt x="284266" y="50800"/>
                </a:lnTo>
                <a:lnTo>
                  <a:pt x="322369" y="50798"/>
                </a:lnTo>
                <a:lnTo>
                  <a:pt x="347766" y="38100"/>
                </a:lnTo>
                <a:lnTo>
                  <a:pt x="271566" y="0"/>
                </a:lnTo>
                <a:close/>
              </a:path>
              <a:path extrusionOk="0" h="76200" w="347979">
                <a:moveTo>
                  <a:pt x="1" y="25398"/>
                </a:moveTo>
                <a:lnTo>
                  <a:pt x="0" y="50798"/>
                </a:lnTo>
                <a:lnTo>
                  <a:pt x="271566" y="50799"/>
                </a:lnTo>
                <a:lnTo>
                  <a:pt x="271566" y="25399"/>
                </a:lnTo>
                <a:lnTo>
                  <a:pt x="1"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11" name="Google Shape;1411;p63"/>
          <p:cNvPicPr preferRelativeResize="0"/>
          <p:nvPr/>
        </p:nvPicPr>
        <p:blipFill rotWithShape="1">
          <a:blip r:embed="rId26">
            <a:alphaModFix/>
          </a:blip>
          <a:srcRect b="0" l="0" r="0" t="0"/>
          <a:stretch/>
        </p:blipFill>
        <p:spPr>
          <a:xfrm>
            <a:off x="7680794" y="3774238"/>
            <a:ext cx="252592" cy="252593"/>
          </a:xfrm>
          <a:prstGeom prst="rect">
            <a:avLst/>
          </a:prstGeom>
          <a:noFill/>
          <a:ln>
            <a:noFill/>
          </a:ln>
        </p:spPr>
      </p:pic>
      <p:sp>
        <p:nvSpPr>
          <p:cNvPr id="1412" name="Google Shape;1412;p63"/>
          <p:cNvSpPr/>
          <p:nvPr/>
        </p:nvSpPr>
        <p:spPr>
          <a:xfrm>
            <a:off x="7707541" y="3784328"/>
            <a:ext cx="197982" cy="197982"/>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13" name="Google Shape;1413;p63"/>
          <p:cNvSpPr/>
          <p:nvPr/>
        </p:nvSpPr>
        <p:spPr>
          <a:xfrm>
            <a:off x="7452054" y="1405106"/>
            <a:ext cx="242715" cy="53150"/>
          </a:xfrm>
          <a:custGeom>
            <a:rect b="b" l="l" r="r" t="t"/>
            <a:pathLst>
              <a:path extrusionOk="0" h="76200" w="347979">
                <a:moveTo>
                  <a:pt x="271566" y="50799"/>
                </a:moveTo>
                <a:lnTo>
                  <a:pt x="271566" y="76200"/>
                </a:lnTo>
                <a:lnTo>
                  <a:pt x="322366" y="50800"/>
                </a:lnTo>
                <a:lnTo>
                  <a:pt x="271566" y="50799"/>
                </a:lnTo>
                <a:close/>
              </a:path>
              <a:path extrusionOk="0" h="76200" w="347979">
                <a:moveTo>
                  <a:pt x="271566" y="25399"/>
                </a:moveTo>
                <a:lnTo>
                  <a:pt x="271566" y="50799"/>
                </a:lnTo>
                <a:lnTo>
                  <a:pt x="284266" y="50800"/>
                </a:lnTo>
                <a:lnTo>
                  <a:pt x="284266" y="25400"/>
                </a:lnTo>
                <a:lnTo>
                  <a:pt x="271566" y="25399"/>
                </a:lnTo>
                <a:close/>
              </a:path>
              <a:path extrusionOk="0" h="76200" w="347979">
                <a:moveTo>
                  <a:pt x="271566" y="0"/>
                </a:moveTo>
                <a:lnTo>
                  <a:pt x="271566" y="25399"/>
                </a:lnTo>
                <a:lnTo>
                  <a:pt x="284266" y="25400"/>
                </a:lnTo>
                <a:lnTo>
                  <a:pt x="284266" y="50800"/>
                </a:lnTo>
                <a:lnTo>
                  <a:pt x="322369" y="50798"/>
                </a:lnTo>
                <a:lnTo>
                  <a:pt x="347766" y="38100"/>
                </a:lnTo>
                <a:lnTo>
                  <a:pt x="271566" y="0"/>
                </a:lnTo>
                <a:close/>
              </a:path>
              <a:path extrusionOk="0" h="76200" w="347979">
                <a:moveTo>
                  <a:pt x="1" y="25398"/>
                </a:moveTo>
                <a:lnTo>
                  <a:pt x="0" y="50798"/>
                </a:lnTo>
                <a:lnTo>
                  <a:pt x="271566" y="50799"/>
                </a:lnTo>
                <a:lnTo>
                  <a:pt x="271566" y="25399"/>
                </a:lnTo>
                <a:lnTo>
                  <a:pt x="1"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14" name="Google Shape;1414;p63"/>
          <p:cNvPicPr preferRelativeResize="0"/>
          <p:nvPr/>
        </p:nvPicPr>
        <p:blipFill rotWithShape="1">
          <a:blip r:embed="rId27">
            <a:alphaModFix/>
          </a:blip>
          <a:srcRect b="0" l="0" r="0" t="0"/>
          <a:stretch/>
        </p:blipFill>
        <p:spPr>
          <a:xfrm>
            <a:off x="7680794" y="1322603"/>
            <a:ext cx="252592" cy="252592"/>
          </a:xfrm>
          <a:prstGeom prst="rect">
            <a:avLst/>
          </a:prstGeom>
          <a:noFill/>
          <a:ln>
            <a:noFill/>
          </a:ln>
        </p:spPr>
      </p:pic>
      <p:sp>
        <p:nvSpPr>
          <p:cNvPr id="1415" name="Google Shape;1415;p63"/>
          <p:cNvSpPr/>
          <p:nvPr/>
        </p:nvSpPr>
        <p:spPr>
          <a:xfrm>
            <a:off x="7707541" y="1332884"/>
            <a:ext cx="197982" cy="197981"/>
          </a:xfrm>
          <a:custGeom>
            <a:rect b="b" l="l" r="r" t="t"/>
            <a:pathLst>
              <a:path extrusionOk="0" h="283844"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t/>
            </a:r>
            <a:endParaRPr/>
          </a:p>
        </p:txBody>
      </p:sp>
      <p:sp>
        <p:nvSpPr>
          <p:cNvPr id="1416" name="Google Shape;1416;p63"/>
          <p:cNvSpPr/>
          <p:nvPr/>
        </p:nvSpPr>
        <p:spPr>
          <a:xfrm>
            <a:off x="3791401" y="3039403"/>
            <a:ext cx="242715" cy="53149"/>
          </a:xfrm>
          <a:custGeom>
            <a:rect b="b" l="l" r="r" t="t"/>
            <a:pathLst>
              <a:path extrusionOk="0" h="76200" w="347979">
                <a:moveTo>
                  <a:pt x="271565" y="50799"/>
                </a:moveTo>
                <a:lnTo>
                  <a:pt x="271565" y="76200"/>
                </a:lnTo>
                <a:lnTo>
                  <a:pt x="322365" y="50800"/>
                </a:lnTo>
                <a:lnTo>
                  <a:pt x="271565" y="50799"/>
                </a:lnTo>
                <a:close/>
              </a:path>
              <a:path extrusionOk="0" h="76200" w="347979">
                <a:moveTo>
                  <a:pt x="271565" y="25399"/>
                </a:moveTo>
                <a:lnTo>
                  <a:pt x="271565" y="50799"/>
                </a:lnTo>
                <a:lnTo>
                  <a:pt x="284265" y="50800"/>
                </a:lnTo>
                <a:lnTo>
                  <a:pt x="284265" y="25400"/>
                </a:lnTo>
                <a:lnTo>
                  <a:pt x="271565" y="25399"/>
                </a:lnTo>
                <a:close/>
              </a:path>
              <a:path extrusionOk="0" h="76200" w="347979">
                <a:moveTo>
                  <a:pt x="271565" y="0"/>
                </a:moveTo>
                <a:lnTo>
                  <a:pt x="271565" y="25399"/>
                </a:lnTo>
                <a:lnTo>
                  <a:pt x="284265" y="25400"/>
                </a:lnTo>
                <a:lnTo>
                  <a:pt x="284265" y="50800"/>
                </a:lnTo>
                <a:lnTo>
                  <a:pt x="322367" y="50798"/>
                </a:lnTo>
                <a:lnTo>
                  <a:pt x="347765" y="38100"/>
                </a:lnTo>
                <a:lnTo>
                  <a:pt x="271565" y="0"/>
                </a:lnTo>
                <a:close/>
              </a:path>
              <a:path extrusionOk="0" h="76200" w="347979">
                <a:moveTo>
                  <a:pt x="0" y="25398"/>
                </a:moveTo>
                <a:lnTo>
                  <a:pt x="0" y="50798"/>
                </a:lnTo>
                <a:lnTo>
                  <a:pt x="271565" y="50799"/>
                </a:lnTo>
                <a:lnTo>
                  <a:pt x="271565"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17" name="Google Shape;1417;p63"/>
          <p:cNvPicPr preferRelativeResize="0"/>
          <p:nvPr/>
        </p:nvPicPr>
        <p:blipFill rotWithShape="1">
          <a:blip r:embed="rId28">
            <a:alphaModFix/>
          </a:blip>
          <a:srcRect b="0" l="0" r="0" t="0"/>
          <a:stretch/>
        </p:blipFill>
        <p:spPr>
          <a:xfrm>
            <a:off x="4019261" y="2957026"/>
            <a:ext cx="252593" cy="252593"/>
          </a:xfrm>
          <a:prstGeom prst="rect">
            <a:avLst/>
          </a:prstGeom>
          <a:noFill/>
          <a:ln>
            <a:noFill/>
          </a:ln>
        </p:spPr>
      </p:pic>
      <p:sp>
        <p:nvSpPr>
          <p:cNvPr id="1418" name="Google Shape;1418;p63"/>
          <p:cNvSpPr/>
          <p:nvPr/>
        </p:nvSpPr>
        <p:spPr>
          <a:xfrm>
            <a:off x="4046886" y="2967180"/>
            <a:ext cx="197982" cy="197982"/>
          </a:xfrm>
          <a:custGeom>
            <a:rect b="b" l="l" r="r" t="t"/>
            <a:pathLst>
              <a:path extrusionOk="0" h="283845" w="283845">
                <a:moveTo>
                  <a:pt x="283618" y="0"/>
                </a:moveTo>
                <a:lnTo>
                  <a:pt x="0" y="0"/>
                </a:lnTo>
                <a:lnTo>
                  <a:pt x="0" y="283617"/>
                </a:lnTo>
                <a:lnTo>
                  <a:pt x="283618" y="283617"/>
                </a:lnTo>
                <a:lnTo>
                  <a:pt x="283618"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19" name="Google Shape;1419;p63"/>
          <p:cNvSpPr/>
          <p:nvPr/>
        </p:nvSpPr>
        <p:spPr>
          <a:xfrm>
            <a:off x="3795686" y="3856552"/>
            <a:ext cx="242715" cy="53150"/>
          </a:xfrm>
          <a:custGeom>
            <a:rect b="b" l="l" r="r" t="t"/>
            <a:pathLst>
              <a:path extrusionOk="0" h="76200" w="347979">
                <a:moveTo>
                  <a:pt x="271565" y="50799"/>
                </a:moveTo>
                <a:lnTo>
                  <a:pt x="271565" y="76200"/>
                </a:lnTo>
                <a:lnTo>
                  <a:pt x="322365" y="50800"/>
                </a:lnTo>
                <a:lnTo>
                  <a:pt x="271565" y="50799"/>
                </a:lnTo>
                <a:close/>
              </a:path>
              <a:path extrusionOk="0" h="76200" w="347979">
                <a:moveTo>
                  <a:pt x="271565" y="25399"/>
                </a:moveTo>
                <a:lnTo>
                  <a:pt x="271565" y="50799"/>
                </a:lnTo>
                <a:lnTo>
                  <a:pt x="284265" y="50800"/>
                </a:lnTo>
                <a:lnTo>
                  <a:pt x="284265" y="25400"/>
                </a:lnTo>
                <a:lnTo>
                  <a:pt x="271565" y="25399"/>
                </a:lnTo>
                <a:close/>
              </a:path>
              <a:path extrusionOk="0" h="76200" w="347979">
                <a:moveTo>
                  <a:pt x="271565" y="0"/>
                </a:moveTo>
                <a:lnTo>
                  <a:pt x="271565" y="25399"/>
                </a:lnTo>
                <a:lnTo>
                  <a:pt x="284265" y="25400"/>
                </a:lnTo>
                <a:lnTo>
                  <a:pt x="284265" y="50800"/>
                </a:lnTo>
                <a:lnTo>
                  <a:pt x="322367" y="50798"/>
                </a:lnTo>
                <a:lnTo>
                  <a:pt x="347765" y="38100"/>
                </a:lnTo>
                <a:lnTo>
                  <a:pt x="271565" y="0"/>
                </a:lnTo>
                <a:close/>
              </a:path>
              <a:path extrusionOk="0" h="76200" w="347979">
                <a:moveTo>
                  <a:pt x="0" y="25398"/>
                </a:moveTo>
                <a:lnTo>
                  <a:pt x="0" y="50798"/>
                </a:lnTo>
                <a:lnTo>
                  <a:pt x="271565" y="50799"/>
                </a:lnTo>
                <a:lnTo>
                  <a:pt x="271565"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20" name="Google Shape;1420;p63"/>
          <p:cNvPicPr preferRelativeResize="0"/>
          <p:nvPr/>
        </p:nvPicPr>
        <p:blipFill rotWithShape="1">
          <a:blip r:embed="rId29">
            <a:alphaModFix/>
          </a:blip>
          <a:srcRect b="0" l="0" r="0" t="0"/>
          <a:stretch/>
        </p:blipFill>
        <p:spPr>
          <a:xfrm>
            <a:off x="4023507" y="3774238"/>
            <a:ext cx="252593" cy="252593"/>
          </a:xfrm>
          <a:prstGeom prst="rect">
            <a:avLst/>
          </a:prstGeom>
          <a:noFill/>
          <a:ln>
            <a:noFill/>
          </a:ln>
        </p:spPr>
      </p:pic>
      <p:sp>
        <p:nvSpPr>
          <p:cNvPr id="1421" name="Google Shape;1421;p63"/>
          <p:cNvSpPr/>
          <p:nvPr/>
        </p:nvSpPr>
        <p:spPr>
          <a:xfrm>
            <a:off x="4051171" y="3784328"/>
            <a:ext cx="197982" cy="197982"/>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22" name="Google Shape;1422;p63"/>
          <p:cNvSpPr/>
          <p:nvPr/>
        </p:nvSpPr>
        <p:spPr>
          <a:xfrm>
            <a:off x="4240298" y="1436809"/>
            <a:ext cx="4394134" cy="2455063"/>
          </a:xfrm>
          <a:custGeom>
            <a:rect b="b" l="l" r="r" t="t"/>
            <a:pathLst>
              <a:path extrusionOk="0" h="3519804" w="6299834">
                <a:moveTo>
                  <a:pt x="1310525" y="110896"/>
                </a:moveTo>
                <a:lnTo>
                  <a:pt x="1227391" y="129527"/>
                </a:lnTo>
                <a:lnTo>
                  <a:pt x="1243444" y="149212"/>
                </a:lnTo>
                <a:lnTo>
                  <a:pt x="0" y="1163434"/>
                </a:lnTo>
                <a:lnTo>
                  <a:pt x="16052" y="1183119"/>
                </a:lnTo>
                <a:lnTo>
                  <a:pt x="1259509" y="168897"/>
                </a:lnTo>
                <a:lnTo>
                  <a:pt x="1275562" y="188582"/>
                </a:lnTo>
                <a:lnTo>
                  <a:pt x="1296885" y="141185"/>
                </a:lnTo>
                <a:lnTo>
                  <a:pt x="1310525" y="110896"/>
                </a:lnTo>
                <a:close/>
              </a:path>
              <a:path extrusionOk="0" h="3519804" w="6299834">
                <a:moveTo>
                  <a:pt x="1378229" y="219468"/>
                </a:moveTo>
                <a:lnTo>
                  <a:pt x="1305090" y="263144"/>
                </a:lnTo>
                <a:lnTo>
                  <a:pt x="1326489" y="276821"/>
                </a:lnTo>
                <a:lnTo>
                  <a:pt x="11912" y="2332850"/>
                </a:lnTo>
                <a:lnTo>
                  <a:pt x="33312" y="2346528"/>
                </a:lnTo>
                <a:lnTo>
                  <a:pt x="1347889" y="290512"/>
                </a:lnTo>
                <a:lnTo>
                  <a:pt x="1369288" y="304190"/>
                </a:lnTo>
                <a:lnTo>
                  <a:pt x="1373301" y="266128"/>
                </a:lnTo>
                <a:lnTo>
                  <a:pt x="1378229" y="219468"/>
                </a:lnTo>
                <a:close/>
              </a:path>
              <a:path extrusionOk="0" h="3519804" w="6299834">
                <a:moveTo>
                  <a:pt x="1489494" y="400291"/>
                </a:moveTo>
                <a:lnTo>
                  <a:pt x="1488325" y="367665"/>
                </a:lnTo>
                <a:lnTo>
                  <a:pt x="1486433" y="315150"/>
                </a:lnTo>
                <a:lnTo>
                  <a:pt x="1420152" y="368681"/>
                </a:lnTo>
                <a:lnTo>
                  <a:pt x="1443266" y="379222"/>
                </a:lnTo>
                <a:lnTo>
                  <a:pt x="16370" y="3509137"/>
                </a:lnTo>
                <a:lnTo>
                  <a:pt x="39484" y="3519678"/>
                </a:lnTo>
                <a:lnTo>
                  <a:pt x="1466380" y="389750"/>
                </a:lnTo>
                <a:lnTo>
                  <a:pt x="1489494" y="400291"/>
                </a:lnTo>
                <a:close/>
              </a:path>
              <a:path extrusionOk="0" h="3519804" w="6299834">
                <a:moveTo>
                  <a:pt x="3944480" y="103695"/>
                </a:moveTo>
                <a:lnTo>
                  <a:pt x="3861346" y="122326"/>
                </a:lnTo>
                <a:lnTo>
                  <a:pt x="3877399" y="142011"/>
                </a:lnTo>
                <a:lnTo>
                  <a:pt x="2633954" y="1156233"/>
                </a:lnTo>
                <a:lnTo>
                  <a:pt x="2650007" y="1175918"/>
                </a:lnTo>
                <a:lnTo>
                  <a:pt x="3893451" y="161696"/>
                </a:lnTo>
                <a:lnTo>
                  <a:pt x="3909517" y="181381"/>
                </a:lnTo>
                <a:lnTo>
                  <a:pt x="3930840" y="133985"/>
                </a:lnTo>
                <a:lnTo>
                  <a:pt x="3944480" y="103695"/>
                </a:lnTo>
                <a:close/>
              </a:path>
              <a:path extrusionOk="0" h="3519804" w="6299834">
                <a:moveTo>
                  <a:pt x="6206172" y="2216150"/>
                </a:moveTo>
                <a:lnTo>
                  <a:pt x="6195466" y="2177504"/>
                </a:lnTo>
                <a:lnTo>
                  <a:pt x="6183427" y="2134044"/>
                </a:lnTo>
                <a:lnTo>
                  <a:pt x="6164567" y="2151062"/>
                </a:lnTo>
                <a:lnTo>
                  <a:pt x="5273789" y="1163650"/>
                </a:lnTo>
                <a:lnTo>
                  <a:pt x="5254930" y="1180655"/>
                </a:lnTo>
                <a:lnTo>
                  <a:pt x="6145708" y="2168080"/>
                </a:lnTo>
                <a:lnTo>
                  <a:pt x="6126848" y="2185085"/>
                </a:lnTo>
                <a:lnTo>
                  <a:pt x="6206172" y="2216150"/>
                </a:lnTo>
                <a:close/>
              </a:path>
              <a:path extrusionOk="0" h="3519804" w="6299834">
                <a:moveTo>
                  <a:pt x="6299619" y="2004491"/>
                </a:moveTo>
                <a:lnTo>
                  <a:pt x="6276797" y="2015642"/>
                </a:lnTo>
                <a:lnTo>
                  <a:pt x="5292471" y="0"/>
                </a:lnTo>
                <a:lnTo>
                  <a:pt x="5269636" y="11150"/>
                </a:lnTo>
                <a:lnTo>
                  <a:pt x="6253975" y="2026780"/>
                </a:lnTo>
                <a:lnTo>
                  <a:pt x="6231153" y="2037930"/>
                </a:lnTo>
                <a:lnTo>
                  <a:pt x="6298819" y="2089683"/>
                </a:lnTo>
                <a:lnTo>
                  <a:pt x="6299301" y="2038197"/>
                </a:lnTo>
                <a:lnTo>
                  <a:pt x="6299619" y="200449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23" name="Google Shape;1423;p63"/>
          <p:cNvPicPr preferRelativeResize="0"/>
          <p:nvPr/>
        </p:nvPicPr>
        <p:blipFill rotWithShape="1">
          <a:blip r:embed="rId30">
            <a:alphaModFix/>
          </a:blip>
          <a:srcRect b="0" l="0" r="0" t="0"/>
          <a:stretch/>
        </p:blipFill>
        <p:spPr>
          <a:xfrm>
            <a:off x="8544703" y="2829668"/>
            <a:ext cx="505185" cy="507308"/>
          </a:xfrm>
          <a:prstGeom prst="rect">
            <a:avLst/>
          </a:prstGeom>
          <a:noFill/>
          <a:ln>
            <a:noFill/>
          </a:ln>
        </p:spPr>
      </p:pic>
      <p:sp>
        <p:nvSpPr>
          <p:cNvPr id="1424" name="Google Shape;1424;p63"/>
          <p:cNvSpPr/>
          <p:nvPr/>
        </p:nvSpPr>
        <p:spPr>
          <a:xfrm>
            <a:off x="8571526" y="2840406"/>
            <a:ext cx="451771" cy="451771"/>
          </a:xfrm>
          <a:custGeom>
            <a:rect b="b" l="l" r="r" t="t"/>
            <a:pathLst>
              <a:path extrusionOk="0" h="647700" w="647700">
                <a:moveTo>
                  <a:pt x="323851" y="0"/>
                </a:moveTo>
                <a:lnTo>
                  <a:pt x="275994" y="3511"/>
                </a:lnTo>
                <a:lnTo>
                  <a:pt x="230318" y="13711"/>
                </a:lnTo>
                <a:lnTo>
                  <a:pt x="187323" y="30099"/>
                </a:lnTo>
                <a:lnTo>
                  <a:pt x="147510" y="52174"/>
                </a:lnTo>
                <a:lnTo>
                  <a:pt x="111381" y="79435"/>
                </a:lnTo>
                <a:lnTo>
                  <a:pt x="79435"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1"/>
                </a:lnTo>
                <a:lnTo>
                  <a:pt x="111381" y="568267"/>
                </a:lnTo>
                <a:lnTo>
                  <a:pt x="147510" y="595528"/>
                </a:lnTo>
                <a:lnTo>
                  <a:pt x="187323" y="617602"/>
                </a:lnTo>
                <a:lnTo>
                  <a:pt x="230318" y="633990"/>
                </a:lnTo>
                <a:lnTo>
                  <a:pt x="275994" y="644191"/>
                </a:lnTo>
                <a:lnTo>
                  <a:pt x="323851" y="647702"/>
                </a:lnTo>
                <a:lnTo>
                  <a:pt x="371707" y="644191"/>
                </a:lnTo>
                <a:lnTo>
                  <a:pt x="417382" y="633990"/>
                </a:lnTo>
                <a:lnTo>
                  <a:pt x="460377" y="617602"/>
                </a:lnTo>
                <a:lnTo>
                  <a:pt x="500190" y="595528"/>
                </a:lnTo>
                <a:lnTo>
                  <a:pt x="536320" y="568267"/>
                </a:lnTo>
                <a:lnTo>
                  <a:pt x="568266" y="536321"/>
                </a:lnTo>
                <a:lnTo>
                  <a:pt x="595527" y="500191"/>
                </a:lnTo>
                <a:lnTo>
                  <a:pt x="617602" y="460378"/>
                </a:lnTo>
                <a:lnTo>
                  <a:pt x="633990" y="417383"/>
                </a:lnTo>
                <a:lnTo>
                  <a:pt x="644191" y="371707"/>
                </a:lnTo>
                <a:lnTo>
                  <a:pt x="647702" y="323851"/>
                </a:lnTo>
                <a:lnTo>
                  <a:pt x="644191" y="275994"/>
                </a:lnTo>
                <a:lnTo>
                  <a:pt x="633990" y="230318"/>
                </a:lnTo>
                <a:lnTo>
                  <a:pt x="617602" y="187323"/>
                </a:lnTo>
                <a:lnTo>
                  <a:pt x="595527" y="147510"/>
                </a:lnTo>
                <a:lnTo>
                  <a:pt x="568266" y="111381"/>
                </a:lnTo>
                <a:lnTo>
                  <a:pt x="536320" y="79435"/>
                </a:lnTo>
                <a:lnTo>
                  <a:pt x="500190" y="52174"/>
                </a:lnTo>
                <a:lnTo>
                  <a:pt x="460377" y="30099"/>
                </a:lnTo>
                <a:lnTo>
                  <a:pt x="417382" y="13711"/>
                </a:lnTo>
                <a:lnTo>
                  <a:pt x="371707" y="3511"/>
                </a:lnTo>
                <a:lnTo>
                  <a:pt x="323851" y="0"/>
                </a:lnTo>
                <a:close/>
              </a:path>
            </a:pathLst>
          </a:custGeom>
          <a:solidFill>
            <a:srgbClr val="E6B8A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25" name="Google Shape;1425;p63"/>
          <p:cNvPicPr preferRelativeResize="0"/>
          <p:nvPr/>
        </p:nvPicPr>
        <p:blipFill rotWithShape="1">
          <a:blip r:embed="rId31">
            <a:alphaModFix/>
          </a:blip>
          <a:srcRect b="0" l="0" r="0" t="0"/>
          <a:stretch/>
        </p:blipFill>
        <p:spPr>
          <a:xfrm>
            <a:off x="6965469" y="4464092"/>
            <a:ext cx="507308" cy="507308"/>
          </a:xfrm>
          <a:prstGeom prst="rect">
            <a:avLst/>
          </a:prstGeom>
          <a:noFill/>
          <a:ln>
            <a:noFill/>
          </a:ln>
        </p:spPr>
      </p:pic>
      <p:sp>
        <p:nvSpPr>
          <p:cNvPr id="1426" name="Google Shape;1426;p63"/>
          <p:cNvSpPr/>
          <p:nvPr/>
        </p:nvSpPr>
        <p:spPr>
          <a:xfrm>
            <a:off x="6993213" y="4474703"/>
            <a:ext cx="451771" cy="451771"/>
          </a:xfrm>
          <a:custGeom>
            <a:rect b="b" l="l" r="r" t="t"/>
            <a:pathLst>
              <a:path extrusionOk="0" h="647700" w="647700">
                <a:moveTo>
                  <a:pt x="323851" y="0"/>
                </a:moveTo>
                <a:lnTo>
                  <a:pt x="275994" y="3511"/>
                </a:lnTo>
                <a:lnTo>
                  <a:pt x="230318" y="13711"/>
                </a:lnTo>
                <a:lnTo>
                  <a:pt x="187323" y="30099"/>
                </a:lnTo>
                <a:lnTo>
                  <a:pt x="147510" y="52174"/>
                </a:lnTo>
                <a:lnTo>
                  <a:pt x="111380" y="79434"/>
                </a:lnTo>
                <a:lnTo>
                  <a:pt x="79434" y="111380"/>
                </a:lnTo>
                <a:lnTo>
                  <a:pt x="52174" y="147510"/>
                </a:lnTo>
                <a:lnTo>
                  <a:pt x="30099" y="187322"/>
                </a:lnTo>
                <a:lnTo>
                  <a:pt x="13711" y="230317"/>
                </a:lnTo>
                <a:lnTo>
                  <a:pt x="3511" y="275993"/>
                </a:lnTo>
                <a:lnTo>
                  <a:pt x="0" y="323849"/>
                </a:lnTo>
                <a:lnTo>
                  <a:pt x="3511" y="371706"/>
                </a:lnTo>
                <a:lnTo>
                  <a:pt x="13711" y="417382"/>
                </a:lnTo>
                <a:lnTo>
                  <a:pt x="30099" y="460377"/>
                </a:lnTo>
                <a:lnTo>
                  <a:pt x="52174" y="500189"/>
                </a:lnTo>
                <a:lnTo>
                  <a:pt x="79434" y="536319"/>
                </a:lnTo>
                <a:lnTo>
                  <a:pt x="111380" y="568265"/>
                </a:lnTo>
                <a:lnTo>
                  <a:pt x="147510" y="595525"/>
                </a:lnTo>
                <a:lnTo>
                  <a:pt x="187323" y="617600"/>
                </a:lnTo>
                <a:lnTo>
                  <a:pt x="230318" y="633988"/>
                </a:lnTo>
                <a:lnTo>
                  <a:pt x="275994" y="644188"/>
                </a:lnTo>
                <a:lnTo>
                  <a:pt x="323851" y="647699"/>
                </a:lnTo>
                <a:lnTo>
                  <a:pt x="371707" y="644188"/>
                </a:lnTo>
                <a:lnTo>
                  <a:pt x="417383" y="633988"/>
                </a:lnTo>
                <a:lnTo>
                  <a:pt x="460378" y="617600"/>
                </a:lnTo>
                <a:lnTo>
                  <a:pt x="500191" y="595525"/>
                </a:lnTo>
                <a:lnTo>
                  <a:pt x="536320" y="568265"/>
                </a:lnTo>
                <a:lnTo>
                  <a:pt x="568266" y="536319"/>
                </a:lnTo>
                <a:lnTo>
                  <a:pt x="595527" y="500189"/>
                </a:lnTo>
                <a:lnTo>
                  <a:pt x="617601" y="460377"/>
                </a:lnTo>
                <a:lnTo>
                  <a:pt x="633989" y="417382"/>
                </a:lnTo>
                <a:lnTo>
                  <a:pt x="644189" y="371706"/>
                </a:lnTo>
                <a:lnTo>
                  <a:pt x="647701" y="323849"/>
                </a:lnTo>
                <a:lnTo>
                  <a:pt x="644189" y="275993"/>
                </a:lnTo>
                <a:lnTo>
                  <a:pt x="633989" y="230317"/>
                </a:lnTo>
                <a:lnTo>
                  <a:pt x="617601" y="187322"/>
                </a:lnTo>
                <a:lnTo>
                  <a:pt x="595527" y="147510"/>
                </a:lnTo>
                <a:lnTo>
                  <a:pt x="568266" y="111380"/>
                </a:lnTo>
                <a:lnTo>
                  <a:pt x="536320" y="79434"/>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27" name="Google Shape;1427;p63"/>
          <p:cNvSpPr/>
          <p:nvPr/>
        </p:nvSpPr>
        <p:spPr>
          <a:xfrm>
            <a:off x="7452054" y="4673699"/>
            <a:ext cx="242715" cy="53150"/>
          </a:xfrm>
          <a:custGeom>
            <a:rect b="b" l="l" r="r" t="t"/>
            <a:pathLst>
              <a:path extrusionOk="0" h="76200" w="347979">
                <a:moveTo>
                  <a:pt x="271566" y="0"/>
                </a:moveTo>
                <a:lnTo>
                  <a:pt x="271566" y="76199"/>
                </a:lnTo>
                <a:lnTo>
                  <a:pt x="322366" y="50799"/>
                </a:lnTo>
                <a:lnTo>
                  <a:pt x="284266" y="50799"/>
                </a:lnTo>
                <a:lnTo>
                  <a:pt x="284266" y="25399"/>
                </a:lnTo>
                <a:lnTo>
                  <a:pt x="322366" y="25399"/>
                </a:lnTo>
                <a:lnTo>
                  <a:pt x="271566" y="0"/>
                </a:lnTo>
                <a:close/>
              </a:path>
              <a:path extrusionOk="0" h="76200" w="347979">
                <a:moveTo>
                  <a:pt x="271566" y="25399"/>
                </a:moveTo>
                <a:lnTo>
                  <a:pt x="1" y="25399"/>
                </a:lnTo>
                <a:lnTo>
                  <a:pt x="0" y="50799"/>
                </a:lnTo>
                <a:lnTo>
                  <a:pt x="271566" y="50799"/>
                </a:lnTo>
                <a:lnTo>
                  <a:pt x="271566" y="25399"/>
                </a:lnTo>
                <a:close/>
              </a:path>
              <a:path extrusionOk="0" h="76200" w="347979">
                <a:moveTo>
                  <a:pt x="322366" y="25399"/>
                </a:moveTo>
                <a:lnTo>
                  <a:pt x="284266" y="25399"/>
                </a:lnTo>
                <a:lnTo>
                  <a:pt x="284266" y="50799"/>
                </a:lnTo>
                <a:lnTo>
                  <a:pt x="322366" y="50799"/>
                </a:lnTo>
                <a:lnTo>
                  <a:pt x="347766" y="38099"/>
                </a:lnTo>
                <a:lnTo>
                  <a:pt x="322366" y="2539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28" name="Google Shape;1428;p63"/>
          <p:cNvPicPr preferRelativeResize="0"/>
          <p:nvPr/>
        </p:nvPicPr>
        <p:blipFill rotWithShape="1">
          <a:blip r:embed="rId32">
            <a:alphaModFix/>
          </a:blip>
          <a:srcRect b="0" l="0" r="0" t="0"/>
          <a:stretch/>
        </p:blipFill>
        <p:spPr>
          <a:xfrm>
            <a:off x="7680794" y="4591449"/>
            <a:ext cx="252592" cy="252593"/>
          </a:xfrm>
          <a:prstGeom prst="rect">
            <a:avLst/>
          </a:prstGeom>
          <a:noFill/>
          <a:ln>
            <a:noFill/>
          </a:ln>
        </p:spPr>
      </p:pic>
      <p:sp>
        <p:nvSpPr>
          <p:cNvPr id="1429" name="Google Shape;1429;p63"/>
          <p:cNvSpPr/>
          <p:nvPr/>
        </p:nvSpPr>
        <p:spPr>
          <a:xfrm>
            <a:off x="7707541" y="4601476"/>
            <a:ext cx="197982" cy="197982"/>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30" name="Google Shape;1430;p63"/>
          <p:cNvSpPr txBox="1"/>
          <p:nvPr/>
        </p:nvSpPr>
        <p:spPr>
          <a:xfrm>
            <a:off x="8571525" y="2839850"/>
            <a:ext cx="451800" cy="382200"/>
          </a:xfrm>
          <a:prstGeom prst="rect">
            <a:avLst/>
          </a:prstGeom>
          <a:noFill/>
          <a:ln>
            <a:noFill/>
          </a:ln>
        </p:spPr>
        <p:txBody>
          <a:bodyPr anchorCtr="0" anchor="t" bIns="0" lIns="0" spcFirstLastPara="1" rIns="0" wrap="square" tIns="12700">
            <a:spAutoFit/>
          </a:bodyPr>
          <a:lstStyle/>
          <a:p>
            <a:pPr indent="0" lvl="0" marL="12700" rtl="0" algn="l">
              <a:spcBef>
                <a:spcPts val="0"/>
              </a:spcBef>
              <a:spcAft>
                <a:spcPts val="0"/>
              </a:spcAft>
              <a:buSzPts val="1100"/>
              <a:buNone/>
            </a:pPr>
            <a:r>
              <a:rPr lang="en" sz="2400">
                <a:solidFill>
                  <a:schemeClr val="dk1"/>
                </a:solidFill>
                <a:latin typeface="Helvetica Neue"/>
                <a:ea typeface="Helvetica Neue"/>
                <a:cs typeface="Helvetica Neue"/>
                <a:sym typeface="Helvetica Neue"/>
              </a:rPr>
              <a:t>∇Y</a:t>
            </a:r>
            <a:endParaRPr sz="2400">
              <a:latin typeface="Helvetica Neue"/>
              <a:ea typeface="Helvetica Neue"/>
              <a:cs typeface="Helvetica Neue"/>
              <a:sym typeface="Helvetica Neue"/>
            </a:endParaRPr>
          </a:p>
        </p:txBody>
      </p:sp>
      <p:sp>
        <p:nvSpPr>
          <p:cNvPr id="1431" name="Google Shape;1431;p63"/>
          <p:cNvSpPr/>
          <p:nvPr/>
        </p:nvSpPr>
        <p:spPr>
          <a:xfrm>
            <a:off x="4245918" y="1426462"/>
            <a:ext cx="4406630" cy="3279927"/>
          </a:xfrm>
          <a:custGeom>
            <a:rect b="b" l="l" r="r" t="t"/>
            <a:pathLst>
              <a:path extrusionOk="0" h="4719320" w="6340475">
                <a:moveTo>
                  <a:pt x="1295514" y="1094308"/>
                </a:moveTo>
                <a:lnTo>
                  <a:pt x="1282052" y="1063155"/>
                </a:lnTo>
                <a:lnTo>
                  <a:pt x="1261719" y="1016101"/>
                </a:lnTo>
                <a:lnTo>
                  <a:pt x="1245374" y="1035545"/>
                </a:lnTo>
                <a:lnTo>
                  <a:pt x="16344" y="1943"/>
                </a:lnTo>
                <a:lnTo>
                  <a:pt x="0" y="21386"/>
                </a:lnTo>
                <a:lnTo>
                  <a:pt x="1229029" y="1054989"/>
                </a:lnTo>
                <a:lnTo>
                  <a:pt x="1212684" y="1074420"/>
                </a:lnTo>
                <a:lnTo>
                  <a:pt x="1295514" y="1094308"/>
                </a:lnTo>
                <a:close/>
              </a:path>
              <a:path extrusionOk="0" h="4719320" w="6340475">
                <a:moveTo>
                  <a:pt x="1313776" y="1292098"/>
                </a:moveTo>
                <a:lnTo>
                  <a:pt x="1230655" y="1310741"/>
                </a:lnTo>
                <a:lnTo>
                  <a:pt x="1246708" y="1330413"/>
                </a:lnTo>
                <a:lnTo>
                  <a:pt x="3263" y="2344636"/>
                </a:lnTo>
                <a:lnTo>
                  <a:pt x="19316" y="2364321"/>
                </a:lnTo>
                <a:lnTo>
                  <a:pt x="1262761" y="1350098"/>
                </a:lnTo>
                <a:lnTo>
                  <a:pt x="1278813" y="1369783"/>
                </a:lnTo>
                <a:lnTo>
                  <a:pt x="1300149" y="1322387"/>
                </a:lnTo>
                <a:lnTo>
                  <a:pt x="1313776" y="1292098"/>
                </a:lnTo>
                <a:close/>
              </a:path>
              <a:path extrusionOk="0" h="4719320" w="6340475">
                <a:moveTo>
                  <a:pt x="1381480" y="1400670"/>
                </a:moveTo>
                <a:lnTo>
                  <a:pt x="1308341" y="1444345"/>
                </a:lnTo>
                <a:lnTo>
                  <a:pt x="1329740" y="1458036"/>
                </a:lnTo>
                <a:lnTo>
                  <a:pt x="15176" y="3514052"/>
                </a:lnTo>
                <a:lnTo>
                  <a:pt x="36576" y="3527729"/>
                </a:lnTo>
                <a:lnTo>
                  <a:pt x="1351140" y="1471714"/>
                </a:lnTo>
                <a:lnTo>
                  <a:pt x="1372539" y="1485404"/>
                </a:lnTo>
                <a:lnTo>
                  <a:pt x="1376553" y="1447330"/>
                </a:lnTo>
                <a:lnTo>
                  <a:pt x="1381480" y="1400670"/>
                </a:lnTo>
                <a:close/>
              </a:path>
              <a:path extrusionOk="0" h="4719320" w="6340475">
                <a:moveTo>
                  <a:pt x="4083405" y="3156267"/>
                </a:moveTo>
                <a:lnTo>
                  <a:pt x="4060202" y="3166592"/>
                </a:lnTo>
                <a:lnTo>
                  <a:pt x="4036999" y="3114471"/>
                </a:lnTo>
                <a:lnTo>
                  <a:pt x="4036999" y="3176930"/>
                </a:lnTo>
                <a:lnTo>
                  <a:pt x="4013797" y="3187255"/>
                </a:lnTo>
                <a:lnTo>
                  <a:pt x="4027271" y="3198355"/>
                </a:lnTo>
                <a:lnTo>
                  <a:pt x="4011561" y="3208769"/>
                </a:lnTo>
                <a:lnTo>
                  <a:pt x="3348202" y="2208352"/>
                </a:lnTo>
                <a:lnTo>
                  <a:pt x="3297669" y="2047328"/>
                </a:lnTo>
                <a:lnTo>
                  <a:pt x="3297669" y="2132139"/>
                </a:lnTo>
                <a:lnTo>
                  <a:pt x="2686926" y="1211046"/>
                </a:lnTo>
                <a:lnTo>
                  <a:pt x="3123958" y="1578597"/>
                </a:lnTo>
                <a:lnTo>
                  <a:pt x="3297669" y="2132139"/>
                </a:lnTo>
                <a:lnTo>
                  <a:pt x="3297669" y="2047328"/>
                </a:lnTo>
                <a:lnTo>
                  <a:pt x="3160128" y="1609013"/>
                </a:lnTo>
                <a:lnTo>
                  <a:pt x="3446221" y="1849615"/>
                </a:lnTo>
                <a:lnTo>
                  <a:pt x="4036999" y="3176930"/>
                </a:lnTo>
                <a:lnTo>
                  <a:pt x="4036999" y="3114471"/>
                </a:lnTo>
                <a:lnTo>
                  <a:pt x="3490658" y="1886991"/>
                </a:lnTo>
                <a:lnTo>
                  <a:pt x="3869347" y="2205456"/>
                </a:lnTo>
                <a:lnTo>
                  <a:pt x="3853002" y="2224900"/>
                </a:lnTo>
                <a:lnTo>
                  <a:pt x="3935844" y="2244788"/>
                </a:lnTo>
                <a:lnTo>
                  <a:pt x="3922382" y="2213635"/>
                </a:lnTo>
                <a:lnTo>
                  <a:pt x="3902049" y="2166582"/>
                </a:lnTo>
                <a:lnTo>
                  <a:pt x="3885704" y="2186013"/>
                </a:lnTo>
                <a:lnTo>
                  <a:pt x="3467049" y="1833943"/>
                </a:lnTo>
                <a:lnTo>
                  <a:pt x="3422599" y="1734083"/>
                </a:lnTo>
                <a:lnTo>
                  <a:pt x="3422599" y="1796567"/>
                </a:lnTo>
                <a:lnTo>
                  <a:pt x="3145980" y="1563928"/>
                </a:lnTo>
                <a:lnTo>
                  <a:pt x="2732328" y="245681"/>
                </a:lnTo>
                <a:lnTo>
                  <a:pt x="3422599" y="1796567"/>
                </a:lnTo>
                <a:lnTo>
                  <a:pt x="3422599" y="1734083"/>
                </a:lnTo>
                <a:lnTo>
                  <a:pt x="2716568" y="147789"/>
                </a:lnTo>
                <a:lnTo>
                  <a:pt x="3988498" y="2066023"/>
                </a:lnTo>
                <a:lnTo>
                  <a:pt x="3967340" y="2080056"/>
                </a:lnTo>
                <a:lnTo>
                  <a:pt x="4041203" y="2122513"/>
                </a:lnTo>
                <a:lnTo>
                  <a:pt x="4035577" y="2076602"/>
                </a:lnTo>
                <a:lnTo>
                  <a:pt x="4030840" y="2037943"/>
                </a:lnTo>
                <a:lnTo>
                  <a:pt x="4009669" y="2051989"/>
                </a:lnTo>
                <a:lnTo>
                  <a:pt x="2711602" y="94322"/>
                </a:lnTo>
                <a:lnTo>
                  <a:pt x="3857841" y="1058291"/>
                </a:lnTo>
                <a:lnTo>
                  <a:pt x="3841496" y="1077734"/>
                </a:lnTo>
                <a:lnTo>
                  <a:pt x="3924338" y="1097622"/>
                </a:lnTo>
                <a:lnTo>
                  <a:pt x="3910876" y="1066469"/>
                </a:lnTo>
                <a:lnTo>
                  <a:pt x="3890543" y="1019416"/>
                </a:lnTo>
                <a:lnTo>
                  <a:pt x="3874185" y="1038860"/>
                </a:lnTo>
                <a:lnTo>
                  <a:pt x="2661869" y="19316"/>
                </a:lnTo>
                <a:lnTo>
                  <a:pt x="2660789" y="17691"/>
                </a:lnTo>
                <a:lnTo>
                  <a:pt x="2655239" y="0"/>
                </a:lnTo>
                <a:lnTo>
                  <a:pt x="2631008" y="7607"/>
                </a:lnTo>
                <a:lnTo>
                  <a:pt x="2632595" y="12700"/>
                </a:lnTo>
                <a:lnTo>
                  <a:pt x="2629293" y="14160"/>
                </a:lnTo>
                <a:lnTo>
                  <a:pt x="2631617" y="19418"/>
                </a:lnTo>
                <a:lnTo>
                  <a:pt x="2631973" y="20193"/>
                </a:lnTo>
                <a:lnTo>
                  <a:pt x="2632189" y="20688"/>
                </a:lnTo>
                <a:lnTo>
                  <a:pt x="2628823" y="24688"/>
                </a:lnTo>
                <a:lnTo>
                  <a:pt x="2637066" y="31635"/>
                </a:lnTo>
                <a:lnTo>
                  <a:pt x="2642082" y="42926"/>
                </a:lnTo>
                <a:lnTo>
                  <a:pt x="3109811" y="1533512"/>
                </a:lnTo>
                <a:lnTo>
                  <a:pt x="2656675" y="1152423"/>
                </a:lnTo>
                <a:lnTo>
                  <a:pt x="2646718" y="1164259"/>
                </a:lnTo>
                <a:lnTo>
                  <a:pt x="2630957" y="1170419"/>
                </a:lnTo>
                <a:lnTo>
                  <a:pt x="3926192" y="4479887"/>
                </a:lnTo>
                <a:lnTo>
                  <a:pt x="3902545" y="4489132"/>
                </a:lnTo>
                <a:lnTo>
                  <a:pt x="3965791" y="4546206"/>
                </a:lnTo>
                <a:lnTo>
                  <a:pt x="3970744" y="4491710"/>
                </a:lnTo>
                <a:lnTo>
                  <a:pt x="3973499" y="4461370"/>
                </a:lnTo>
                <a:lnTo>
                  <a:pt x="3949852" y="4470628"/>
                </a:lnTo>
                <a:lnTo>
                  <a:pt x="2699601" y="1276121"/>
                </a:lnTo>
                <a:lnTo>
                  <a:pt x="3325050" y="2219388"/>
                </a:lnTo>
                <a:lnTo>
                  <a:pt x="4001084" y="4373689"/>
                </a:lnTo>
                <a:lnTo>
                  <a:pt x="3976852" y="4381284"/>
                </a:lnTo>
                <a:lnTo>
                  <a:pt x="4036022" y="4442587"/>
                </a:lnTo>
                <a:lnTo>
                  <a:pt x="4045153" y="4385830"/>
                </a:lnTo>
                <a:lnTo>
                  <a:pt x="4049560" y="4358475"/>
                </a:lnTo>
                <a:lnTo>
                  <a:pt x="4025315" y="4366082"/>
                </a:lnTo>
                <a:lnTo>
                  <a:pt x="3375596" y="2295614"/>
                </a:lnTo>
                <a:lnTo>
                  <a:pt x="3990390" y="3222802"/>
                </a:lnTo>
                <a:lnTo>
                  <a:pt x="3969220" y="3236849"/>
                </a:lnTo>
                <a:lnTo>
                  <a:pt x="4043083" y="3279292"/>
                </a:lnTo>
                <a:lnTo>
                  <a:pt x="4037457" y="3233382"/>
                </a:lnTo>
                <a:lnTo>
                  <a:pt x="4033824" y="3203752"/>
                </a:lnTo>
                <a:lnTo>
                  <a:pt x="4079583" y="3241383"/>
                </a:lnTo>
                <a:lnTo>
                  <a:pt x="4081957" y="3188525"/>
                </a:lnTo>
                <a:lnTo>
                  <a:pt x="4083405" y="3156267"/>
                </a:lnTo>
                <a:close/>
              </a:path>
              <a:path extrusionOk="0" h="4719320" w="6340475">
                <a:moveTo>
                  <a:pt x="6212929" y="2468143"/>
                </a:moveTo>
                <a:lnTo>
                  <a:pt x="6133770" y="2499639"/>
                </a:lnTo>
                <a:lnTo>
                  <a:pt x="6152718" y="2516543"/>
                </a:lnTo>
                <a:lnTo>
                  <a:pt x="5231003" y="3549523"/>
                </a:lnTo>
                <a:lnTo>
                  <a:pt x="5249951" y="3566426"/>
                </a:lnTo>
                <a:lnTo>
                  <a:pt x="6171679" y="2533459"/>
                </a:lnTo>
                <a:lnTo>
                  <a:pt x="6190627" y="2550363"/>
                </a:lnTo>
                <a:lnTo>
                  <a:pt x="6202375" y="2507069"/>
                </a:lnTo>
                <a:lnTo>
                  <a:pt x="6212929" y="2468143"/>
                </a:lnTo>
                <a:close/>
              </a:path>
              <a:path extrusionOk="0" h="4719320" w="6340475">
                <a:moveTo>
                  <a:pt x="6339929" y="2595143"/>
                </a:moveTo>
                <a:lnTo>
                  <a:pt x="6271260" y="2645562"/>
                </a:lnTo>
                <a:lnTo>
                  <a:pt x="6293853" y="2657157"/>
                </a:lnTo>
                <a:lnTo>
                  <a:pt x="5242268" y="4707344"/>
                </a:lnTo>
                <a:lnTo>
                  <a:pt x="5264874" y="4718939"/>
                </a:lnTo>
                <a:lnTo>
                  <a:pt x="6316459" y="2668740"/>
                </a:lnTo>
                <a:lnTo>
                  <a:pt x="6339052" y="2680335"/>
                </a:lnTo>
                <a:lnTo>
                  <a:pt x="6339408" y="2645854"/>
                </a:lnTo>
                <a:lnTo>
                  <a:pt x="6339929" y="2595143"/>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32" name="Google Shape;1432;p63"/>
          <p:cNvSpPr txBox="1"/>
          <p:nvPr/>
        </p:nvSpPr>
        <p:spPr>
          <a:xfrm>
            <a:off x="173650" y="3909075"/>
            <a:ext cx="8782500" cy="1212900"/>
          </a:xfrm>
          <a:prstGeom prst="rect">
            <a:avLst/>
          </a:prstGeom>
          <a:solidFill>
            <a:srgbClr val="F5D328"/>
          </a:solidFill>
          <a:ln>
            <a:noFill/>
          </a:ln>
        </p:spPr>
        <p:txBody>
          <a:bodyPr anchorCtr="0" anchor="t" bIns="0" lIns="0" spcFirstLastPara="1" rIns="0" wrap="square" tIns="0">
            <a:spAutoFit/>
          </a:bodyPr>
          <a:lstStyle/>
          <a:p>
            <a:pPr indent="0" lvl="0" marL="0" rtl="0" algn="ctr">
              <a:lnSpc>
                <a:spcPct val="114166"/>
              </a:lnSpc>
              <a:spcBef>
                <a:spcPts val="0"/>
              </a:spcBef>
              <a:spcAft>
                <a:spcPts val="0"/>
              </a:spcAft>
              <a:buSzPts val="1100"/>
              <a:buNone/>
            </a:pPr>
            <a:r>
              <a:t/>
            </a:r>
            <a:endParaRPr sz="2400">
              <a:latin typeface="Helvetica Neue"/>
              <a:ea typeface="Helvetica Neue"/>
              <a:cs typeface="Helvetica Neue"/>
              <a:sym typeface="Helvetica Neue"/>
            </a:endParaRPr>
          </a:p>
          <a:p>
            <a:pPr indent="0" lvl="0" marL="0" rtl="0" algn="ctr">
              <a:lnSpc>
                <a:spcPct val="114166"/>
              </a:lnSpc>
              <a:spcBef>
                <a:spcPts val="0"/>
              </a:spcBef>
              <a:spcAft>
                <a:spcPts val="0"/>
              </a:spcAft>
              <a:buSzPts val="1100"/>
              <a:buNone/>
            </a:pPr>
            <a:r>
              <a:rPr lang="en" sz="2400">
                <a:latin typeface="Helvetica Neue"/>
                <a:ea typeface="Helvetica Neue"/>
                <a:cs typeface="Helvetica Neue"/>
                <a:sym typeface="Helvetica Neue"/>
              </a:rPr>
              <a:t>Chain rule</a:t>
            </a:r>
            <a:br>
              <a:rPr lang="en" sz="2400">
                <a:latin typeface="Helvetica Neue"/>
                <a:ea typeface="Helvetica Neue"/>
                <a:cs typeface="Helvetica Neue"/>
                <a:sym typeface="Helvetica Neue"/>
              </a:rPr>
            </a:br>
            <a:endParaRPr sz="2400">
              <a:latin typeface="Helvetica Neue"/>
              <a:ea typeface="Helvetica Neue"/>
              <a:cs typeface="Helvetica Neue"/>
              <a:sym typeface="Helvetica Neue"/>
            </a:endParaRPr>
          </a:p>
        </p:txBody>
      </p:sp>
      <p:cxnSp>
        <p:nvCxnSpPr>
          <p:cNvPr id="1433" name="Google Shape;1433;p63"/>
          <p:cNvCxnSpPr>
            <a:stCxn id="1430" idx="0"/>
          </p:cNvCxnSpPr>
          <p:nvPr/>
        </p:nvCxnSpPr>
        <p:spPr>
          <a:xfrm rot="10800000">
            <a:off x="8797425" y="2139950"/>
            <a:ext cx="0" cy="699900"/>
          </a:xfrm>
          <a:prstGeom prst="straightConnector1">
            <a:avLst/>
          </a:prstGeom>
          <a:noFill/>
          <a:ln cap="flat" cmpd="sng" w="19050">
            <a:solidFill>
              <a:srgbClr val="38761D"/>
            </a:solidFill>
            <a:prstDash val="solid"/>
            <a:round/>
            <a:headEnd len="med" w="med" type="none"/>
            <a:tailEnd len="med" w="med" type="triangle"/>
          </a:ln>
        </p:spPr>
      </p:cxnSp>
      <p:sp>
        <p:nvSpPr>
          <p:cNvPr id="1434" name="Google Shape;1434;p63"/>
          <p:cNvSpPr/>
          <p:nvPr/>
        </p:nvSpPr>
        <p:spPr>
          <a:xfrm flipH="1">
            <a:off x="504325" y="1349475"/>
            <a:ext cx="3580200" cy="908100"/>
          </a:xfrm>
          <a:prstGeom prst="right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Backward Propagation</a:t>
            </a:r>
            <a:endParaRPr sz="2400">
              <a:latin typeface="Helvetica Neue"/>
              <a:ea typeface="Helvetica Neue"/>
              <a:cs typeface="Helvetica Neue"/>
              <a:sym typeface="Helvetica Neue"/>
            </a:endParaRPr>
          </a:p>
        </p:txBody>
      </p:sp>
      <p:sp>
        <p:nvSpPr>
          <p:cNvPr id="1435" name="Google Shape;1435;p63"/>
          <p:cNvSpPr/>
          <p:nvPr/>
        </p:nvSpPr>
        <p:spPr>
          <a:xfrm>
            <a:off x="8571526" y="1697406"/>
            <a:ext cx="451771" cy="451771"/>
          </a:xfrm>
          <a:custGeom>
            <a:rect b="b" l="l" r="r" t="t"/>
            <a:pathLst>
              <a:path extrusionOk="0" h="647700" w="647700">
                <a:moveTo>
                  <a:pt x="323851" y="0"/>
                </a:moveTo>
                <a:lnTo>
                  <a:pt x="275994" y="3511"/>
                </a:lnTo>
                <a:lnTo>
                  <a:pt x="230318" y="13711"/>
                </a:lnTo>
                <a:lnTo>
                  <a:pt x="187323" y="30099"/>
                </a:lnTo>
                <a:lnTo>
                  <a:pt x="147510" y="52174"/>
                </a:lnTo>
                <a:lnTo>
                  <a:pt x="111381" y="79435"/>
                </a:lnTo>
                <a:lnTo>
                  <a:pt x="79435"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1"/>
                </a:lnTo>
                <a:lnTo>
                  <a:pt x="111381" y="568267"/>
                </a:lnTo>
                <a:lnTo>
                  <a:pt x="147510" y="595528"/>
                </a:lnTo>
                <a:lnTo>
                  <a:pt x="187323" y="617602"/>
                </a:lnTo>
                <a:lnTo>
                  <a:pt x="230318" y="633990"/>
                </a:lnTo>
                <a:lnTo>
                  <a:pt x="275994" y="644191"/>
                </a:lnTo>
                <a:lnTo>
                  <a:pt x="323851" y="647702"/>
                </a:lnTo>
                <a:lnTo>
                  <a:pt x="371707" y="644191"/>
                </a:lnTo>
                <a:lnTo>
                  <a:pt x="417382" y="633990"/>
                </a:lnTo>
                <a:lnTo>
                  <a:pt x="460377" y="617602"/>
                </a:lnTo>
                <a:lnTo>
                  <a:pt x="500190" y="595528"/>
                </a:lnTo>
                <a:lnTo>
                  <a:pt x="536320" y="568267"/>
                </a:lnTo>
                <a:lnTo>
                  <a:pt x="568266" y="536321"/>
                </a:lnTo>
                <a:lnTo>
                  <a:pt x="595527" y="500191"/>
                </a:lnTo>
                <a:lnTo>
                  <a:pt x="617602" y="460378"/>
                </a:lnTo>
                <a:lnTo>
                  <a:pt x="633990" y="417383"/>
                </a:lnTo>
                <a:lnTo>
                  <a:pt x="644191" y="371707"/>
                </a:lnTo>
                <a:lnTo>
                  <a:pt x="647702" y="323851"/>
                </a:lnTo>
                <a:lnTo>
                  <a:pt x="644191" y="275994"/>
                </a:lnTo>
                <a:lnTo>
                  <a:pt x="633990" y="230318"/>
                </a:lnTo>
                <a:lnTo>
                  <a:pt x="617602" y="187323"/>
                </a:lnTo>
                <a:lnTo>
                  <a:pt x="595527" y="147510"/>
                </a:lnTo>
                <a:lnTo>
                  <a:pt x="568266" y="111381"/>
                </a:lnTo>
                <a:lnTo>
                  <a:pt x="536320" y="79435"/>
                </a:lnTo>
                <a:lnTo>
                  <a:pt x="500190" y="52174"/>
                </a:lnTo>
                <a:lnTo>
                  <a:pt x="460377" y="30099"/>
                </a:lnTo>
                <a:lnTo>
                  <a:pt x="417382" y="13711"/>
                </a:lnTo>
                <a:lnTo>
                  <a:pt x="371707" y="3511"/>
                </a:lnTo>
                <a:lnTo>
                  <a:pt x="323851" y="0"/>
                </a:lnTo>
                <a:close/>
              </a:path>
            </a:pathLst>
          </a:custGeom>
          <a:solidFill>
            <a:srgbClr val="D9EAD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36" name="Google Shape;1436;p63"/>
          <p:cNvSpPr txBox="1"/>
          <p:nvPr/>
        </p:nvSpPr>
        <p:spPr>
          <a:xfrm>
            <a:off x="8626464" y="1696850"/>
            <a:ext cx="5052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100"/>
              <a:buNone/>
            </a:pPr>
            <a:r>
              <a:rPr lang="en" sz="2400">
                <a:latin typeface="Helvetica Neue"/>
                <a:ea typeface="Helvetica Neue"/>
                <a:cs typeface="Helvetica Neue"/>
                <a:sym typeface="Helvetica Neue"/>
              </a:rPr>
              <a:t>∇L</a:t>
            </a:r>
            <a:endParaRPr sz="2400">
              <a:latin typeface="Helvetica Neue"/>
              <a:ea typeface="Helvetica Neue"/>
              <a:cs typeface="Helvetica Neue"/>
              <a:sym typeface="Helvetica Neue"/>
            </a:endParaRPr>
          </a:p>
        </p:txBody>
      </p:sp>
      <p:sp>
        <p:nvSpPr>
          <p:cNvPr id="1437" name="Google Shape;1437;p63"/>
          <p:cNvSpPr txBox="1"/>
          <p:nvPr/>
        </p:nvSpPr>
        <p:spPr>
          <a:xfrm>
            <a:off x="7399438" y="958300"/>
            <a:ext cx="81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F9000"/>
                </a:solidFill>
                <a:latin typeface="Helvetica Neue"/>
                <a:ea typeface="Helvetica Neue"/>
                <a:cs typeface="Helvetica Neue"/>
                <a:sym typeface="Helvetica Neue"/>
              </a:rPr>
              <a:t>d</a:t>
            </a:r>
            <a:r>
              <a:rPr lang="en">
                <a:solidFill>
                  <a:srgbClr val="BF9000"/>
                </a:solidFill>
                <a:latin typeface="Helvetica Neue"/>
                <a:ea typeface="Helvetica Neue"/>
                <a:cs typeface="Helvetica Neue"/>
                <a:sym typeface="Helvetica Neue"/>
              </a:rPr>
              <a:t> h</a:t>
            </a:r>
            <a:r>
              <a:rPr baseline="-25000" lang="en">
                <a:solidFill>
                  <a:srgbClr val="BF9000"/>
                </a:solidFill>
                <a:latin typeface="Helvetica Neue"/>
                <a:ea typeface="Helvetica Neue"/>
                <a:cs typeface="Helvetica Neue"/>
                <a:sym typeface="Helvetica Neue"/>
              </a:rPr>
              <a:t>1</a:t>
            </a:r>
            <a:r>
              <a:rPr lang="en">
                <a:solidFill>
                  <a:srgbClr val="BF9000"/>
                </a:solidFill>
                <a:latin typeface="Helvetica Neue"/>
                <a:ea typeface="Helvetica Neue"/>
                <a:cs typeface="Helvetica Neue"/>
                <a:sym typeface="Helvetica Neue"/>
              </a:rPr>
              <a:t>/ dx</a:t>
            </a:r>
            <a:endParaRPr>
              <a:solidFill>
                <a:srgbClr val="BF9000"/>
              </a:solidFill>
              <a:latin typeface="Helvetica Neue"/>
              <a:ea typeface="Helvetica Neue"/>
              <a:cs typeface="Helvetica Neue"/>
              <a:sym typeface="Helvetica Neue"/>
            </a:endParaRPr>
          </a:p>
        </p:txBody>
      </p:sp>
      <p:pic>
        <p:nvPicPr>
          <p:cNvPr id="1438" name="Google Shape;1438;p63"/>
          <p:cNvPicPr preferRelativeResize="0"/>
          <p:nvPr/>
        </p:nvPicPr>
        <p:blipFill rotWithShape="1">
          <a:blip r:embed="rId33">
            <a:alphaModFix/>
          </a:blip>
          <a:srcRect b="0" l="0" r="0" t="0"/>
          <a:stretch/>
        </p:blipFill>
        <p:spPr>
          <a:xfrm>
            <a:off x="5384900" y="4134700"/>
            <a:ext cx="2207350" cy="817150"/>
          </a:xfrm>
          <a:prstGeom prst="rect">
            <a:avLst/>
          </a:prstGeom>
          <a:noFill/>
          <a:ln>
            <a:noFill/>
          </a:ln>
        </p:spPr>
      </p:pic>
      <p:cxnSp>
        <p:nvCxnSpPr>
          <p:cNvPr id="1439" name="Google Shape;1439;p63"/>
          <p:cNvCxnSpPr>
            <a:stCxn id="1430" idx="0"/>
            <a:endCxn id="1414" idx="3"/>
          </p:cNvCxnSpPr>
          <p:nvPr/>
        </p:nvCxnSpPr>
        <p:spPr>
          <a:xfrm rot="10800000">
            <a:off x="7933425" y="1448750"/>
            <a:ext cx="864000" cy="1391100"/>
          </a:xfrm>
          <a:prstGeom prst="straightConnector1">
            <a:avLst/>
          </a:prstGeom>
          <a:noFill/>
          <a:ln cap="flat" cmpd="sng" w="28575">
            <a:solidFill>
              <a:srgbClr val="0000FF"/>
            </a:solidFill>
            <a:prstDash val="solid"/>
            <a:round/>
            <a:headEnd len="med" w="med" type="none"/>
            <a:tailEnd len="med" w="med" type="triangle"/>
          </a:ln>
        </p:spPr>
      </p:cxnSp>
      <p:cxnSp>
        <p:nvCxnSpPr>
          <p:cNvPr id="1440" name="Google Shape;1440;p63"/>
          <p:cNvCxnSpPr>
            <a:stCxn id="1414" idx="1"/>
            <a:endCxn id="1369" idx="3"/>
          </p:cNvCxnSpPr>
          <p:nvPr/>
        </p:nvCxnSpPr>
        <p:spPr>
          <a:xfrm rot="10800000">
            <a:off x="7472894" y="1448899"/>
            <a:ext cx="207900" cy="0"/>
          </a:xfrm>
          <a:prstGeom prst="straightConnector1">
            <a:avLst/>
          </a:prstGeom>
          <a:noFill/>
          <a:ln cap="flat" cmpd="sng" w="28575">
            <a:solidFill>
              <a:srgbClr val="0000FF"/>
            </a:solidFill>
            <a:prstDash val="solid"/>
            <a:round/>
            <a:headEnd len="med" w="med" type="none"/>
            <a:tailEnd len="med" w="med" type="triangle"/>
          </a:ln>
        </p:spPr>
      </p:cxnSp>
      <p:sp>
        <p:nvSpPr>
          <p:cNvPr id="1441" name="Google Shape;1441;p63"/>
          <p:cNvSpPr txBox="1"/>
          <p:nvPr/>
        </p:nvSpPr>
        <p:spPr>
          <a:xfrm>
            <a:off x="7399438" y="1796500"/>
            <a:ext cx="81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F9000"/>
                </a:solidFill>
                <a:latin typeface="Helvetica Neue"/>
                <a:ea typeface="Helvetica Neue"/>
                <a:cs typeface="Helvetica Neue"/>
                <a:sym typeface="Helvetica Neue"/>
              </a:rPr>
              <a:t>d h</a:t>
            </a:r>
            <a:r>
              <a:rPr baseline="-25000" lang="en">
                <a:solidFill>
                  <a:srgbClr val="BF9000"/>
                </a:solidFill>
                <a:latin typeface="Helvetica Neue"/>
                <a:ea typeface="Helvetica Neue"/>
                <a:cs typeface="Helvetica Neue"/>
                <a:sym typeface="Helvetica Neue"/>
              </a:rPr>
              <a:t>2</a:t>
            </a:r>
            <a:r>
              <a:rPr lang="en">
                <a:solidFill>
                  <a:srgbClr val="BF9000"/>
                </a:solidFill>
                <a:latin typeface="Helvetica Neue"/>
                <a:ea typeface="Helvetica Neue"/>
                <a:cs typeface="Helvetica Neue"/>
                <a:sym typeface="Helvetica Neue"/>
              </a:rPr>
              <a:t>/ dx</a:t>
            </a:r>
            <a:endParaRPr>
              <a:solidFill>
                <a:srgbClr val="BF9000"/>
              </a:solidFill>
              <a:latin typeface="Helvetica Neue"/>
              <a:ea typeface="Helvetica Neue"/>
              <a:cs typeface="Helvetica Neue"/>
              <a:sym typeface="Helvetica Neue"/>
            </a:endParaRPr>
          </a:p>
        </p:txBody>
      </p:sp>
      <p:cxnSp>
        <p:nvCxnSpPr>
          <p:cNvPr id="1442" name="Google Shape;1442;p63"/>
          <p:cNvCxnSpPr>
            <a:stCxn id="1430" idx="1"/>
            <a:endCxn id="1403" idx="3"/>
          </p:cNvCxnSpPr>
          <p:nvPr/>
        </p:nvCxnSpPr>
        <p:spPr>
          <a:xfrm rot="10800000">
            <a:off x="7933425" y="2266250"/>
            <a:ext cx="638100" cy="764700"/>
          </a:xfrm>
          <a:prstGeom prst="straightConnector1">
            <a:avLst/>
          </a:prstGeom>
          <a:noFill/>
          <a:ln cap="flat" cmpd="sng" w="28575">
            <a:solidFill>
              <a:srgbClr val="0000FF"/>
            </a:solidFill>
            <a:prstDash val="solid"/>
            <a:round/>
            <a:headEnd len="med" w="med" type="none"/>
            <a:tailEnd len="med" w="med" type="triangle"/>
          </a:ln>
        </p:spPr>
      </p:cxnSp>
      <p:cxnSp>
        <p:nvCxnSpPr>
          <p:cNvPr id="1443" name="Google Shape;1443;p63"/>
          <p:cNvCxnSpPr>
            <a:stCxn id="1403" idx="1"/>
            <a:endCxn id="1378" idx="3"/>
          </p:cNvCxnSpPr>
          <p:nvPr/>
        </p:nvCxnSpPr>
        <p:spPr>
          <a:xfrm rot="10800000">
            <a:off x="7472894" y="2266111"/>
            <a:ext cx="207900" cy="0"/>
          </a:xfrm>
          <a:prstGeom prst="straightConnector1">
            <a:avLst/>
          </a:prstGeom>
          <a:noFill/>
          <a:ln cap="flat" cmpd="sng" w="28575">
            <a:solidFill>
              <a:srgbClr val="0000FF"/>
            </a:solidFill>
            <a:prstDash val="solid"/>
            <a:round/>
            <a:headEnd len="med" w="med" type="none"/>
            <a:tailEnd len="med" w="med" type="triangle"/>
          </a:ln>
        </p:spPr>
      </p:cxnSp>
      <p:sp>
        <p:nvSpPr>
          <p:cNvPr id="1444" name="Google Shape;1444;p63"/>
          <p:cNvSpPr/>
          <p:nvPr/>
        </p:nvSpPr>
        <p:spPr>
          <a:xfrm>
            <a:off x="7707541" y="1332884"/>
            <a:ext cx="197982" cy="197981"/>
          </a:xfrm>
          <a:custGeom>
            <a:rect b="b" l="l" r="r" t="t"/>
            <a:pathLst>
              <a:path extrusionOk="0" h="283844" w="283845">
                <a:moveTo>
                  <a:pt x="283617" y="0"/>
                </a:moveTo>
                <a:lnTo>
                  <a:pt x="0" y="0"/>
                </a:lnTo>
                <a:lnTo>
                  <a:pt x="0" y="283617"/>
                </a:lnTo>
                <a:lnTo>
                  <a:pt x="283617" y="283617"/>
                </a:lnTo>
                <a:lnTo>
                  <a:pt x="283617" y="0"/>
                </a:lnTo>
                <a:close/>
              </a:path>
            </a:pathLst>
          </a:custGeom>
          <a:solidFill>
            <a:srgbClr val="F5D32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45" name="Google Shape;1445;p63"/>
          <p:cNvSpPr/>
          <p:nvPr/>
        </p:nvSpPr>
        <p:spPr>
          <a:xfrm>
            <a:off x="7707541" y="2150031"/>
            <a:ext cx="197982" cy="197982"/>
          </a:xfrm>
          <a:custGeom>
            <a:rect b="b" l="l" r="r" t="t"/>
            <a:pathLst>
              <a:path extrusionOk="0" h="283845" w="283845">
                <a:moveTo>
                  <a:pt x="283617" y="0"/>
                </a:moveTo>
                <a:lnTo>
                  <a:pt x="0" y="0"/>
                </a:lnTo>
                <a:lnTo>
                  <a:pt x="0" y="283617"/>
                </a:lnTo>
                <a:lnTo>
                  <a:pt x="283617" y="283617"/>
                </a:lnTo>
                <a:lnTo>
                  <a:pt x="283617" y="0"/>
                </a:lnTo>
                <a:close/>
              </a:path>
            </a:pathLst>
          </a:custGeom>
          <a:solidFill>
            <a:srgbClr val="F5D32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gtEl>
                                        <p:attrNameLst>
                                          <p:attrName>style.visibility</p:attrName>
                                        </p:attrNameLst>
                                      </p:cBhvr>
                                      <p:to>
                                        <p:strVal val="visible"/>
                                      </p:to>
                                    </p:set>
                                    <p:animEffect filter="fade" transition="in">
                                      <p:cBhvr>
                                        <p:cTn dur="1000"/>
                                        <p:tgtEl>
                                          <p:spTgt spid="1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7"/>
                                        </p:tgtEl>
                                        <p:attrNameLst>
                                          <p:attrName>style.visibility</p:attrName>
                                        </p:attrNameLst>
                                      </p:cBhvr>
                                      <p:to>
                                        <p:strVal val="visible"/>
                                      </p:to>
                                    </p:set>
                                    <p:animEffect filter="fade" transition="in">
                                      <p:cBhvr>
                                        <p:cTn dur="1000"/>
                                        <p:tgtEl>
                                          <p:spTgt spid="1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4"/>
                                        </p:tgtEl>
                                        <p:attrNameLst>
                                          <p:attrName>style.visibility</p:attrName>
                                        </p:attrNameLst>
                                      </p:cBhvr>
                                      <p:to>
                                        <p:strVal val="visible"/>
                                      </p:to>
                                    </p:set>
                                    <p:animEffect filter="fade" transition="in">
                                      <p:cBhvr>
                                        <p:cTn dur="1000"/>
                                        <p:tgtEl>
                                          <p:spTgt spid="1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0"/>
                                        </p:tgtEl>
                                        <p:attrNameLst>
                                          <p:attrName>style.visibility</p:attrName>
                                        </p:attrNameLst>
                                      </p:cBhvr>
                                      <p:to>
                                        <p:strVal val="visible"/>
                                      </p:to>
                                    </p:set>
                                    <p:animEffect filter="fade" transition="in">
                                      <p:cBhvr>
                                        <p:cTn dur="1000"/>
                                        <p:tgtEl>
                                          <p:spTgt spid="1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5"/>
                                        </p:tgtEl>
                                        <p:attrNameLst>
                                          <p:attrName>style.visibility</p:attrName>
                                        </p:attrNameLst>
                                      </p:cBhvr>
                                      <p:to>
                                        <p:strVal val="visible"/>
                                      </p:to>
                                    </p:set>
                                    <p:animEffect filter="fade" transition="in">
                                      <p:cBhvr>
                                        <p:cTn dur="1000"/>
                                        <p:tgtEl>
                                          <p:spTgt spid="1445"/>
                                        </p:tgtEl>
                                      </p:cBhvr>
                                    </p:animEffect>
                                  </p:childTnLst>
                                </p:cTn>
                              </p:par>
                              <p:par>
                                <p:cTn fill="hold" nodeType="withEffect" presetClass="entr" presetID="10" presetSubtype="0">
                                  <p:stCondLst>
                                    <p:cond delay="0"/>
                                  </p:stCondLst>
                                  <p:childTnLst>
                                    <p:set>
                                      <p:cBhvr>
                                        <p:cTn dur="1" fill="hold">
                                          <p:stCondLst>
                                            <p:cond delay="0"/>
                                          </p:stCondLst>
                                        </p:cTn>
                                        <p:tgtEl>
                                          <p:spTgt spid="1441"/>
                                        </p:tgtEl>
                                        <p:attrNameLst>
                                          <p:attrName>style.visibility</p:attrName>
                                        </p:attrNameLst>
                                      </p:cBhvr>
                                      <p:to>
                                        <p:strVal val="visible"/>
                                      </p:to>
                                    </p:set>
                                    <p:animEffect filter="fade" transition="in">
                                      <p:cBhvr>
                                        <p:cTn dur="1000"/>
                                        <p:tgtEl>
                                          <p:spTgt spid="1441"/>
                                        </p:tgtEl>
                                      </p:cBhvr>
                                    </p:animEffect>
                                  </p:childTnLst>
                                </p:cTn>
                              </p:par>
                              <p:par>
                                <p:cTn fill="hold" nodeType="withEffect" presetClass="entr" presetID="10" presetSubtype="0">
                                  <p:stCondLst>
                                    <p:cond delay="0"/>
                                  </p:stCondLst>
                                  <p:childTnLst>
                                    <p:set>
                                      <p:cBhvr>
                                        <p:cTn dur="1" fill="hold">
                                          <p:stCondLst>
                                            <p:cond delay="0"/>
                                          </p:stCondLst>
                                        </p:cTn>
                                        <p:tgtEl>
                                          <p:spTgt spid="1442"/>
                                        </p:tgtEl>
                                        <p:attrNameLst>
                                          <p:attrName>style.visibility</p:attrName>
                                        </p:attrNameLst>
                                      </p:cBhvr>
                                      <p:to>
                                        <p:strVal val="visible"/>
                                      </p:to>
                                    </p:set>
                                    <p:animEffect filter="fade" transition="in">
                                      <p:cBhvr>
                                        <p:cTn dur="1000"/>
                                        <p:tgtEl>
                                          <p:spTgt spid="1442"/>
                                        </p:tgtEl>
                                      </p:cBhvr>
                                    </p:animEffect>
                                  </p:childTnLst>
                                </p:cTn>
                              </p:par>
                              <p:par>
                                <p:cTn fill="hold" nodeType="withEffect" presetClass="entr" presetID="10" presetSubtype="0">
                                  <p:stCondLst>
                                    <p:cond delay="0"/>
                                  </p:stCondLst>
                                  <p:childTnLst>
                                    <p:set>
                                      <p:cBhvr>
                                        <p:cTn dur="1" fill="hold">
                                          <p:stCondLst>
                                            <p:cond delay="0"/>
                                          </p:stCondLst>
                                        </p:cTn>
                                        <p:tgtEl>
                                          <p:spTgt spid="1443"/>
                                        </p:tgtEl>
                                        <p:attrNameLst>
                                          <p:attrName>style.visibility</p:attrName>
                                        </p:attrNameLst>
                                      </p:cBhvr>
                                      <p:to>
                                        <p:strVal val="visible"/>
                                      </p:to>
                                    </p:set>
                                    <p:animEffect filter="fade" transition="in">
                                      <p:cBhvr>
                                        <p:cTn dur="1000"/>
                                        <p:tgtEl>
                                          <p:spTgt spid="1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Recap: Forward and Backward Propagation</a:t>
            </a:r>
            <a:endParaRPr/>
          </a:p>
        </p:txBody>
      </p:sp>
      <p:grpSp>
        <p:nvGrpSpPr>
          <p:cNvPr id="1451" name="Google Shape;1451;p64"/>
          <p:cNvGrpSpPr/>
          <p:nvPr/>
        </p:nvGrpSpPr>
        <p:grpSpPr>
          <a:xfrm>
            <a:off x="185797" y="2829668"/>
            <a:ext cx="507308" cy="507308"/>
            <a:chOff x="170687" y="4639055"/>
            <a:chExt cx="728472" cy="728472"/>
          </a:xfrm>
        </p:grpSpPr>
        <p:pic>
          <p:nvPicPr>
            <p:cNvPr id="1452" name="Google Shape;1452;p64"/>
            <p:cNvPicPr preferRelativeResize="0"/>
            <p:nvPr/>
          </p:nvPicPr>
          <p:blipFill rotWithShape="1">
            <a:blip r:embed="rId3">
              <a:alphaModFix/>
            </a:blip>
            <a:srcRect b="0" l="0" r="0" t="0"/>
            <a:stretch/>
          </p:blipFill>
          <p:spPr>
            <a:xfrm>
              <a:off x="170687" y="4639055"/>
              <a:ext cx="728472" cy="728472"/>
            </a:xfrm>
            <a:prstGeom prst="rect">
              <a:avLst/>
            </a:prstGeom>
            <a:noFill/>
            <a:ln>
              <a:noFill/>
            </a:ln>
          </p:spPr>
        </p:pic>
        <p:sp>
          <p:nvSpPr>
            <p:cNvPr id="1453" name="Google Shape;1453;p64"/>
            <p:cNvSpPr/>
            <p:nvPr/>
          </p:nvSpPr>
          <p:spPr>
            <a:xfrm>
              <a:off x="211417" y="4654473"/>
              <a:ext cx="647700" cy="647700"/>
            </a:xfrm>
            <a:custGeom>
              <a:rect b="b" l="l" r="r" t="t"/>
              <a:pathLst>
                <a:path extrusionOk="0" h="647700" w="647700">
                  <a:moveTo>
                    <a:pt x="323851" y="0"/>
                  </a:moveTo>
                  <a:lnTo>
                    <a:pt x="275994" y="3511"/>
                  </a:lnTo>
                  <a:lnTo>
                    <a:pt x="230318" y="13711"/>
                  </a:lnTo>
                  <a:lnTo>
                    <a:pt x="187323" y="30099"/>
                  </a:lnTo>
                  <a:lnTo>
                    <a:pt x="147510" y="52174"/>
                  </a:lnTo>
                  <a:lnTo>
                    <a:pt x="111380" y="79435"/>
                  </a:lnTo>
                  <a:lnTo>
                    <a:pt x="79435"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1"/>
                  </a:lnTo>
                  <a:lnTo>
                    <a:pt x="111380" y="568267"/>
                  </a:lnTo>
                  <a:lnTo>
                    <a:pt x="147510" y="595528"/>
                  </a:lnTo>
                  <a:lnTo>
                    <a:pt x="187323" y="617602"/>
                  </a:lnTo>
                  <a:lnTo>
                    <a:pt x="230318" y="633990"/>
                  </a:lnTo>
                  <a:lnTo>
                    <a:pt x="275994" y="644191"/>
                  </a:lnTo>
                  <a:lnTo>
                    <a:pt x="323851" y="647702"/>
                  </a:lnTo>
                  <a:lnTo>
                    <a:pt x="371707" y="644191"/>
                  </a:lnTo>
                  <a:lnTo>
                    <a:pt x="417383" y="633990"/>
                  </a:lnTo>
                  <a:lnTo>
                    <a:pt x="460378" y="617602"/>
                  </a:lnTo>
                  <a:lnTo>
                    <a:pt x="500191" y="595528"/>
                  </a:lnTo>
                  <a:lnTo>
                    <a:pt x="536320" y="568267"/>
                  </a:lnTo>
                  <a:lnTo>
                    <a:pt x="568266" y="536321"/>
                  </a:lnTo>
                  <a:lnTo>
                    <a:pt x="595527" y="500191"/>
                  </a:lnTo>
                  <a:lnTo>
                    <a:pt x="617602" y="460378"/>
                  </a:lnTo>
                  <a:lnTo>
                    <a:pt x="633990" y="417383"/>
                  </a:lnTo>
                  <a:lnTo>
                    <a:pt x="644190" y="371707"/>
                  </a:lnTo>
                  <a:lnTo>
                    <a:pt x="647701" y="323851"/>
                  </a:lnTo>
                  <a:lnTo>
                    <a:pt x="644190" y="275994"/>
                  </a:lnTo>
                  <a:lnTo>
                    <a:pt x="633990" y="230318"/>
                  </a:lnTo>
                  <a:lnTo>
                    <a:pt x="617602" y="187323"/>
                  </a:lnTo>
                  <a:lnTo>
                    <a:pt x="595527" y="147510"/>
                  </a:lnTo>
                  <a:lnTo>
                    <a:pt x="568266" y="111381"/>
                  </a:lnTo>
                  <a:lnTo>
                    <a:pt x="536320"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454" name="Google Shape;1454;p64"/>
          <p:cNvSpPr txBox="1"/>
          <p:nvPr/>
        </p:nvSpPr>
        <p:spPr>
          <a:xfrm>
            <a:off x="333551" y="2839851"/>
            <a:ext cx="2124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2400">
                <a:latin typeface="Helvetica Neue"/>
                <a:ea typeface="Helvetica Neue"/>
                <a:cs typeface="Helvetica Neue"/>
                <a:sym typeface="Helvetica Neue"/>
              </a:rPr>
              <a:t>X</a:t>
            </a:r>
            <a:endParaRPr sz="2400">
              <a:latin typeface="Helvetica Neue"/>
              <a:ea typeface="Helvetica Neue"/>
              <a:cs typeface="Helvetica Neue"/>
              <a:sym typeface="Helvetica Neue"/>
            </a:endParaRPr>
          </a:p>
        </p:txBody>
      </p:sp>
      <p:sp>
        <p:nvSpPr>
          <p:cNvPr id="1455" name="Google Shape;1455;p64"/>
          <p:cNvSpPr/>
          <p:nvPr/>
        </p:nvSpPr>
        <p:spPr>
          <a:xfrm>
            <a:off x="570906" y="1572212"/>
            <a:ext cx="923915" cy="1322980"/>
          </a:xfrm>
          <a:custGeom>
            <a:rect b="b" l="l" r="r" t="t"/>
            <a:pathLst>
              <a:path extrusionOk="0" h="1896745" w="1324610">
                <a:moveTo>
                  <a:pt x="1270288" y="55310"/>
                </a:moveTo>
                <a:lnTo>
                  <a:pt x="0" y="1882124"/>
                </a:lnTo>
                <a:lnTo>
                  <a:pt x="20853" y="1896625"/>
                </a:lnTo>
                <a:lnTo>
                  <a:pt x="1291142" y="69812"/>
                </a:lnTo>
                <a:lnTo>
                  <a:pt x="1270288" y="55310"/>
                </a:lnTo>
                <a:close/>
              </a:path>
              <a:path extrusionOk="0" h="1896745" w="1324610">
                <a:moveTo>
                  <a:pt x="1317711" y="44884"/>
                </a:moveTo>
                <a:lnTo>
                  <a:pt x="1277538" y="44884"/>
                </a:lnTo>
                <a:lnTo>
                  <a:pt x="1298393" y="59385"/>
                </a:lnTo>
                <a:lnTo>
                  <a:pt x="1291142" y="69812"/>
                </a:lnTo>
                <a:lnTo>
                  <a:pt x="1311995" y="84312"/>
                </a:lnTo>
                <a:lnTo>
                  <a:pt x="1317711" y="44884"/>
                </a:lnTo>
                <a:close/>
              </a:path>
              <a:path extrusionOk="0" h="1896745" w="1324610">
                <a:moveTo>
                  <a:pt x="1277538" y="44884"/>
                </a:moveTo>
                <a:lnTo>
                  <a:pt x="1270288" y="55310"/>
                </a:lnTo>
                <a:lnTo>
                  <a:pt x="1291142" y="69812"/>
                </a:lnTo>
                <a:lnTo>
                  <a:pt x="1298393" y="59385"/>
                </a:lnTo>
                <a:lnTo>
                  <a:pt x="1277538" y="44884"/>
                </a:lnTo>
                <a:close/>
              </a:path>
              <a:path extrusionOk="0" h="1896745" w="1324610">
                <a:moveTo>
                  <a:pt x="1324218" y="0"/>
                </a:moveTo>
                <a:lnTo>
                  <a:pt x="1249434" y="40810"/>
                </a:lnTo>
                <a:lnTo>
                  <a:pt x="1270288" y="55310"/>
                </a:lnTo>
                <a:lnTo>
                  <a:pt x="1277538" y="44884"/>
                </a:lnTo>
                <a:lnTo>
                  <a:pt x="1317711" y="44884"/>
                </a:lnTo>
                <a:lnTo>
                  <a:pt x="132421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56" name="Google Shape;1456;p64"/>
          <p:cNvPicPr preferRelativeResize="0"/>
          <p:nvPr/>
        </p:nvPicPr>
        <p:blipFill rotWithShape="1">
          <a:blip r:embed="rId4">
            <a:alphaModFix/>
          </a:blip>
          <a:srcRect b="0" l="0" r="0" t="0"/>
          <a:stretch/>
        </p:blipFill>
        <p:spPr>
          <a:xfrm>
            <a:off x="1465742" y="1195245"/>
            <a:ext cx="507307" cy="507308"/>
          </a:xfrm>
          <a:prstGeom prst="rect">
            <a:avLst/>
          </a:prstGeom>
          <a:noFill/>
          <a:ln>
            <a:noFill/>
          </a:ln>
        </p:spPr>
      </p:pic>
      <p:sp>
        <p:nvSpPr>
          <p:cNvPr id="1457" name="Google Shape;1457;p64"/>
          <p:cNvSpPr/>
          <p:nvPr/>
        </p:nvSpPr>
        <p:spPr>
          <a:xfrm>
            <a:off x="1494297" y="1206109"/>
            <a:ext cx="451771" cy="451771"/>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89" y="595527"/>
                </a:lnTo>
                <a:lnTo>
                  <a:pt x="536319" y="568266"/>
                </a:lnTo>
                <a:lnTo>
                  <a:pt x="568265" y="536320"/>
                </a:lnTo>
                <a:lnTo>
                  <a:pt x="595525" y="500191"/>
                </a:lnTo>
                <a:lnTo>
                  <a:pt x="617600" y="460378"/>
                </a:lnTo>
                <a:lnTo>
                  <a:pt x="633988" y="417383"/>
                </a:lnTo>
                <a:lnTo>
                  <a:pt x="644188" y="371707"/>
                </a:lnTo>
                <a:lnTo>
                  <a:pt x="647700" y="323851"/>
                </a:lnTo>
                <a:lnTo>
                  <a:pt x="644188" y="275994"/>
                </a:lnTo>
                <a:lnTo>
                  <a:pt x="633988" y="230318"/>
                </a:lnTo>
                <a:lnTo>
                  <a:pt x="617600" y="187323"/>
                </a:lnTo>
                <a:lnTo>
                  <a:pt x="595525" y="147510"/>
                </a:lnTo>
                <a:lnTo>
                  <a:pt x="568265" y="111381"/>
                </a:lnTo>
                <a:lnTo>
                  <a:pt x="536319" y="79435"/>
                </a:lnTo>
                <a:lnTo>
                  <a:pt x="500189"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58" name="Google Shape;1458;p64"/>
          <p:cNvSpPr/>
          <p:nvPr/>
        </p:nvSpPr>
        <p:spPr>
          <a:xfrm>
            <a:off x="1958657" y="1405106"/>
            <a:ext cx="242716" cy="53150"/>
          </a:xfrm>
          <a:custGeom>
            <a:rect b="b" l="l" r="r" t="t"/>
            <a:pathLst>
              <a:path extrusionOk="0" h="76200" w="347980">
                <a:moveTo>
                  <a:pt x="271565" y="50799"/>
                </a:moveTo>
                <a:lnTo>
                  <a:pt x="271565" y="76200"/>
                </a:lnTo>
                <a:lnTo>
                  <a:pt x="322365" y="50800"/>
                </a:lnTo>
                <a:lnTo>
                  <a:pt x="271565" y="50799"/>
                </a:lnTo>
                <a:close/>
              </a:path>
              <a:path extrusionOk="0" h="76200" w="347980">
                <a:moveTo>
                  <a:pt x="271565" y="25399"/>
                </a:moveTo>
                <a:lnTo>
                  <a:pt x="271565" y="50799"/>
                </a:lnTo>
                <a:lnTo>
                  <a:pt x="284265" y="50800"/>
                </a:lnTo>
                <a:lnTo>
                  <a:pt x="284265" y="25400"/>
                </a:lnTo>
                <a:lnTo>
                  <a:pt x="271565" y="25399"/>
                </a:lnTo>
                <a:close/>
              </a:path>
              <a:path extrusionOk="0" h="76200" w="347980">
                <a:moveTo>
                  <a:pt x="271565" y="0"/>
                </a:moveTo>
                <a:lnTo>
                  <a:pt x="271565" y="25399"/>
                </a:lnTo>
                <a:lnTo>
                  <a:pt x="284265" y="25400"/>
                </a:lnTo>
                <a:lnTo>
                  <a:pt x="284265" y="50800"/>
                </a:lnTo>
                <a:lnTo>
                  <a:pt x="322367" y="50798"/>
                </a:lnTo>
                <a:lnTo>
                  <a:pt x="347765" y="38100"/>
                </a:lnTo>
                <a:lnTo>
                  <a:pt x="271565" y="0"/>
                </a:lnTo>
                <a:close/>
              </a:path>
              <a:path extrusionOk="0" h="76200" w="347980">
                <a:moveTo>
                  <a:pt x="0" y="25398"/>
                </a:moveTo>
                <a:lnTo>
                  <a:pt x="0" y="50798"/>
                </a:lnTo>
                <a:lnTo>
                  <a:pt x="271565" y="50799"/>
                </a:lnTo>
                <a:lnTo>
                  <a:pt x="271565"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59" name="Google Shape;1459;p64"/>
          <p:cNvPicPr preferRelativeResize="0"/>
          <p:nvPr/>
        </p:nvPicPr>
        <p:blipFill rotWithShape="1">
          <a:blip r:embed="rId5">
            <a:alphaModFix/>
          </a:blip>
          <a:srcRect b="0" l="0" r="0" t="0"/>
          <a:stretch/>
        </p:blipFill>
        <p:spPr>
          <a:xfrm>
            <a:off x="2187434" y="1322603"/>
            <a:ext cx="252593" cy="252592"/>
          </a:xfrm>
          <a:prstGeom prst="rect">
            <a:avLst/>
          </a:prstGeom>
          <a:noFill/>
          <a:ln>
            <a:noFill/>
          </a:ln>
        </p:spPr>
      </p:pic>
      <p:sp>
        <p:nvSpPr>
          <p:cNvPr id="1460" name="Google Shape;1460;p64"/>
          <p:cNvSpPr/>
          <p:nvPr/>
        </p:nvSpPr>
        <p:spPr>
          <a:xfrm>
            <a:off x="2214142" y="1332884"/>
            <a:ext cx="197982" cy="197981"/>
          </a:xfrm>
          <a:custGeom>
            <a:rect b="b" l="l" r="r" t="t"/>
            <a:pathLst>
              <a:path extrusionOk="0" h="283844"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61" name="Google Shape;1461;p64"/>
          <p:cNvPicPr preferRelativeResize="0"/>
          <p:nvPr/>
        </p:nvPicPr>
        <p:blipFill rotWithShape="1">
          <a:blip r:embed="rId6">
            <a:alphaModFix/>
          </a:blip>
          <a:srcRect b="0" l="0" r="0" t="0"/>
          <a:stretch/>
        </p:blipFill>
        <p:spPr>
          <a:xfrm>
            <a:off x="3299691" y="1195245"/>
            <a:ext cx="505185" cy="507308"/>
          </a:xfrm>
          <a:prstGeom prst="rect">
            <a:avLst/>
          </a:prstGeom>
          <a:noFill/>
          <a:ln>
            <a:noFill/>
          </a:ln>
        </p:spPr>
      </p:pic>
      <p:sp>
        <p:nvSpPr>
          <p:cNvPr id="1462" name="Google Shape;1462;p64"/>
          <p:cNvSpPr/>
          <p:nvPr/>
        </p:nvSpPr>
        <p:spPr>
          <a:xfrm>
            <a:off x="3327268" y="1206109"/>
            <a:ext cx="451771" cy="451771"/>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90" y="595527"/>
                </a:lnTo>
                <a:lnTo>
                  <a:pt x="536320" y="568266"/>
                </a:lnTo>
                <a:lnTo>
                  <a:pt x="568265" y="536320"/>
                </a:lnTo>
                <a:lnTo>
                  <a:pt x="595526" y="500191"/>
                </a:lnTo>
                <a:lnTo>
                  <a:pt x="617601" y="460378"/>
                </a:lnTo>
                <a:lnTo>
                  <a:pt x="633989" y="417383"/>
                </a:lnTo>
                <a:lnTo>
                  <a:pt x="644189" y="371707"/>
                </a:lnTo>
                <a:lnTo>
                  <a:pt x="647701" y="323851"/>
                </a:lnTo>
                <a:lnTo>
                  <a:pt x="644189" y="275994"/>
                </a:lnTo>
                <a:lnTo>
                  <a:pt x="633989" y="230318"/>
                </a:lnTo>
                <a:lnTo>
                  <a:pt x="617601" y="187323"/>
                </a:lnTo>
                <a:lnTo>
                  <a:pt x="595526" y="147510"/>
                </a:lnTo>
                <a:lnTo>
                  <a:pt x="568265" y="111381"/>
                </a:lnTo>
                <a:lnTo>
                  <a:pt x="536320" y="79435"/>
                </a:lnTo>
                <a:lnTo>
                  <a:pt x="500190"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63" name="Google Shape;1463;p64"/>
          <p:cNvSpPr/>
          <p:nvPr/>
        </p:nvSpPr>
        <p:spPr>
          <a:xfrm>
            <a:off x="2417580" y="1405111"/>
            <a:ext cx="1615302" cy="53150"/>
          </a:xfrm>
          <a:custGeom>
            <a:rect b="b" l="l" r="r" t="t"/>
            <a:pathLst>
              <a:path extrusionOk="0" h="76200" w="2315845">
                <a:moveTo>
                  <a:pt x="1297749" y="38100"/>
                </a:moveTo>
                <a:lnTo>
                  <a:pt x="1221549" y="0"/>
                </a:lnTo>
                <a:lnTo>
                  <a:pt x="1221549" y="25400"/>
                </a:lnTo>
                <a:lnTo>
                  <a:pt x="0" y="25400"/>
                </a:lnTo>
                <a:lnTo>
                  <a:pt x="0" y="50800"/>
                </a:lnTo>
                <a:lnTo>
                  <a:pt x="1221549" y="50800"/>
                </a:lnTo>
                <a:lnTo>
                  <a:pt x="1221549" y="76200"/>
                </a:lnTo>
                <a:lnTo>
                  <a:pt x="1272349" y="50800"/>
                </a:lnTo>
                <a:lnTo>
                  <a:pt x="1297749" y="38100"/>
                </a:lnTo>
                <a:close/>
              </a:path>
              <a:path extrusionOk="0" h="76200" w="2315845">
                <a:moveTo>
                  <a:pt x="2315540" y="38100"/>
                </a:moveTo>
                <a:lnTo>
                  <a:pt x="2239340" y="0"/>
                </a:lnTo>
                <a:lnTo>
                  <a:pt x="2239340" y="25400"/>
                </a:lnTo>
                <a:lnTo>
                  <a:pt x="1967776" y="25400"/>
                </a:lnTo>
                <a:lnTo>
                  <a:pt x="1967776" y="50800"/>
                </a:lnTo>
                <a:lnTo>
                  <a:pt x="2239340" y="50800"/>
                </a:lnTo>
                <a:lnTo>
                  <a:pt x="2239340" y="76200"/>
                </a:lnTo>
                <a:lnTo>
                  <a:pt x="2290140" y="50800"/>
                </a:lnTo>
                <a:lnTo>
                  <a:pt x="2315540"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64" name="Google Shape;1464;p64"/>
          <p:cNvPicPr preferRelativeResize="0"/>
          <p:nvPr/>
        </p:nvPicPr>
        <p:blipFill rotWithShape="1">
          <a:blip r:embed="rId7">
            <a:alphaModFix/>
          </a:blip>
          <a:srcRect b="0" l="0" r="0" t="0"/>
          <a:stretch/>
        </p:blipFill>
        <p:spPr>
          <a:xfrm>
            <a:off x="4015017" y="1322603"/>
            <a:ext cx="252593" cy="252592"/>
          </a:xfrm>
          <a:prstGeom prst="rect">
            <a:avLst/>
          </a:prstGeom>
          <a:noFill/>
          <a:ln>
            <a:noFill/>
          </a:ln>
        </p:spPr>
      </p:pic>
      <p:sp>
        <p:nvSpPr>
          <p:cNvPr id="1465" name="Google Shape;1465;p64"/>
          <p:cNvSpPr/>
          <p:nvPr/>
        </p:nvSpPr>
        <p:spPr>
          <a:xfrm>
            <a:off x="4043431" y="1332884"/>
            <a:ext cx="197982" cy="197981"/>
          </a:xfrm>
          <a:custGeom>
            <a:rect b="b" l="l" r="r" t="t"/>
            <a:pathLst>
              <a:path extrusionOk="0" h="283844" w="283845">
                <a:moveTo>
                  <a:pt x="283618" y="0"/>
                </a:moveTo>
                <a:lnTo>
                  <a:pt x="0" y="0"/>
                </a:lnTo>
                <a:lnTo>
                  <a:pt x="0" y="283617"/>
                </a:lnTo>
                <a:lnTo>
                  <a:pt x="283618" y="283617"/>
                </a:lnTo>
                <a:lnTo>
                  <a:pt x="283618"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66" name="Google Shape;1466;p64"/>
          <p:cNvPicPr preferRelativeResize="0"/>
          <p:nvPr/>
        </p:nvPicPr>
        <p:blipFill rotWithShape="1">
          <a:blip r:embed="rId8">
            <a:alphaModFix/>
          </a:blip>
          <a:srcRect b="0" l="0" r="0" t="0"/>
          <a:stretch/>
        </p:blipFill>
        <p:spPr>
          <a:xfrm>
            <a:off x="5133641" y="1195245"/>
            <a:ext cx="505185" cy="507308"/>
          </a:xfrm>
          <a:prstGeom prst="rect">
            <a:avLst/>
          </a:prstGeom>
          <a:noFill/>
          <a:ln>
            <a:noFill/>
          </a:ln>
        </p:spPr>
      </p:pic>
      <p:sp>
        <p:nvSpPr>
          <p:cNvPr id="1467" name="Google Shape;1467;p64"/>
          <p:cNvSpPr/>
          <p:nvPr/>
        </p:nvSpPr>
        <p:spPr>
          <a:xfrm>
            <a:off x="5160240" y="1206109"/>
            <a:ext cx="451771" cy="451771"/>
          </a:xfrm>
          <a:custGeom>
            <a:rect b="b" l="l" r="r" t="t"/>
            <a:pathLst>
              <a:path extrusionOk="0" h="647700" w="647700">
                <a:moveTo>
                  <a:pt x="323851" y="0"/>
                </a:moveTo>
                <a:lnTo>
                  <a:pt x="275994" y="3511"/>
                </a:lnTo>
                <a:lnTo>
                  <a:pt x="230318" y="13711"/>
                </a:lnTo>
                <a:lnTo>
                  <a:pt x="187323" y="30099"/>
                </a:lnTo>
                <a:lnTo>
                  <a:pt x="147510" y="52174"/>
                </a:lnTo>
                <a:lnTo>
                  <a:pt x="111381" y="79435"/>
                </a:lnTo>
                <a:lnTo>
                  <a:pt x="79435"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0"/>
                </a:lnTo>
                <a:lnTo>
                  <a:pt x="111381"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1" y="568266"/>
                </a:lnTo>
                <a:lnTo>
                  <a:pt x="568267" y="536320"/>
                </a:lnTo>
                <a:lnTo>
                  <a:pt x="595528" y="500191"/>
                </a:lnTo>
                <a:lnTo>
                  <a:pt x="617602" y="460378"/>
                </a:lnTo>
                <a:lnTo>
                  <a:pt x="633990" y="417383"/>
                </a:lnTo>
                <a:lnTo>
                  <a:pt x="644191" y="371707"/>
                </a:lnTo>
                <a:lnTo>
                  <a:pt x="647702" y="323851"/>
                </a:lnTo>
                <a:lnTo>
                  <a:pt x="644191" y="275994"/>
                </a:lnTo>
                <a:lnTo>
                  <a:pt x="633990" y="230318"/>
                </a:lnTo>
                <a:lnTo>
                  <a:pt x="617602" y="187323"/>
                </a:lnTo>
                <a:lnTo>
                  <a:pt x="595528" y="147510"/>
                </a:lnTo>
                <a:lnTo>
                  <a:pt x="568267" y="111381"/>
                </a:lnTo>
                <a:lnTo>
                  <a:pt x="536321"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68" name="Google Shape;1468;p64"/>
          <p:cNvSpPr/>
          <p:nvPr/>
        </p:nvSpPr>
        <p:spPr>
          <a:xfrm>
            <a:off x="4246878" y="1405111"/>
            <a:ext cx="1618845" cy="53150"/>
          </a:xfrm>
          <a:custGeom>
            <a:rect b="b" l="l" r="r" t="t"/>
            <a:pathLst>
              <a:path extrusionOk="0" h="76200" w="2320925">
                <a:moveTo>
                  <a:pt x="1297736" y="38100"/>
                </a:moveTo>
                <a:lnTo>
                  <a:pt x="1221536" y="0"/>
                </a:lnTo>
                <a:lnTo>
                  <a:pt x="1221536" y="25400"/>
                </a:lnTo>
                <a:lnTo>
                  <a:pt x="0" y="25400"/>
                </a:lnTo>
                <a:lnTo>
                  <a:pt x="0" y="50800"/>
                </a:lnTo>
                <a:lnTo>
                  <a:pt x="1221536" y="50800"/>
                </a:lnTo>
                <a:lnTo>
                  <a:pt x="1221536" y="76200"/>
                </a:lnTo>
                <a:lnTo>
                  <a:pt x="1272336" y="50800"/>
                </a:lnTo>
                <a:lnTo>
                  <a:pt x="1297736" y="38100"/>
                </a:lnTo>
                <a:close/>
              </a:path>
              <a:path extrusionOk="0" h="76200" w="2320925">
                <a:moveTo>
                  <a:pt x="2320823" y="38100"/>
                </a:moveTo>
                <a:lnTo>
                  <a:pt x="2244623" y="0"/>
                </a:lnTo>
                <a:lnTo>
                  <a:pt x="2244623" y="25400"/>
                </a:lnTo>
                <a:lnTo>
                  <a:pt x="1973059" y="25400"/>
                </a:lnTo>
                <a:lnTo>
                  <a:pt x="1973059" y="50800"/>
                </a:lnTo>
                <a:lnTo>
                  <a:pt x="2244623" y="50800"/>
                </a:lnTo>
                <a:lnTo>
                  <a:pt x="2244623" y="76200"/>
                </a:lnTo>
                <a:lnTo>
                  <a:pt x="2295423" y="50800"/>
                </a:lnTo>
                <a:lnTo>
                  <a:pt x="2320823"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69" name="Google Shape;1469;p64"/>
          <p:cNvPicPr preferRelativeResize="0"/>
          <p:nvPr/>
        </p:nvPicPr>
        <p:blipFill rotWithShape="1">
          <a:blip r:embed="rId9">
            <a:alphaModFix/>
          </a:blip>
          <a:srcRect b="0" l="0" r="0" t="0"/>
          <a:stretch/>
        </p:blipFill>
        <p:spPr>
          <a:xfrm>
            <a:off x="5848967" y="1322603"/>
            <a:ext cx="252592" cy="252592"/>
          </a:xfrm>
          <a:prstGeom prst="rect">
            <a:avLst/>
          </a:prstGeom>
          <a:noFill/>
          <a:ln>
            <a:noFill/>
          </a:ln>
        </p:spPr>
      </p:pic>
      <p:sp>
        <p:nvSpPr>
          <p:cNvPr id="1470" name="Google Shape;1470;p64"/>
          <p:cNvSpPr/>
          <p:nvPr/>
        </p:nvSpPr>
        <p:spPr>
          <a:xfrm>
            <a:off x="5876404" y="1332884"/>
            <a:ext cx="197982" cy="197981"/>
          </a:xfrm>
          <a:custGeom>
            <a:rect b="b" l="l" r="r" t="t"/>
            <a:pathLst>
              <a:path extrusionOk="0" h="283844"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71" name="Google Shape;1471;p64"/>
          <p:cNvPicPr preferRelativeResize="0"/>
          <p:nvPr/>
        </p:nvPicPr>
        <p:blipFill rotWithShape="1">
          <a:blip r:embed="rId10">
            <a:alphaModFix/>
          </a:blip>
          <a:srcRect b="0" l="0" r="0" t="0"/>
          <a:stretch/>
        </p:blipFill>
        <p:spPr>
          <a:xfrm>
            <a:off x="6965469" y="1195245"/>
            <a:ext cx="507308" cy="507308"/>
          </a:xfrm>
          <a:prstGeom prst="rect">
            <a:avLst/>
          </a:prstGeom>
          <a:noFill/>
          <a:ln>
            <a:noFill/>
          </a:ln>
        </p:spPr>
      </p:pic>
      <p:sp>
        <p:nvSpPr>
          <p:cNvPr id="1472" name="Google Shape;1472;p64"/>
          <p:cNvSpPr/>
          <p:nvPr/>
        </p:nvSpPr>
        <p:spPr>
          <a:xfrm>
            <a:off x="6993213" y="1206109"/>
            <a:ext cx="451771" cy="451771"/>
          </a:xfrm>
          <a:custGeom>
            <a:rect b="b" l="l" r="r" t="t"/>
            <a:pathLst>
              <a:path extrusionOk="0" h="647700" w="647700">
                <a:moveTo>
                  <a:pt x="323851" y="0"/>
                </a:moveTo>
                <a:lnTo>
                  <a:pt x="275994" y="3511"/>
                </a:lnTo>
                <a:lnTo>
                  <a:pt x="230318" y="13711"/>
                </a:lnTo>
                <a:lnTo>
                  <a:pt x="187323"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0" y="568266"/>
                </a:lnTo>
                <a:lnTo>
                  <a:pt x="568266" y="536320"/>
                </a:lnTo>
                <a:lnTo>
                  <a:pt x="595527" y="500191"/>
                </a:lnTo>
                <a:lnTo>
                  <a:pt x="617601" y="460378"/>
                </a:lnTo>
                <a:lnTo>
                  <a:pt x="633989" y="417383"/>
                </a:lnTo>
                <a:lnTo>
                  <a:pt x="644189" y="371707"/>
                </a:lnTo>
                <a:lnTo>
                  <a:pt x="647701" y="323851"/>
                </a:lnTo>
                <a:lnTo>
                  <a:pt x="644189" y="275994"/>
                </a:lnTo>
                <a:lnTo>
                  <a:pt x="633989" y="230318"/>
                </a:lnTo>
                <a:lnTo>
                  <a:pt x="617601" y="187323"/>
                </a:lnTo>
                <a:lnTo>
                  <a:pt x="595527" y="147510"/>
                </a:lnTo>
                <a:lnTo>
                  <a:pt x="568266" y="111381"/>
                </a:lnTo>
                <a:lnTo>
                  <a:pt x="536320"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73" name="Google Shape;1473;p64"/>
          <p:cNvSpPr/>
          <p:nvPr/>
        </p:nvSpPr>
        <p:spPr>
          <a:xfrm>
            <a:off x="6079849" y="1405106"/>
            <a:ext cx="905313" cy="53150"/>
          </a:xfrm>
          <a:custGeom>
            <a:rect b="b" l="l" r="r" t="t"/>
            <a:pathLst>
              <a:path extrusionOk="0" h="76200" w="1297940">
                <a:moveTo>
                  <a:pt x="1221539" y="50799"/>
                </a:moveTo>
                <a:lnTo>
                  <a:pt x="1221539" y="76200"/>
                </a:lnTo>
                <a:lnTo>
                  <a:pt x="1272339" y="50800"/>
                </a:lnTo>
                <a:lnTo>
                  <a:pt x="1221539" y="50799"/>
                </a:lnTo>
                <a:close/>
              </a:path>
              <a:path extrusionOk="0" h="76200" w="1297940">
                <a:moveTo>
                  <a:pt x="1221539" y="25399"/>
                </a:moveTo>
                <a:lnTo>
                  <a:pt x="1221539" y="50799"/>
                </a:lnTo>
                <a:lnTo>
                  <a:pt x="1234239" y="50800"/>
                </a:lnTo>
                <a:lnTo>
                  <a:pt x="1234239" y="25400"/>
                </a:lnTo>
                <a:lnTo>
                  <a:pt x="1221539" y="25399"/>
                </a:lnTo>
                <a:close/>
              </a:path>
              <a:path extrusionOk="0" h="76200" w="1297940">
                <a:moveTo>
                  <a:pt x="1221539" y="0"/>
                </a:moveTo>
                <a:lnTo>
                  <a:pt x="1221539" y="25399"/>
                </a:lnTo>
                <a:lnTo>
                  <a:pt x="1234239" y="25400"/>
                </a:lnTo>
                <a:lnTo>
                  <a:pt x="1234239" y="50800"/>
                </a:lnTo>
                <a:lnTo>
                  <a:pt x="1272341" y="50798"/>
                </a:lnTo>
                <a:lnTo>
                  <a:pt x="1297739" y="38100"/>
                </a:lnTo>
                <a:lnTo>
                  <a:pt x="1221539" y="0"/>
                </a:lnTo>
                <a:close/>
              </a:path>
              <a:path extrusionOk="0" h="76200" w="1297940">
                <a:moveTo>
                  <a:pt x="0" y="25398"/>
                </a:moveTo>
                <a:lnTo>
                  <a:pt x="0" y="50798"/>
                </a:lnTo>
                <a:lnTo>
                  <a:pt x="1221539" y="50799"/>
                </a:lnTo>
                <a:lnTo>
                  <a:pt x="1221539"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74" name="Google Shape;1474;p64"/>
          <p:cNvPicPr preferRelativeResize="0"/>
          <p:nvPr/>
        </p:nvPicPr>
        <p:blipFill rotWithShape="1">
          <a:blip r:embed="rId11">
            <a:alphaModFix/>
          </a:blip>
          <a:srcRect b="0" l="0" r="0" t="0"/>
          <a:stretch/>
        </p:blipFill>
        <p:spPr>
          <a:xfrm>
            <a:off x="1465742" y="2012457"/>
            <a:ext cx="507307" cy="507308"/>
          </a:xfrm>
          <a:prstGeom prst="rect">
            <a:avLst/>
          </a:prstGeom>
          <a:noFill/>
          <a:ln>
            <a:noFill/>
          </a:ln>
        </p:spPr>
      </p:pic>
      <p:sp>
        <p:nvSpPr>
          <p:cNvPr id="1475" name="Google Shape;1475;p64"/>
          <p:cNvSpPr/>
          <p:nvPr/>
        </p:nvSpPr>
        <p:spPr>
          <a:xfrm>
            <a:off x="1494297" y="2023258"/>
            <a:ext cx="451771" cy="451771"/>
          </a:xfrm>
          <a:custGeom>
            <a:rect b="b" l="l" r="r" t="t"/>
            <a:pathLst>
              <a:path extrusionOk="0" h="647700" w="647700">
                <a:moveTo>
                  <a:pt x="323850" y="0"/>
                </a:moveTo>
                <a:lnTo>
                  <a:pt x="275993" y="3511"/>
                </a:lnTo>
                <a:lnTo>
                  <a:pt x="230317" y="13711"/>
                </a:lnTo>
                <a:lnTo>
                  <a:pt x="187322" y="30099"/>
                </a:lnTo>
                <a:lnTo>
                  <a:pt x="147510" y="52174"/>
                </a:lnTo>
                <a:lnTo>
                  <a:pt x="111380" y="79434"/>
                </a:lnTo>
                <a:lnTo>
                  <a:pt x="79434" y="111380"/>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89" y="595527"/>
                </a:lnTo>
                <a:lnTo>
                  <a:pt x="536319" y="568266"/>
                </a:lnTo>
                <a:lnTo>
                  <a:pt x="568265" y="536320"/>
                </a:lnTo>
                <a:lnTo>
                  <a:pt x="595525" y="500191"/>
                </a:lnTo>
                <a:lnTo>
                  <a:pt x="617600" y="460378"/>
                </a:lnTo>
                <a:lnTo>
                  <a:pt x="633988" y="417383"/>
                </a:lnTo>
                <a:lnTo>
                  <a:pt x="644188" y="371707"/>
                </a:lnTo>
                <a:lnTo>
                  <a:pt x="647700" y="323851"/>
                </a:lnTo>
                <a:lnTo>
                  <a:pt x="644188" y="275994"/>
                </a:lnTo>
                <a:lnTo>
                  <a:pt x="633988" y="230318"/>
                </a:lnTo>
                <a:lnTo>
                  <a:pt x="617600" y="187323"/>
                </a:lnTo>
                <a:lnTo>
                  <a:pt x="595525" y="147510"/>
                </a:lnTo>
                <a:lnTo>
                  <a:pt x="568265" y="111380"/>
                </a:lnTo>
                <a:lnTo>
                  <a:pt x="536319" y="79434"/>
                </a:lnTo>
                <a:lnTo>
                  <a:pt x="500189"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76" name="Google Shape;1476;p64"/>
          <p:cNvPicPr preferRelativeResize="0"/>
          <p:nvPr/>
        </p:nvPicPr>
        <p:blipFill rotWithShape="1">
          <a:blip r:embed="rId12">
            <a:alphaModFix/>
          </a:blip>
          <a:srcRect b="0" l="0" r="0" t="0"/>
          <a:stretch/>
        </p:blipFill>
        <p:spPr>
          <a:xfrm>
            <a:off x="3299691" y="2012457"/>
            <a:ext cx="505185" cy="507308"/>
          </a:xfrm>
          <a:prstGeom prst="rect">
            <a:avLst/>
          </a:prstGeom>
          <a:noFill/>
          <a:ln>
            <a:noFill/>
          </a:ln>
        </p:spPr>
      </p:pic>
      <p:sp>
        <p:nvSpPr>
          <p:cNvPr id="1477" name="Google Shape;1477;p64"/>
          <p:cNvSpPr/>
          <p:nvPr/>
        </p:nvSpPr>
        <p:spPr>
          <a:xfrm>
            <a:off x="3327268" y="2023258"/>
            <a:ext cx="451771" cy="451771"/>
          </a:xfrm>
          <a:custGeom>
            <a:rect b="b" l="l" r="r" t="t"/>
            <a:pathLst>
              <a:path extrusionOk="0" h="647700" w="647700">
                <a:moveTo>
                  <a:pt x="323850" y="0"/>
                </a:moveTo>
                <a:lnTo>
                  <a:pt x="275993" y="3511"/>
                </a:lnTo>
                <a:lnTo>
                  <a:pt x="230317" y="13711"/>
                </a:lnTo>
                <a:lnTo>
                  <a:pt x="187322" y="30099"/>
                </a:lnTo>
                <a:lnTo>
                  <a:pt x="147510" y="52174"/>
                </a:lnTo>
                <a:lnTo>
                  <a:pt x="111380" y="79434"/>
                </a:lnTo>
                <a:lnTo>
                  <a:pt x="79434" y="111380"/>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90" y="595527"/>
                </a:lnTo>
                <a:lnTo>
                  <a:pt x="536320" y="568266"/>
                </a:lnTo>
                <a:lnTo>
                  <a:pt x="568265" y="536320"/>
                </a:lnTo>
                <a:lnTo>
                  <a:pt x="595526" y="500191"/>
                </a:lnTo>
                <a:lnTo>
                  <a:pt x="617601" y="460378"/>
                </a:lnTo>
                <a:lnTo>
                  <a:pt x="633989" y="417383"/>
                </a:lnTo>
                <a:lnTo>
                  <a:pt x="644189" y="371707"/>
                </a:lnTo>
                <a:lnTo>
                  <a:pt x="647701" y="323851"/>
                </a:lnTo>
                <a:lnTo>
                  <a:pt x="644189" y="275994"/>
                </a:lnTo>
                <a:lnTo>
                  <a:pt x="633989" y="230318"/>
                </a:lnTo>
                <a:lnTo>
                  <a:pt x="617601" y="187323"/>
                </a:lnTo>
                <a:lnTo>
                  <a:pt x="595526" y="147510"/>
                </a:lnTo>
                <a:lnTo>
                  <a:pt x="568265" y="111380"/>
                </a:lnTo>
                <a:lnTo>
                  <a:pt x="536320" y="79434"/>
                </a:lnTo>
                <a:lnTo>
                  <a:pt x="500190"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78" name="Google Shape;1478;p64"/>
          <p:cNvPicPr preferRelativeResize="0"/>
          <p:nvPr/>
        </p:nvPicPr>
        <p:blipFill rotWithShape="1">
          <a:blip r:embed="rId13">
            <a:alphaModFix/>
          </a:blip>
          <a:srcRect b="0" l="0" r="0" t="0"/>
          <a:stretch/>
        </p:blipFill>
        <p:spPr>
          <a:xfrm>
            <a:off x="5133641" y="2012457"/>
            <a:ext cx="505185" cy="507308"/>
          </a:xfrm>
          <a:prstGeom prst="rect">
            <a:avLst/>
          </a:prstGeom>
          <a:noFill/>
          <a:ln>
            <a:noFill/>
          </a:ln>
        </p:spPr>
      </p:pic>
      <p:sp>
        <p:nvSpPr>
          <p:cNvPr id="1479" name="Google Shape;1479;p64"/>
          <p:cNvSpPr/>
          <p:nvPr/>
        </p:nvSpPr>
        <p:spPr>
          <a:xfrm>
            <a:off x="5160240" y="2023258"/>
            <a:ext cx="451771" cy="451771"/>
          </a:xfrm>
          <a:custGeom>
            <a:rect b="b" l="l" r="r" t="t"/>
            <a:pathLst>
              <a:path extrusionOk="0" h="647700" w="647700">
                <a:moveTo>
                  <a:pt x="323851" y="0"/>
                </a:moveTo>
                <a:lnTo>
                  <a:pt x="275994" y="3511"/>
                </a:lnTo>
                <a:lnTo>
                  <a:pt x="230318" y="13711"/>
                </a:lnTo>
                <a:lnTo>
                  <a:pt x="187323" y="30099"/>
                </a:lnTo>
                <a:lnTo>
                  <a:pt x="147510" y="52174"/>
                </a:lnTo>
                <a:lnTo>
                  <a:pt x="111381" y="79434"/>
                </a:lnTo>
                <a:lnTo>
                  <a:pt x="79435" y="111380"/>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0"/>
                </a:lnTo>
                <a:lnTo>
                  <a:pt x="111381"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1" y="568266"/>
                </a:lnTo>
                <a:lnTo>
                  <a:pt x="568267" y="536320"/>
                </a:lnTo>
                <a:lnTo>
                  <a:pt x="595528" y="500191"/>
                </a:lnTo>
                <a:lnTo>
                  <a:pt x="617602" y="460378"/>
                </a:lnTo>
                <a:lnTo>
                  <a:pt x="633990" y="417383"/>
                </a:lnTo>
                <a:lnTo>
                  <a:pt x="644191" y="371707"/>
                </a:lnTo>
                <a:lnTo>
                  <a:pt x="647702" y="323851"/>
                </a:lnTo>
                <a:lnTo>
                  <a:pt x="644191" y="275994"/>
                </a:lnTo>
                <a:lnTo>
                  <a:pt x="633990" y="230318"/>
                </a:lnTo>
                <a:lnTo>
                  <a:pt x="617602" y="187323"/>
                </a:lnTo>
                <a:lnTo>
                  <a:pt x="595528" y="147510"/>
                </a:lnTo>
                <a:lnTo>
                  <a:pt x="568267" y="111380"/>
                </a:lnTo>
                <a:lnTo>
                  <a:pt x="536321" y="79434"/>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80" name="Google Shape;1480;p64"/>
          <p:cNvPicPr preferRelativeResize="0"/>
          <p:nvPr/>
        </p:nvPicPr>
        <p:blipFill rotWithShape="1">
          <a:blip r:embed="rId14">
            <a:alphaModFix/>
          </a:blip>
          <a:srcRect b="0" l="0" r="0" t="0"/>
          <a:stretch/>
        </p:blipFill>
        <p:spPr>
          <a:xfrm>
            <a:off x="6965469" y="2012457"/>
            <a:ext cx="507308" cy="507308"/>
          </a:xfrm>
          <a:prstGeom prst="rect">
            <a:avLst/>
          </a:prstGeom>
          <a:noFill/>
          <a:ln>
            <a:noFill/>
          </a:ln>
        </p:spPr>
      </p:pic>
      <p:sp>
        <p:nvSpPr>
          <p:cNvPr id="1481" name="Google Shape;1481;p64"/>
          <p:cNvSpPr/>
          <p:nvPr/>
        </p:nvSpPr>
        <p:spPr>
          <a:xfrm>
            <a:off x="6993213" y="2023258"/>
            <a:ext cx="451771" cy="451771"/>
          </a:xfrm>
          <a:custGeom>
            <a:rect b="b" l="l" r="r" t="t"/>
            <a:pathLst>
              <a:path extrusionOk="0" h="647700" w="647700">
                <a:moveTo>
                  <a:pt x="323851" y="0"/>
                </a:moveTo>
                <a:lnTo>
                  <a:pt x="275994" y="3511"/>
                </a:lnTo>
                <a:lnTo>
                  <a:pt x="230318" y="13711"/>
                </a:lnTo>
                <a:lnTo>
                  <a:pt x="187323" y="30099"/>
                </a:lnTo>
                <a:lnTo>
                  <a:pt x="147510" y="52174"/>
                </a:lnTo>
                <a:lnTo>
                  <a:pt x="111380" y="79434"/>
                </a:lnTo>
                <a:lnTo>
                  <a:pt x="79434" y="111380"/>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0" y="568266"/>
                </a:lnTo>
                <a:lnTo>
                  <a:pt x="568266" y="536320"/>
                </a:lnTo>
                <a:lnTo>
                  <a:pt x="595527" y="500191"/>
                </a:lnTo>
                <a:lnTo>
                  <a:pt x="617601" y="460378"/>
                </a:lnTo>
                <a:lnTo>
                  <a:pt x="633989" y="417383"/>
                </a:lnTo>
                <a:lnTo>
                  <a:pt x="644189" y="371707"/>
                </a:lnTo>
                <a:lnTo>
                  <a:pt x="647701" y="323851"/>
                </a:lnTo>
                <a:lnTo>
                  <a:pt x="644189" y="275994"/>
                </a:lnTo>
                <a:lnTo>
                  <a:pt x="633989" y="230318"/>
                </a:lnTo>
                <a:lnTo>
                  <a:pt x="617601" y="187323"/>
                </a:lnTo>
                <a:lnTo>
                  <a:pt x="595527" y="147510"/>
                </a:lnTo>
                <a:lnTo>
                  <a:pt x="568266" y="111380"/>
                </a:lnTo>
                <a:lnTo>
                  <a:pt x="536320" y="79434"/>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82" name="Google Shape;1482;p64"/>
          <p:cNvSpPr/>
          <p:nvPr/>
        </p:nvSpPr>
        <p:spPr>
          <a:xfrm>
            <a:off x="1958657" y="2222254"/>
            <a:ext cx="242716" cy="53149"/>
          </a:xfrm>
          <a:custGeom>
            <a:rect b="b" l="l" r="r" t="t"/>
            <a:pathLst>
              <a:path extrusionOk="0" h="76200" w="347980">
                <a:moveTo>
                  <a:pt x="271565" y="0"/>
                </a:moveTo>
                <a:lnTo>
                  <a:pt x="271565" y="76200"/>
                </a:lnTo>
                <a:lnTo>
                  <a:pt x="322367" y="50800"/>
                </a:lnTo>
                <a:lnTo>
                  <a:pt x="284265" y="50800"/>
                </a:lnTo>
                <a:lnTo>
                  <a:pt x="284265" y="25400"/>
                </a:lnTo>
                <a:lnTo>
                  <a:pt x="322363" y="25400"/>
                </a:lnTo>
                <a:lnTo>
                  <a:pt x="271565" y="0"/>
                </a:lnTo>
                <a:close/>
              </a:path>
              <a:path extrusionOk="0" h="76200" w="347980">
                <a:moveTo>
                  <a:pt x="271565" y="25400"/>
                </a:moveTo>
                <a:lnTo>
                  <a:pt x="0" y="25400"/>
                </a:lnTo>
                <a:lnTo>
                  <a:pt x="0" y="50800"/>
                </a:lnTo>
                <a:lnTo>
                  <a:pt x="271565" y="50800"/>
                </a:lnTo>
                <a:lnTo>
                  <a:pt x="271565" y="25400"/>
                </a:lnTo>
                <a:close/>
              </a:path>
              <a:path extrusionOk="0" h="76200" w="347980">
                <a:moveTo>
                  <a:pt x="322363" y="25400"/>
                </a:moveTo>
                <a:lnTo>
                  <a:pt x="284265" y="25400"/>
                </a:lnTo>
                <a:lnTo>
                  <a:pt x="284265" y="50800"/>
                </a:lnTo>
                <a:lnTo>
                  <a:pt x="322367" y="50800"/>
                </a:lnTo>
                <a:lnTo>
                  <a:pt x="347765" y="38101"/>
                </a:lnTo>
                <a:lnTo>
                  <a:pt x="322363" y="254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83" name="Google Shape;1483;p64"/>
          <p:cNvPicPr preferRelativeResize="0"/>
          <p:nvPr/>
        </p:nvPicPr>
        <p:blipFill rotWithShape="1">
          <a:blip r:embed="rId15">
            <a:alphaModFix/>
          </a:blip>
          <a:srcRect b="0" l="0" r="0" t="0"/>
          <a:stretch/>
        </p:blipFill>
        <p:spPr>
          <a:xfrm>
            <a:off x="2187434" y="2139815"/>
            <a:ext cx="252593" cy="252593"/>
          </a:xfrm>
          <a:prstGeom prst="rect">
            <a:avLst/>
          </a:prstGeom>
          <a:noFill/>
          <a:ln>
            <a:noFill/>
          </a:ln>
        </p:spPr>
      </p:pic>
      <p:sp>
        <p:nvSpPr>
          <p:cNvPr id="1484" name="Google Shape;1484;p64"/>
          <p:cNvSpPr/>
          <p:nvPr/>
        </p:nvSpPr>
        <p:spPr>
          <a:xfrm>
            <a:off x="2214142" y="2150031"/>
            <a:ext cx="197982" cy="197982"/>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85" name="Google Shape;1485;p64"/>
          <p:cNvSpPr/>
          <p:nvPr/>
        </p:nvSpPr>
        <p:spPr>
          <a:xfrm>
            <a:off x="2417580" y="2222261"/>
            <a:ext cx="1615302" cy="53149"/>
          </a:xfrm>
          <a:custGeom>
            <a:rect b="b" l="l" r="r" t="t"/>
            <a:pathLst>
              <a:path extrusionOk="0" h="76200" w="2315845">
                <a:moveTo>
                  <a:pt x="1297749" y="38100"/>
                </a:moveTo>
                <a:lnTo>
                  <a:pt x="1272336" y="25400"/>
                </a:lnTo>
                <a:lnTo>
                  <a:pt x="1221549" y="0"/>
                </a:lnTo>
                <a:lnTo>
                  <a:pt x="1221549" y="25400"/>
                </a:lnTo>
                <a:lnTo>
                  <a:pt x="0" y="25400"/>
                </a:lnTo>
                <a:lnTo>
                  <a:pt x="0" y="50800"/>
                </a:lnTo>
                <a:lnTo>
                  <a:pt x="1221549" y="50800"/>
                </a:lnTo>
                <a:lnTo>
                  <a:pt x="1221549" y="76200"/>
                </a:lnTo>
                <a:lnTo>
                  <a:pt x="1272349" y="50800"/>
                </a:lnTo>
                <a:lnTo>
                  <a:pt x="1297749" y="38100"/>
                </a:lnTo>
                <a:close/>
              </a:path>
              <a:path extrusionOk="0" h="76200" w="2315845">
                <a:moveTo>
                  <a:pt x="2315540" y="38100"/>
                </a:moveTo>
                <a:lnTo>
                  <a:pt x="2290140" y="25400"/>
                </a:lnTo>
                <a:lnTo>
                  <a:pt x="2239340" y="0"/>
                </a:lnTo>
                <a:lnTo>
                  <a:pt x="2239340" y="25400"/>
                </a:lnTo>
                <a:lnTo>
                  <a:pt x="1967776" y="25400"/>
                </a:lnTo>
                <a:lnTo>
                  <a:pt x="1967776" y="50800"/>
                </a:lnTo>
                <a:lnTo>
                  <a:pt x="2239340" y="50800"/>
                </a:lnTo>
                <a:lnTo>
                  <a:pt x="2239340" y="76200"/>
                </a:lnTo>
                <a:lnTo>
                  <a:pt x="2290140" y="50800"/>
                </a:lnTo>
                <a:lnTo>
                  <a:pt x="2315540"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86" name="Google Shape;1486;p64"/>
          <p:cNvPicPr preferRelativeResize="0"/>
          <p:nvPr/>
        </p:nvPicPr>
        <p:blipFill rotWithShape="1">
          <a:blip r:embed="rId16">
            <a:alphaModFix/>
          </a:blip>
          <a:srcRect b="0" l="0" r="0" t="0"/>
          <a:stretch/>
        </p:blipFill>
        <p:spPr>
          <a:xfrm>
            <a:off x="4015017" y="2139815"/>
            <a:ext cx="252593" cy="252593"/>
          </a:xfrm>
          <a:prstGeom prst="rect">
            <a:avLst/>
          </a:prstGeom>
          <a:noFill/>
          <a:ln>
            <a:noFill/>
          </a:ln>
        </p:spPr>
      </p:pic>
      <p:sp>
        <p:nvSpPr>
          <p:cNvPr id="1487" name="Google Shape;1487;p64"/>
          <p:cNvSpPr/>
          <p:nvPr/>
        </p:nvSpPr>
        <p:spPr>
          <a:xfrm>
            <a:off x="4043431" y="2150031"/>
            <a:ext cx="197982" cy="197982"/>
          </a:xfrm>
          <a:custGeom>
            <a:rect b="b" l="l" r="r" t="t"/>
            <a:pathLst>
              <a:path extrusionOk="0" h="283845" w="283845">
                <a:moveTo>
                  <a:pt x="283618" y="0"/>
                </a:moveTo>
                <a:lnTo>
                  <a:pt x="0" y="0"/>
                </a:lnTo>
                <a:lnTo>
                  <a:pt x="0" y="283617"/>
                </a:lnTo>
                <a:lnTo>
                  <a:pt x="283618" y="283617"/>
                </a:lnTo>
                <a:lnTo>
                  <a:pt x="283618"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88" name="Google Shape;1488;p64"/>
          <p:cNvSpPr/>
          <p:nvPr/>
        </p:nvSpPr>
        <p:spPr>
          <a:xfrm>
            <a:off x="4246878" y="2222261"/>
            <a:ext cx="1618845" cy="53149"/>
          </a:xfrm>
          <a:custGeom>
            <a:rect b="b" l="l" r="r" t="t"/>
            <a:pathLst>
              <a:path extrusionOk="0" h="76200" w="2320925">
                <a:moveTo>
                  <a:pt x="1297736" y="38100"/>
                </a:moveTo>
                <a:lnTo>
                  <a:pt x="1272324" y="25400"/>
                </a:lnTo>
                <a:lnTo>
                  <a:pt x="1221536" y="0"/>
                </a:lnTo>
                <a:lnTo>
                  <a:pt x="1221536" y="25400"/>
                </a:lnTo>
                <a:lnTo>
                  <a:pt x="0" y="25400"/>
                </a:lnTo>
                <a:lnTo>
                  <a:pt x="0" y="50800"/>
                </a:lnTo>
                <a:lnTo>
                  <a:pt x="1221536" y="50800"/>
                </a:lnTo>
                <a:lnTo>
                  <a:pt x="1221536" y="76200"/>
                </a:lnTo>
                <a:lnTo>
                  <a:pt x="1272336" y="50800"/>
                </a:lnTo>
                <a:lnTo>
                  <a:pt x="1297736" y="38100"/>
                </a:lnTo>
                <a:close/>
              </a:path>
              <a:path extrusionOk="0" h="76200" w="2320925">
                <a:moveTo>
                  <a:pt x="2320823" y="38100"/>
                </a:moveTo>
                <a:lnTo>
                  <a:pt x="2295423" y="25400"/>
                </a:lnTo>
                <a:lnTo>
                  <a:pt x="2244623" y="0"/>
                </a:lnTo>
                <a:lnTo>
                  <a:pt x="2244623" y="25400"/>
                </a:lnTo>
                <a:lnTo>
                  <a:pt x="1973059" y="25400"/>
                </a:lnTo>
                <a:lnTo>
                  <a:pt x="1973059" y="50800"/>
                </a:lnTo>
                <a:lnTo>
                  <a:pt x="2244623" y="50800"/>
                </a:lnTo>
                <a:lnTo>
                  <a:pt x="2244623" y="76200"/>
                </a:lnTo>
                <a:lnTo>
                  <a:pt x="2295423" y="50800"/>
                </a:lnTo>
                <a:lnTo>
                  <a:pt x="2320823"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89" name="Google Shape;1489;p64"/>
          <p:cNvPicPr preferRelativeResize="0"/>
          <p:nvPr/>
        </p:nvPicPr>
        <p:blipFill rotWithShape="1">
          <a:blip r:embed="rId17">
            <a:alphaModFix/>
          </a:blip>
          <a:srcRect b="0" l="0" r="0" t="0"/>
          <a:stretch/>
        </p:blipFill>
        <p:spPr>
          <a:xfrm>
            <a:off x="5848967" y="2139815"/>
            <a:ext cx="252592" cy="252593"/>
          </a:xfrm>
          <a:prstGeom prst="rect">
            <a:avLst/>
          </a:prstGeom>
          <a:noFill/>
          <a:ln>
            <a:noFill/>
          </a:ln>
        </p:spPr>
      </p:pic>
      <p:sp>
        <p:nvSpPr>
          <p:cNvPr id="1490" name="Google Shape;1490;p64"/>
          <p:cNvSpPr/>
          <p:nvPr/>
        </p:nvSpPr>
        <p:spPr>
          <a:xfrm>
            <a:off x="5876404" y="2150031"/>
            <a:ext cx="197982" cy="197982"/>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91" name="Google Shape;1491;p64"/>
          <p:cNvSpPr/>
          <p:nvPr/>
        </p:nvSpPr>
        <p:spPr>
          <a:xfrm>
            <a:off x="6079849" y="2222254"/>
            <a:ext cx="905313" cy="53149"/>
          </a:xfrm>
          <a:custGeom>
            <a:rect b="b" l="l" r="r" t="t"/>
            <a:pathLst>
              <a:path extrusionOk="0" h="76200" w="1297940">
                <a:moveTo>
                  <a:pt x="1221539" y="0"/>
                </a:moveTo>
                <a:lnTo>
                  <a:pt x="1221539" y="76200"/>
                </a:lnTo>
                <a:lnTo>
                  <a:pt x="1272341" y="50800"/>
                </a:lnTo>
                <a:lnTo>
                  <a:pt x="1234239" y="50800"/>
                </a:lnTo>
                <a:lnTo>
                  <a:pt x="1234239" y="25400"/>
                </a:lnTo>
                <a:lnTo>
                  <a:pt x="1272337" y="25400"/>
                </a:lnTo>
                <a:lnTo>
                  <a:pt x="1221539" y="0"/>
                </a:lnTo>
                <a:close/>
              </a:path>
              <a:path extrusionOk="0" h="76200" w="1297940">
                <a:moveTo>
                  <a:pt x="1221539" y="25400"/>
                </a:moveTo>
                <a:lnTo>
                  <a:pt x="0" y="25400"/>
                </a:lnTo>
                <a:lnTo>
                  <a:pt x="0" y="50800"/>
                </a:lnTo>
                <a:lnTo>
                  <a:pt x="1221539" y="50800"/>
                </a:lnTo>
                <a:lnTo>
                  <a:pt x="1221539" y="25400"/>
                </a:lnTo>
                <a:close/>
              </a:path>
              <a:path extrusionOk="0" h="76200" w="1297940">
                <a:moveTo>
                  <a:pt x="1272337" y="25400"/>
                </a:moveTo>
                <a:lnTo>
                  <a:pt x="1234239" y="25400"/>
                </a:lnTo>
                <a:lnTo>
                  <a:pt x="1234239" y="50800"/>
                </a:lnTo>
                <a:lnTo>
                  <a:pt x="1272341" y="50800"/>
                </a:lnTo>
                <a:lnTo>
                  <a:pt x="1297739" y="38101"/>
                </a:lnTo>
                <a:lnTo>
                  <a:pt x="1272337" y="254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92" name="Google Shape;1492;p64"/>
          <p:cNvPicPr preferRelativeResize="0"/>
          <p:nvPr/>
        </p:nvPicPr>
        <p:blipFill rotWithShape="1">
          <a:blip r:embed="rId18">
            <a:alphaModFix/>
          </a:blip>
          <a:srcRect b="0" l="0" r="0" t="0"/>
          <a:stretch/>
        </p:blipFill>
        <p:spPr>
          <a:xfrm>
            <a:off x="1465742" y="2829668"/>
            <a:ext cx="507307" cy="507308"/>
          </a:xfrm>
          <a:prstGeom prst="rect">
            <a:avLst/>
          </a:prstGeom>
          <a:noFill/>
          <a:ln>
            <a:noFill/>
          </a:ln>
        </p:spPr>
      </p:pic>
      <p:sp>
        <p:nvSpPr>
          <p:cNvPr id="1493" name="Google Shape;1493;p64"/>
          <p:cNvSpPr/>
          <p:nvPr/>
        </p:nvSpPr>
        <p:spPr>
          <a:xfrm>
            <a:off x="1494297" y="2840406"/>
            <a:ext cx="451771" cy="451771"/>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0"/>
                </a:lnTo>
                <a:lnTo>
                  <a:pt x="52174" y="147510"/>
                </a:lnTo>
                <a:lnTo>
                  <a:pt x="30099" y="187323"/>
                </a:lnTo>
                <a:lnTo>
                  <a:pt x="13711" y="230318"/>
                </a:lnTo>
                <a:lnTo>
                  <a:pt x="3511" y="275993"/>
                </a:lnTo>
                <a:lnTo>
                  <a:pt x="0" y="323850"/>
                </a:lnTo>
                <a:lnTo>
                  <a:pt x="3511" y="371706"/>
                </a:lnTo>
                <a:lnTo>
                  <a:pt x="13711" y="417382"/>
                </a:lnTo>
                <a:lnTo>
                  <a:pt x="30099" y="460377"/>
                </a:lnTo>
                <a:lnTo>
                  <a:pt x="52174" y="500190"/>
                </a:lnTo>
                <a:lnTo>
                  <a:pt x="79434" y="536320"/>
                </a:lnTo>
                <a:lnTo>
                  <a:pt x="111380" y="568265"/>
                </a:lnTo>
                <a:lnTo>
                  <a:pt x="147510" y="595526"/>
                </a:lnTo>
                <a:lnTo>
                  <a:pt x="187322" y="617601"/>
                </a:lnTo>
                <a:lnTo>
                  <a:pt x="230317" y="633989"/>
                </a:lnTo>
                <a:lnTo>
                  <a:pt x="275993" y="644189"/>
                </a:lnTo>
                <a:lnTo>
                  <a:pt x="323850" y="647701"/>
                </a:lnTo>
                <a:lnTo>
                  <a:pt x="371706" y="644189"/>
                </a:lnTo>
                <a:lnTo>
                  <a:pt x="417382" y="633989"/>
                </a:lnTo>
                <a:lnTo>
                  <a:pt x="460377" y="617601"/>
                </a:lnTo>
                <a:lnTo>
                  <a:pt x="500189" y="595526"/>
                </a:lnTo>
                <a:lnTo>
                  <a:pt x="536319" y="568265"/>
                </a:lnTo>
                <a:lnTo>
                  <a:pt x="568265" y="536320"/>
                </a:lnTo>
                <a:lnTo>
                  <a:pt x="595525" y="500190"/>
                </a:lnTo>
                <a:lnTo>
                  <a:pt x="617600" y="460377"/>
                </a:lnTo>
                <a:lnTo>
                  <a:pt x="633988" y="417382"/>
                </a:lnTo>
                <a:lnTo>
                  <a:pt x="644188" y="371706"/>
                </a:lnTo>
                <a:lnTo>
                  <a:pt x="647700" y="323850"/>
                </a:lnTo>
                <a:lnTo>
                  <a:pt x="644188" y="275993"/>
                </a:lnTo>
                <a:lnTo>
                  <a:pt x="633988" y="230318"/>
                </a:lnTo>
                <a:lnTo>
                  <a:pt x="617600" y="187323"/>
                </a:lnTo>
                <a:lnTo>
                  <a:pt x="595525" y="147510"/>
                </a:lnTo>
                <a:lnTo>
                  <a:pt x="568265" y="111380"/>
                </a:lnTo>
                <a:lnTo>
                  <a:pt x="536319" y="79435"/>
                </a:lnTo>
                <a:lnTo>
                  <a:pt x="500189"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94" name="Google Shape;1494;p64"/>
          <p:cNvPicPr preferRelativeResize="0"/>
          <p:nvPr/>
        </p:nvPicPr>
        <p:blipFill rotWithShape="1">
          <a:blip r:embed="rId19">
            <a:alphaModFix/>
          </a:blip>
          <a:srcRect b="0" l="0" r="0" t="0"/>
          <a:stretch/>
        </p:blipFill>
        <p:spPr>
          <a:xfrm>
            <a:off x="3299691" y="2829668"/>
            <a:ext cx="505185" cy="507308"/>
          </a:xfrm>
          <a:prstGeom prst="rect">
            <a:avLst/>
          </a:prstGeom>
          <a:noFill/>
          <a:ln>
            <a:noFill/>
          </a:ln>
        </p:spPr>
      </p:pic>
      <p:sp>
        <p:nvSpPr>
          <p:cNvPr id="1495" name="Google Shape;1495;p64"/>
          <p:cNvSpPr/>
          <p:nvPr/>
        </p:nvSpPr>
        <p:spPr>
          <a:xfrm>
            <a:off x="3327268" y="2840406"/>
            <a:ext cx="451771" cy="451771"/>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0"/>
                </a:lnTo>
                <a:lnTo>
                  <a:pt x="52174" y="147510"/>
                </a:lnTo>
                <a:lnTo>
                  <a:pt x="30099" y="187323"/>
                </a:lnTo>
                <a:lnTo>
                  <a:pt x="13711" y="230318"/>
                </a:lnTo>
                <a:lnTo>
                  <a:pt x="3511" y="275993"/>
                </a:lnTo>
                <a:lnTo>
                  <a:pt x="0" y="323850"/>
                </a:lnTo>
                <a:lnTo>
                  <a:pt x="3511" y="371706"/>
                </a:lnTo>
                <a:lnTo>
                  <a:pt x="13711" y="417382"/>
                </a:lnTo>
                <a:lnTo>
                  <a:pt x="30099" y="460377"/>
                </a:lnTo>
                <a:lnTo>
                  <a:pt x="52174" y="500190"/>
                </a:lnTo>
                <a:lnTo>
                  <a:pt x="79434" y="536320"/>
                </a:lnTo>
                <a:lnTo>
                  <a:pt x="111380" y="568265"/>
                </a:lnTo>
                <a:lnTo>
                  <a:pt x="147510" y="595526"/>
                </a:lnTo>
                <a:lnTo>
                  <a:pt x="187322" y="617601"/>
                </a:lnTo>
                <a:lnTo>
                  <a:pt x="230317" y="633989"/>
                </a:lnTo>
                <a:lnTo>
                  <a:pt x="275993" y="644189"/>
                </a:lnTo>
                <a:lnTo>
                  <a:pt x="323850" y="647701"/>
                </a:lnTo>
                <a:lnTo>
                  <a:pt x="371706" y="644189"/>
                </a:lnTo>
                <a:lnTo>
                  <a:pt x="417382" y="633989"/>
                </a:lnTo>
                <a:lnTo>
                  <a:pt x="460377" y="617601"/>
                </a:lnTo>
                <a:lnTo>
                  <a:pt x="500190" y="595526"/>
                </a:lnTo>
                <a:lnTo>
                  <a:pt x="536320" y="568265"/>
                </a:lnTo>
                <a:lnTo>
                  <a:pt x="568265" y="536320"/>
                </a:lnTo>
                <a:lnTo>
                  <a:pt x="595526" y="500190"/>
                </a:lnTo>
                <a:lnTo>
                  <a:pt x="617601" y="460377"/>
                </a:lnTo>
                <a:lnTo>
                  <a:pt x="633989" y="417382"/>
                </a:lnTo>
                <a:lnTo>
                  <a:pt x="644189" y="371706"/>
                </a:lnTo>
                <a:lnTo>
                  <a:pt x="647701" y="323850"/>
                </a:lnTo>
                <a:lnTo>
                  <a:pt x="644189" y="275993"/>
                </a:lnTo>
                <a:lnTo>
                  <a:pt x="633989" y="230318"/>
                </a:lnTo>
                <a:lnTo>
                  <a:pt x="617601" y="187323"/>
                </a:lnTo>
                <a:lnTo>
                  <a:pt x="595526" y="147510"/>
                </a:lnTo>
                <a:lnTo>
                  <a:pt x="568265" y="111380"/>
                </a:lnTo>
                <a:lnTo>
                  <a:pt x="536320" y="79435"/>
                </a:lnTo>
                <a:lnTo>
                  <a:pt x="500190"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96" name="Google Shape;1496;p64"/>
          <p:cNvPicPr preferRelativeResize="0"/>
          <p:nvPr/>
        </p:nvPicPr>
        <p:blipFill rotWithShape="1">
          <a:blip r:embed="rId20">
            <a:alphaModFix/>
          </a:blip>
          <a:srcRect b="0" l="0" r="0" t="0"/>
          <a:stretch/>
        </p:blipFill>
        <p:spPr>
          <a:xfrm>
            <a:off x="6965469" y="2829668"/>
            <a:ext cx="507308" cy="507308"/>
          </a:xfrm>
          <a:prstGeom prst="rect">
            <a:avLst/>
          </a:prstGeom>
          <a:noFill/>
          <a:ln>
            <a:noFill/>
          </a:ln>
        </p:spPr>
      </p:pic>
      <p:sp>
        <p:nvSpPr>
          <p:cNvPr id="1497" name="Google Shape;1497;p64"/>
          <p:cNvSpPr/>
          <p:nvPr/>
        </p:nvSpPr>
        <p:spPr>
          <a:xfrm>
            <a:off x="6993213" y="2840406"/>
            <a:ext cx="451771" cy="451771"/>
          </a:xfrm>
          <a:custGeom>
            <a:rect b="b" l="l" r="r" t="t"/>
            <a:pathLst>
              <a:path extrusionOk="0" h="647700" w="647700">
                <a:moveTo>
                  <a:pt x="323851" y="0"/>
                </a:moveTo>
                <a:lnTo>
                  <a:pt x="275994" y="3511"/>
                </a:lnTo>
                <a:lnTo>
                  <a:pt x="230318" y="13711"/>
                </a:lnTo>
                <a:lnTo>
                  <a:pt x="187323" y="30099"/>
                </a:lnTo>
                <a:lnTo>
                  <a:pt x="147510" y="52174"/>
                </a:lnTo>
                <a:lnTo>
                  <a:pt x="111380" y="79435"/>
                </a:lnTo>
                <a:lnTo>
                  <a:pt x="79434" y="111380"/>
                </a:lnTo>
                <a:lnTo>
                  <a:pt x="52174" y="147510"/>
                </a:lnTo>
                <a:lnTo>
                  <a:pt x="30099" y="187323"/>
                </a:lnTo>
                <a:lnTo>
                  <a:pt x="13711" y="230318"/>
                </a:lnTo>
                <a:lnTo>
                  <a:pt x="3511" y="275993"/>
                </a:lnTo>
                <a:lnTo>
                  <a:pt x="0" y="323850"/>
                </a:lnTo>
                <a:lnTo>
                  <a:pt x="3511" y="371706"/>
                </a:lnTo>
                <a:lnTo>
                  <a:pt x="13711" y="417382"/>
                </a:lnTo>
                <a:lnTo>
                  <a:pt x="30099" y="460377"/>
                </a:lnTo>
                <a:lnTo>
                  <a:pt x="52174" y="500190"/>
                </a:lnTo>
                <a:lnTo>
                  <a:pt x="79434" y="536320"/>
                </a:lnTo>
                <a:lnTo>
                  <a:pt x="111380" y="568265"/>
                </a:lnTo>
                <a:lnTo>
                  <a:pt x="147510" y="595526"/>
                </a:lnTo>
                <a:lnTo>
                  <a:pt x="187323" y="617601"/>
                </a:lnTo>
                <a:lnTo>
                  <a:pt x="230318" y="633989"/>
                </a:lnTo>
                <a:lnTo>
                  <a:pt x="275994" y="644189"/>
                </a:lnTo>
                <a:lnTo>
                  <a:pt x="323851" y="647701"/>
                </a:lnTo>
                <a:lnTo>
                  <a:pt x="371707" y="644189"/>
                </a:lnTo>
                <a:lnTo>
                  <a:pt x="417383" y="633989"/>
                </a:lnTo>
                <a:lnTo>
                  <a:pt x="460378" y="617601"/>
                </a:lnTo>
                <a:lnTo>
                  <a:pt x="500191" y="595526"/>
                </a:lnTo>
                <a:lnTo>
                  <a:pt x="536320" y="568265"/>
                </a:lnTo>
                <a:lnTo>
                  <a:pt x="568266" y="536320"/>
                </a:lnTo>
                <a:lnTo>
                  <a:pt x="595527" y="500190"/>
                </a:lnTo>
                <a:lnTo>
                  <a:pt x="617601" y="460377"/>
                </a:lnTo>
                <a:lnTo>
                  <a:pt x="633989" y="417382"/>
                </a:lnTo>
                <a:lnTo>
                  <a:pt x="644189" y="371706"/>
                </a:lnTo>
                <a:lnTo>
                  <a:pt x="647701" y="323850"/>
                </a:lnTo>
                <a:lnTo>
                  <a:pt x="644189" y="275993"/>
                </a:lnTo>
                <a:lnTo>
                  <a:pt x="633989" y="230318"/>
                </a:lnTo>
                <a:lnTo>
                  <a:pt x="617601" y="187323"/>
                </a:lnTo>
                <a:lnTo>
                  <a:pt x="595527" y="147510"/>
                </a:lnTo>
                <a:lnTo>
                  <a:pt x="568266" y="111380"/>
                </a:lnTo>
                <a:lnTo>
                  <a:pt x="536320"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98" name="Google Shape;1498;p64"/>
          <p:cNvSpPr/>
          <p:nvPr/>
        </p:nvSpPr>
        <p:spPr>
          <a:xfrm>
            <a:off x="1958657" y="3039403"/>
            <a:ext cx="242716" cy="53149"/>
          </a:xfrm>
          <a:custGeom>
            <a:rect b="b" l="l" r="r" t="t"/>
            <a:pathLst>
              <a:path extrusionOk="0" h="76200" w="347980">
                <a:moveTo>
                  <a:pt x="271565" y="50799"/>
                </a:moveTo>
                <a:lnTo>
                  <a:pt x="271565" y="76200"/>
                </a:lnTo>
                <a:lnTo>
                  <a:pt x="322365" y="50800"/>
                </a:lnTo>
                <a:lnTo>
                  <a:pt x="271565" y="50799"/>
                </a:lnTo>
                <a:close/>
              </a:path>
              <a:path extrusionOk="0" h="76200" w="347980">
                <a:moveTo>
                  <a:pt x="271565" y="25399"/>
                </a:moveTo>
                <a:lnTo>
                  <a:pt x="271565" y="50799"/>
                </a:lnTo>
                <a:lnTo>
                  <a:pt x="284265" y="50800"/>
                </a:lnTo>
                <a:lnTo>
                  <a:pt x="284265" y="25400"/>
                </a:lnTo>
                <a:lnTo>
                  <a:pt x="271565" y="25399"/>
                </a:lnTo>
                <a:close/>
              </a:path>
              <a:path extrusionOk="0" h="76200" w="347980">
                <a:moveTo>
                  <a:pt x="271565" y="0"/>
                </a:moveTo>
                <a:lnTo>
                  <a:pt x="271565" y="25399"/>
                </a:lnTo>
                <a:lnTo>
                  <a:pt x="284265" y="25400"/>
                </a:lnTo>
                <a:lnTo>
                  <a:pt x="284265" y="50800"/>
                </a:lnTo>
                <a:lnTo>
                  <a:pt x="322367" y="50798"/>
                </a:lnTo>
                <a:lnTo>
                  <a:pt x="347765" y="38100"/>
                </a:lnTo>
                <a:lnTo>
                  <a:pt x="271565" y="0"/>
                </a:lnTo>
                <a:close/>
              </a:path>
              <a:path extrusionOk="0" h="76200" w="347980">
                <a:moveTo>
                  <a:pt x="0" y="25398"/>
                </a:moveTo>
                <a:lnTo>
                  <a:pt x="0" y="50798"/>
                </a:lnTo>
                <a:lnTo>
                  <a:pt x="271565" y="50799"/>
                </a:lnTo>
                <a:lnTo>
                  <a:pt x="271565"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99" name="Google Shape;1499;p64"/>
          <p:cNvPicPr preferRelativeResize="0"/>
          <p:nvPr/>
        </p:nvPicPr>
        <p:blipFill rotWithShape="1">
          <a:blip r:embed="rId21">
            <a:alphaModFix/>
          </a:blip>
          <a:srcRect b="0" l="0" r="0" t="0"/>
          <a:stretch/>
        </p:blipFill>
        <p:spPr>
          <a:xfrm>
            <a:off x="2187434" y="2957026"/>
            <a:ext cx="252593" cy="252593"/>
          </a:xfrm>
          <a:prstGeom prst="rect">
            <a:avLst/>
          </a:prstGeom>
          <a:noFill/>
          <a:ln>
            <a:noFill/>
          </a:ln>
        </p:spPr>
      </p:pic>
      <p:sp>
        <p:nvSpPr>
          <p:cNvPr id="1500" name="Google Shape;1500;p64"/>
          <p:cNvSpPr/>
          <p:nvPr/>
        </p:nvSpPr>
        <p:spPr>
          <a:xfrm>
            <a:off x="2214142" y="2967180"/>
            <a:ext cx="197982" cy="197982"/>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01" name="Google Shape;1501;p64"/>
          <p:cNvSpPr/>
          <p:nvPr/>
        </p:nvSpPr>
        <p:spPr>
          <a:xfrm>
            <a:off x="2415016" y="1426550"/>
            <a:ext cx="985480" cy="1668894"/>
          </a:xfrm>
          <a:custGeom>
            <a:rect b="b" l="l" r="r" t="t"/>
            <a:pathLst>
              <a:path extrusionOk="0" h="2392679" w="1412875">
                <a:moveTo>
                  <a:pt x="1301432" y="2354097"/>
                </a:moveTo>
                <a:lnTo>
                  <a:pt x="1225232" y="2315997"/>
                </a:lnTo>
                <a:lnTo>
                  <a:pt x="1225232" y="2341397"/>
                </a:lnTo>
                <a:lnTo>
                  <a:pt x="3683" y="2341384"/>
                </a:lnTo>
                <a:lnTo>
                  <a:pt x="3683" y="2366784"/>
                </a:lnTo>
                <a:lnTo>
                  <a:pt x="1225232" y="2366797"/>
                </a:lnTo>
                <a:lnTo>
                  <a:pt x="1225232" y="2392197"/>
                </a:lnTo>
                <a:lnTo>
                  <a:pt x="1276032" y="2366797"/>
                </a:lnTo>
                <a:lnTo>
                  <a:pt x="1237932" y="2366797"/>
                </a:lnTo>
                <a:lnTo>
                  <a:pt x="1276032" y="2366784"/>
                </a:lnTo>
                <a:lnTo>
                  <a:pt x="1301432" y="2354097"/>
                </a:lnTo>
                <a:close/>
              </a:path>
              <a:path extrusionOk="0" h="2392679" w="1412875">
                <a:moveTo>
                  <a:pt x="1412379" y="2117242"/>
                </a:moveTo>
                <a:lnTo>
                  <a:pt x="1406753" y="2071344"/>
                </a:lnTo>
                <a:lnTo>
                  <a:pt x="1402016" y="2032685"/>
                </a:lnTo>
                <a:lnTo>
                  <a:pt x="1380845" y="2046719"/>
                </a:lnTo>
                <a:lnTo>
                  <a:pt x="82778" y="89065"/>
                </a:lnTo>
                <a:lnTo>
                  <a:pt x="1229017" y="1053033"/>
                </a:lnTo>
                <a:lnTo>
                  <a:pt x="1212672" y="1072476"/>
                </a:lnTo>
                <a:lnTo>
                  <a:pt x="1295514" y="1092365"/>
                </a:lnTo>
                <a:lnTo>
                  <a:pt x="1282052" y="1061212"/>
                </a:lnTo>
                <a:lnTo>
                  <a:pt x="1261719" y="1014158"/>
                </a:lnTo>
                <a:lnTo>
                  <a:pt x="1245374" y="1033589"/>
                </a:lnTo>
                <a:lnTo>
                  <a:pt x="33045" y="14058"/>
                </a:lnTo>
                <a:lnTo>
                  <a:pt x="23863" y="190"/>
                </a:lnTo>
                <a:lnTo>
                  <a:pt x="19786" y="2895"/>
                </a:lnTo>
                <a:lnTo>
                  <a:pt x="16344" y="0"/>
                </a:lnTo>
                <a:lnTo>
                  <a:pt x="6489" y="11722"/>
                </a:lnTo>
                <a:lnTo>
                  <a:pt x="2705" y="14224"/>
                </a:lnTo>
                <a:lnTo>
                  <a:pt x="3441" y="15341"/>
                </a:lnTo>
                <a:lnTo>
                  <a:pt x="0" y="19431"/>
                </a:lnTo>
                <a:lnTo>
                  <a:pt x="13919" y="31140"/>
                </a:lnTo>
                <a:lnTo>
                  <a:pt x="1359674" y="2060765"/>
                </a:lnTo>
                <a:lnTo>
                  <a:pt x="1338516" y="2074799"/>
                </a:lnTo>
                <a:lnTo>
                  <a:pt x="1412379" y="2117242"/>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02" name="Google Shape;1502;p64"/>
          <p:cNvPicPr preferRelativeResize="0"/>
          <p:nvPr/>
        </p:nvPicPr>
        <p:blipFill rotWithShape="1">
          <a:blip r:embed="rId22">
            <a:alphaModFix/>
          </a:blip>
          <a:srcRect b="0" l="0" r="0" t="0"/>
          <a:stretch/>
        </p:blipFill>
        <p:spPr>
          <a:xfrm>
            <a:off x="3303937" y="3646881"/>
            <a:ext cx="505185" cy="507307"/>
          </a:xfrm>
          <a:prstGeom prst="rect">
            <a:avLst/>
          </a:prstGeom>
          <a:noFill/>
          <a:ln>
            <a:noFill/>
          </a:ln>
        </p:spPr>
      </p:pic>
      <p:sp>
        <p:nvSpPr>
          <p:cNvPr id="1503" name="Google Shape;1503;p64"/>
          <p:cNvSpPr/>
          <p:nvPr/>
        </p:nvSpPr>
        <p:spPr>
          <a:xfrm>
            <a:off x="3330994" y="3657554"/>
            <a:ext cx="451771" cy="451771"/>
          </a:xfrm>
          <a:custGeom>
            <a:rect b="b" l="l" r="r" t="t"/>
            <a:pathLst>
              <a:path extrusionOk="0" h="647700" w="647700">
                <a:moveTo>
                  <a:pt x="323850" y="0"/>
                </a:moveTo>
                <a:lnTo>
                  <a:pt x="275993" y="3511"/>
                </a:lnTo>
                <a:lnTo>
                  <a:pt x="230317" y="13711"/>
                </a:lnTo>
                <a:lnTo>
                  <a:pt x="187322"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2" y="617601"/>
                </a:lnTo>
                <a:lnTo>
                  <a:pt x="230317" y="633989"/>
                </a:lnTo>
                <a:lnTo>
                  <a:pt x="275993" y="644189"/>
                </a:lnTo>
                <a:lnTo>
                  <a:pt x="323850" y="647701"/>
                </a:lnTo>
                <a:lnTo>
                  <a:pt x="371706" y="644189"/>
                </a:lnTo>
                <a:lnTo>
                  <a:pt x="417382" y="633989"/>
                </a:lnTo>
                <a:lnTo>
                  <a:pt x="460377" y="617601"/>
                </a:lnTo>
                <a:lnTo>
                  <a:pt x="500190" y="595527"/>
                </a:lnTo>
                <a:lnTo>
                  <a:pt x="536320" y="568266"/>
                </a:lnTo>
                <a:lnTo>
                  <a:pt x="568265" y="536320"/>
                </a:lnTo>
                <a:lnTo>
                  <a:pt x="595526" y="500191"/>
                </a:lnTo>
                <a:lnTo>
                  <a:pt x="617601" y="460378"/>
                </a:lnTo>
                <a:lnTo>
                  <a:pt x="633989" y="417383"/>
                </a:lnTo>
                <a:lnTo>
                  <a:pt x="644189" y="371707"/>
                </a:lnTo>
                <a:lnTo>
                  <a:pt x="647701" y="323851"/>
                </a:lnTo>
                <a:lnTo>
                  <a:pt x="644189" y="275994"/>
                </a:lnTo>
                <a:lnTo>
                  <a:pt x="633989" y="230318"/>
                </a:lnTo>
                <a:lnTo>
                  <a:pt x="617601" y="187323"/>
                </a:lnTo>
                <a:lnTo>
                  <a:pt x="595526" y="147510"/>
                </a:lnTo>
                <a:lnTo>
                  <a:pt x="568265" y="111381"/>
                </a:lnTo>
                <a:lnTo>
                  <a:pt x="536320" y="79435"/>
                </a:lnTo>
                <a:lnTo>
                  <a:pt x="500190" y="52174"/>
                </a:lnTo>
                <a:lnTo>
                  <a:pt x="460377" y="30099"/>
                </a:lnTo>
                <a:lnTo>
                  <a:pt x="417382" y="13711"/>
                </a:lnTo>
                <a:lnTo>
                  <a:pt x="371706" y="3511"/>
                </a:lnTo>
                <a:lnTo>
                  <a:pt x="323850"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04" name="Google Shape;1504;p64"/>
          <p:cNvSpPr/>
          <p:nvPr/>
        </p:nvSpPr>
        <p:spPr>
          <a:xfrm>
            <a:off x="651767" y="1425560"/>
            <a:ext cx="7053824" cy="2376226"/>
          </a:xfrm>
          <a:custGeom>
            <a:rect b="b" l="l" r="r" t="t"/>
            <a:pathLst>
              <a:path extrusionOk="0" h="3406775" w="10113010">
                <a:moveTo>
                  <a:pt x="1163942" y="2355837"/>
                </a:moveTo>
                <a:lnTo>
                  <a:pt x="1087843" y="2317534"/>
                </a:lnTo>
                <a:lnTo>
                  <a:pt x="1087780" y="2342934"/>
                </a:lnTo>
                <a:lnTo>
                  <a:pt x="45300" y="2340152"/>
                </a:lnTo>
                <a:lnTo>
                  <a:pt x="45224" y="2365552"/>
                </a:lnTo>
                <a:lnTo>
                  <a:pt x="1087716" y="2368334"/>
                </a:lnTo>
                <a:lnTo>
                  <a:pt x="1087640" y="2393734"/>
                </a:lnTo>
                <a:lnTo>
                  <a:pt x="1138720" y="2368372"/>
                </a:lnTo>
                <a:lnTo>
                  <a:pt x="1163942" y="2355837"/>
                </a:lnTo>
                <a:close/>
              </a:path>
              <a:path extrusionOk="0" h="3406775" w="10113010">
                <a:moveTo>
                  <a:pt x="1197038" y="1329016"/>
                </a:moveTo>
                <a:lnTo>
                  <a:pt x="1113028" y="1343152"/>
                </a:lnTo>
                <a:lnTo>
                  <a:pt x="1127988" y="1363675"/>
                </a:lnTo>
                <a:lnTo>
                  <a:pt x="0" y="2186584"/>
                </a:lnTo>
                <a:lnTo>
                  <a:pt x="14973" y="2207095"/>
                </a:lnTo>
                <a:lnTo>
                  <a:pt x="1142961" y="1384185"/>
                </a:lnTo>
                <a:lnTo>
                  <a:pt x="1157935" y="1404708"/>
                </a:lnTo>
                <a:lnTo>
                  <a:pt x="1183005" y="1356182"/>
                </a:lnTo>
                <a:lnTo>
                  <a:pt x="1197038" y="1329016"/>
                </a:lnTo>
                <a:close/>
              </a:path>
              <a:path extrusionOk="0" h="3406775" w="10113010">
                <a:moveTo>
                  <a:pt x="3986530" y="3152432"/>
                </a:moveTo>
                <a:lnTo>
                  <a:pt x="3963327" y="3162757"/>
                </a:lnTo>
                <a:lnTo>
                  <a:pt x="3384943" y="1863280"/>
                </a:lnTo>
                <a:lnTo>
                  <a:pt x="3796855" y="2193239"/>
                </a:lnTo>
                <a:lnTo>
                  <a:pt x="3780980" y="2213064"/>
                </a:lnTo>
                <a:lnTo>
                  <a:pt x="3864267" y="2230971"/>
                </a:lnTo>
                <a:lnTo>
                  <a:pt x="3850538" y="2201176"/>
                </a:lnTo>
                <a:lnTo>
                  <a:pt x="3828618" y="2153589"/>
                </a:lnTo>
                <a:lnTo>
                  <a:pt x="3812730" y="2173414"/>
                </a:lnTo>
                <a:lnTo>
                  <a:pt x="3362426" y="1812709"/>
                </a:lnTo>
                <a:lnTo>
                  <a:pt x="3321989" y="1721891"/>
                </a:lnTo>
                <a:lnTo>
                  <a:pt x="3789959" y="1327785"/>
                </a:lnTo>
                <a:lnTo>
                  <a:pt x="3806329" y="1347203"/>
                </a:lnTo>
                <a:lnTo>
                  <a:pt x="3826611" y="1300175"/>
                </a:lnTo>
                <a:lnTo>
                  <a:pt x="3840073" y="1268984"/>
                </a:lnTo>
                <a:lnTo>
                  <a:pt x="3757244" y="1288923"/>
                </a:lnTo>
                <a:lnTo>
                  <a:pt x="3773601" y="1308354"/>
                </a:lnTo>
                <a:lnTo>
                  <a:pt x="3319234" y="1691005"/>
                </a:lnTo>
                <a:lnTo>
                  <a:pt x="3319234" y="1778101"/>
                </a:lnTo>
                <a:lnTo>
                  <a:pt x="3286429" y="1751838"/>
                </a:lnTo>
                <a:lnTo>
                  <a:pt x="3301784" y="1738909"/>
                </a:lnTo>
                <a:lnTo>
                  <a:pt x="3319234" y="1778101"/>
                </a:lnTo>
                <a:lnTo>
                  <a:pt x="3319234" y="1691005"/>
                </a:lnTo>
                <a:lnTo>
                  <a:pt x="3311245" y="1697723"/>
                </a:lnTo>
                <a:lnTo>
                  <a:pt x="3291027" y="1652308"/>
                </a:lnTo>
                <a:lnTo>
                  <a:pt x="3291027" y="1714754"/>
                </a:lnTo>
                <a:lnTo>
                  <a:pt x="3266224" y="1735645"/>
                </a:lnTo>
                <a:lnTo>
                  <a:pt x="3246412" y="1719783"/>
                </a:lnTo>
                <a:lnTo>
                  <a:pt x="3246412" y="1752320"/>
                </a:lnTo>
                <a:lnTo>
                  <a:pt x="3031566" y="1933257"/>
                </a:lnTo>
                <a:lnTo>
                  <a:pt x="3011957" y="1902129"/>
                </a:lnTo>
                <a:lnTo>
                  <a:pt x="3011957" y="1949767"/>
                </a:lnTo>
                <a:lnTo>
                  <a:pt x="2580551" y="2313076"/>
                </a:lnTo>
                <a:lnTo>
                  <a:pt x="2913532" y="1793519"/>
                </a:lnTo>
                <a:lnTo>
                  <a:pt x="3011957" y="1949767"/>
                </a:lnTo>
                <a:lnTo>
                  <a:pt x="3011957" y="1902129"/>
                </a:lnTo>
                <a:lnTo>
                  <a:pt x="2928670" y="1769910"/>
                </a:lnTo>
                <a:lnTo>
                  <a:pt x="3043910" y="1590103"/>
                </a:lnTo>
                <a:lnTo>
                  <a:pt x="3246412" y="1752320"/>
                </a:lnTo>
                <a:lnTo>
                  <a:pt x="3246412" y="1719783"/>
                </a:lnTo>
                <a:lnTo>
                  <a:pt x="3057690" y="1568602"/>
                </a:lnTo>
                <a:lnTo>
                  <a:pt x="3157004" y="1413649"/>
                </a:lnTo>
                <a:lnTo>
                  <a:pt x="3291027" y="1714754"/>
                </a:lnTo>
                <a:lnTo>
                  <a:pt x="3291027" y="1652308"/>
                </a:lnTo>
                <a:lnTo>
                  <a:pt x="3173399" y="1388046"/>
                </a:lnTo>
                <a:lnTo>
                  <a:pt x="3865321" y="308470"/>
                </a:lnTo>
                <a:lnTo>
                  <a:pt x="3886708" y="322173"/>
                </a:lnTo>
                <a:lnTo>
                  <a:pt x="3890772" y="284073"/>
                </a:lnTo>
                <a:lnTo>
                  <a:pt x="3895750" y="237464"/>
                </a:lnTo>
                <a:lnTo>
                  <a:pt x="3822547" y="281063"/>
                </a:lnTo>
                <a:lnTo>
                  <a:pt x="3843934" y="294767"/>
                </a:lnTo>
                <a:lnTo>
                  <a:pt x="3161042" y="1360271"/>
                </a:lnTo>
                <a:lnTo>
                  <a:pt x="3144634" y="1323416"/>
                </a:lnTo>
                <a:lnTo>
                  <a:pt x="3144634" y="1385874"/>
                </a:lnTo>
                <a:lnTo>
                  <a:pt x="3037763" y="1552638"/>
                </a:lnTo>
                <a:lnTo>
                  <a:pt x="3023971" y="1541589"/>
                </a:lnTo>
                <a:lnTo>
                  <a:pt x="3023971" y="1574139"/>
                </a:lnTo>
                <a:lnTo>
                  <a:pt x="2913723" y="1746173"/>
                </a:lnTo>
                <a:lnTo>
                  <a:pt x="2582697" y="1220622"/>
                </a:lnTo>
                <a:lnTo>
                  <a:pt x="3023971" y="1574139"/>
                </a:lnTo>
                <a:lnTo>
                  <a:pt x="3023971" y="1541589"/>
                </a:lnTo>
                <a:lnTo>
                  <a:pt x="2569959" y="1177874"/>
                </a:lnTo>
                <a:lnTo>
                  <a:pt x="2921927" y="885469"/>
                </a:lnTo>
                <a:lnTo>
                  <a:pt x="3144634" y="1385874"/>
                </a:lnTo>
                <a:lnTo>
                  <a:pt x="3144634" y="1323416"/>
                </a:lnTo>
                <a:lnTo>
                  <a:pt x="2942221" y="868616"/>
                </a:lnTo>
                <a:lnTo>
                  <a:pt x="3781742" y="171183"/>
                </a:lnTo>
                <a:lnTo>
                  <a:pt x="3797973" y="190715"/>
                </a:lnTo>
                <a:lnTo>
                  <a:pt x="3818712" y="143522"/>
                </a:lnTo>
                <a:lnTo>
                  <a:pt x="3832237" y="112725"/>
                </a:lnTo>
                <a:lnTo>
                  <a:pt x="3749281" y="132105"/>
                </a:lnTo>
                <a:lnTo>
                  <a:pt x="3765512" y="151650"/>
                </a:lnTo>
                <a:lnTo>
                  <a:pt x="2931490" y="844511"/>
                </a:lnTo>
                <a:lnTo>
                  <a:pt x="2555633" y="0"/>
                </a:lnTo>
                <a:lnTo>
                  <a:pt x="2532430" y="10325"/>
                </a:lnTo>
                <a:lnTo>
                  <a:pt x="2911208" y="861364"/>
                </a:lnTo>
                <a:lnTo>
                  <a:pt x="2528062" y="1179664"/>
                </a:lnTo>
                <a:lnTo>
                  <a:pt x="2536850" y="1190244"/>
                </a:lnTo>
                <a:lnTo>
                  <a:pt x="2534488" y="1191729"/>
                </a:lnTo>
                <a:lnTo>
                  <a:pt x="2898584" y="1769795"/>
                </a:lnTo>
                <a:lnTo>
                  <a:pt x="2527376" y="2348992"/>
                </a:lnTo>
                <a:lnTo>
                  <a:pt x="2533345" y="2352827"/>
                </a:lnTo>
                <a:lnTo>
                  <a:pt x="2529878" y="2355748"/>
                </a:lnTo>
                <a:lnTo>
                  <a:pt x="2540914" y="2368854"/>
                </a:lnTo>
                <a:lnTo>
                  <a:pt x="2539225" y="2370925"/>
                </a:lnTo>
                <a:lnTo>
                  <a:pt x="3758958" y="3367824"/>
                </a:lnTo>
                <a:lnTo>
                  <a:pt x="3742893" y="3387496"/>
                </a:lnTo>
                <a:lnTo>
                  <a:pt x="3826002" y="3406216"/>
                </a:lnTo>
                <a:lnTo>
                  <a:pt x="3812375" y="3375863"/>
                </a:lnTo>
                <a:lnTo>
                  <a:pt x="3791115" y="3328492"/>
                </a:lnTo>
                <a:lnTo>
                  <a:pt x="3775037" y="3348164"/>
                </a:lnTo>
                <a:lnTo>
                  <a:pt x="2565108" y="2359304"/>
                </a:lnTo>
                <a:lnTo>
                  <a:pt x="3025622" y="1971471"/>
                </a:lnTo>
                <a:lnTo>
                  <a:pt x="3835374" y="3257004"/>
                </a:lnTo>
                <a:lnTo>
                  <a:pt x="3813886" y="3270542"/>
                </a:lnTo>
                <a:lnTo>
                  <a:pt x="3886733" y="3314700"/>
                </a:lnTo>
                <a:lnTo>
                  <a:pt x="3882098" y="3267748"/>
                </a:lnTo>
                <a:lnTo>
                  <a:pt x="3878364" y="3229927"/>
                </a:lnTo>
                <a:lnTo>
                  <a:pt x="3856863" y="3243465"/>
                </a:lnTo>
                <a:lnTo>
                  <a:pt x="3045231" y="1954961"/>
                </a:lnTo>
                <a:lnTo>
                  <a:pt x="3266630" y="1768513"/>
                </a:lnTo>
                <a:lnTo>
                  <a:pt x="3341738" y="1828673"/>
                </a:lnTo>
                <a:lnTo>
                  <a:pt x="3940124" y="3173082"/>
                </a:lnTo>
                <a:lnTo>
                  <a:pt x="3916921" y="3183420"/>
                </a:lnTo>
                <a:lnTo>
                  <a:pt x="3982707" y="3237534"/>
                </a:lnTo>
                <a:lnTo>
                  <a:pt x="3985082" y="3184690"/>
                </a:lnTo>
                <a:lnTo>
                  <a:pt x="3986530" y="3152432"/>
                </a:lnTo>
                <a:close/>
              </a:path>
              <a:path extrusionOk="0" h="3406775" w="10113010">
                <a:moveTo>
                  <a:pt x="10112680" y="1182128"/>
                </a:moveTo>
                <a:lnTo>
                  <a:pt x="10087280" y="1169428"/>
                </a:lnTo>
                <a:lnTo>
                  <a:pt x="10036480" y="1144028"/>
                </a:lnTo>
                <a:lnTo>
                  <a:pt x="10036480" y="1169428"/>
                </a:lnTo>
                <a:lnTo>
                  <a:pt x="9764916" y="1169428"/>
                </a:lnTo>
                <a:lnTo>
                  <a:pt x="9764916" y="1194828"/>
                </a:lnTo>
                <a:lnTo>
                  <a:pt x="10036480" y="1194828"/>
                </a:lnTo>
                <a:lnTo>
                  <a:pt x="10036480" y="1220228"/>
                </a:lnTo>
                <a:lnTo>
                  <a:pt x="10087280" y="1194828"/>
                </a:lnTo>
                <a:lnTo>
                  <a:pt x="10112680" y="118212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05" name="Google Shape;1505;p64"/>
          <p:cNvPicPr preferRelativeResize="0"/>
          <p:nvPr/>
        </p:nvPicPr>
        <p:blipFill rotWithShape="1">
          <a:blip r:embed="rId23">
            <a:alphaModFix/>
          </a:blip>
          <a:srcRect b="0" l="0" r="0" t="0"/>
          <a:stretch/>
        </p:blipFill>
        <p:spPr>
          <a:xfrm>
            <a:off x="7680794" y="2139815"/>
            <a:ext cx="252592" cy="252593"/>
          </a:xfrm>
          <a:prstGeom prst="rect">
            <a:avLst/>
          </a:prstGeom>
          <a:noFill/>
          <a:ln>
            <a:noFill/>
          </a:ln>
        </p:spPr>
      </p:pic>
      <p:sp>
        <p:nvSpPr>
          <p:cNvPr id="1506" name="Google Shape;1506;p64"/>
          <p:cNvSpPr/>
          <p:nvPr/>
        </p:nvSpPr>
        <p:spPr>
          <a:xfrm>
            <a:off x="7707541" y="2150031"/>
            <a:ext cx="197982" cy="197982"/>
          </a:xfrm>
          <a:custGeom>
            <a:rect b="b" l="l" r="r" t="t"/>
            <a:pathLst>
              <a:path extrusionOk="0" h="283845" w="283845">
                <a:moveTo>
                  <a:pt x="283617" y="0"/>
                </a:moveTo>
                <a:lnTo>
                  <a:pt x="0" y="0"/>
                </a:lnTo>
                <a:lnTo>
                  <a:pt x="0" y="283617"/>
                </a:lnTo>
                <a:lnTo>
                  <a:pt x="283617" y="283617"/>
                </a:lnTo>
                <a:lnTo>
                  <a:pt x="283617" y="0"/>
                </a:lnTo>
                <a:close/>
              </a:path>
            </a:pathLst>
          </a:custGeom>
          <a:solidFill>
            <a:srgbClr val="F5D32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07" name="Google Shape;1507;p64"/>
          <p:cNvSpPr/>
          <p:nvPr/>
        </p:nvSpPr>
        <p:spPr>
          <a:xfrm>
            <a:off x="7452054" y="3037049"/>
            <a:ext cx="1104180" cy="55807"/>
          </a:xfrm>
          <a:custGeom>
            <a:rect b="b" l="l" r="r" t="t"/>
            <a:pathLst>
              <a:path extrusionOk="0" h="80010" w="1583054">
                <a:moveTo>
                  <a:pt x="347764" y="41490"/>
                </a:moveTo>
                <a:lnTo>
                  <a:pt x="271564" y="3390"/>
                </a:lnTo>
                <a:lnTo>
                  <a:pt x="271564" y="28790"/>
                </a:lnTo>
                <a:lnTo>
                  <a:pt x="0" y="28778"/>
                </a:lnTo>
                <a:lnTo>
                  <a:pt x="0" y="54178"/>
                </a:lnTo>
                <a:lnTo>
                  <a:pt x="271564" y="54190"/>
                </a:lnTo>
                <a:lnTo>
                  <a:pt x="271564" y="79590"/>
                </a:lnTo>
                <a:lnTo>
                  <a:pt x="322364" y="54190"/>
                </a:lnTo>
                <a:lnTo>
                  <a:pt x="284264" y="54190"/>
                </a:lnTo>
                <a:lnTo>
                  <a:pt x="322364" y="54178"/>
                </a:lnTo>
                <a:lnTo>
                  <a:pt x="347764" y="41490"/>
                </a:lnTo>
                <a:close/>
              </a:path>
              <a:path extrusionOk="0" h="80010" w="1583054">
                <a:moveTo>
                  <a:pt x="1582737" y="37795"/>
                </a:moveTo>
                <a:lnTo>
                  <a:pt x="1557591" y="25349"/>
                </a:lnTo>
                <a:lnTo>
                  <a:pt x="1506385" y="0"/>
                </a:lnTo>
                <a:lnTo>
                  <a:pt x="1506486" y="25400"/>
                </a:lnTo>
                <a:lnTo>
                  <a:pt x="650049" y="28790"/>
                </a:lnTo>
                <a:lnTo>
                  <a:pt x="650151" y="54190"/>
                </a:lnTo>
                <a:lnTo>
                  <a:pt x="1506588" y="50800"/>
                </a:lnTo>
                <a:lnTo>
                  <a:pt x="1506689" y="76200"/>
                </a:lnTo>
                <a:lnTo>
                  <a:pt x="1582737" y="37795"/>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08" name="Google Shape;1508;p64"/>
          <p:cNvPicPr preferRelativeResize="0"/>
          <p:nvPr/>
        </p:nvPicPr>
        <p:blipFill rotWithShape="1">
          <a:blip r:embed="rId24">
            <a:alphaModFix/>
          </a:blip>
          <a:srcRect b="0" l="0" r="0" t="0"/>
          <a:stretch/>
        </p:blipFill>
        <p:spPr>
          <a:xfrm>
            <a:off x="7680794" y="2957026"/>
            <a:ext cx="252592" cy="252593"/>
          </a:xfrm>
          <a:prstGeom prst="rect">
            <a:avLst/>
          </a:prstGeom>
          <a:noFill/>
          <a:ln>
            <a:noFill/>
          </a:ln>
        </p:spPr>
      </p:pic>
      <p:sp>
        <p:nvSpPr>
          <p:cNvPr id="1509" name="Google Shape;1509;p64"/>
          <p:cNvSpPr/>
          <p:nvPr/>
        </p:nvSpPr>
        <p:spPr>
          <a:xfrm>
            <a:off x="7707541" y="2967180"/>
            <a:ext cx="197982" cy="197982"/>
          </a:xfrm>
          <a:custGeom>
            <a:rect b="b" l="l" r="r" t="t"/>
            <a:pathLst>
              <a:path extrusionOk="0" h="283845" w="283845">
                <a:moveTo>
                  <a:pt x="283617" y="0"/>
                </a:moveTo>
                <a:lnTo>
                  <a:pt x="0" y="0"/>
                </a:lnTo>
                <a:lnTo>
                  <a:pt x="0" y="283617"/>
                </a:lnTo>
                <a:lnTo>
                  <a:pt x="283617" y="283617"/>
                </a:lnTo>
                <a:lnTo>
                  <a:pt x="283617" y="0"/>
                </a:lnTo>
                <a:close/>
              </a:path>
            </a:pathLst>
          </a:custGeom>
          <a:solidFill>
            <a:srgbClr val="F5D32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10" name="Google Shape;1510;p64"/>
          <p:cNvPicPr preferRelativeResize="0"/>
          <p:nvPr/>
        </p:nvPicPr>
        <p:blipFill rotWithShape="1">
          <a:blip r:embed="rId25">
            <a:alphaModFix/>
          </a:blip>
          <a:srcRect b="0" l="0" r="0" t="0"/>
          <a:stretch/>
        </p:blipFill>
        <p:spPr>
          <a:xfrm>
            <a:off x="6965469" y="3646881"/>
            <a:ext cx="507308" cy="507307"/>
          </a:xfrm>
          <a:prstGeom prst="rect">
            <a:avLst/>
          </a:prstGeom>
          <a:noFill/>
          <a:ln>
            <a:noFill/>
          </a:ln>
        </p:spPr>
      </p:pic>
      <p:sp>
        <p:nvSpPr>
          <p:cNvPr id="1511" name="Google Shape;1511;p64"/>
          <p:cNvSpPr/>
          <p:nvPr/>
        </p:nvSpPr>
        <p:spPr>
          <a:xfrm>
            <a:off x="6993213" y="3657554"/>
            <a:ext cx="451771" cy="451771"/>
          </a:xfrm>
          <a:custGeom>
            <a:rect b="b" l="l" r="r" t="t"/>
            <a:pathLst>
              <a:path extrusionOk="0" h="647700" w="647700">
                <a:moveTo>
                  <a:pt x="323851" y="0"/>
                </a:moveTo>
                <a:lnTo>
                  <a:pt x="275994" y="3511"/>
                </a:lnTo>
                <a:lnTo>
                  <a:pt x="230318" y="13711"/>
                </a:lnTo>
                <a:lnTo>
                  <a:pt x="187323" y="30099"/>
                </a:lnTo>
                <a:lnTo>
                  <a:pt x="147510" y="52174"/>
                </a:lnTo>
                <a:lnTo>
                  <a:pt x="111380" y="79435"/>
                </a:lnTo>
                <a:lnTo>
                  <a:pt x="79434"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4" y="536320"/>
                </a:lnTo>
                <a:lnTo>
                  <a:pt x="111380" y="568266"/>
                </a:lnTo>
                <a:lnTo>
                  <a:pt x="147510" y="595527"/>
                </a:lnTo>
                <a:lnTo>
                  <a:pt x="187323" y="617601"/>
                </a:lnTo>
                <a:lnTo>
                  <a:pt x="230318" y="633989"/>
                </a:lnTo>
                <a:lnTo>
                  <a:pt x="275994" y="644189"/>
                </a:lnTo>
                <a:lnTo>
                  <a:pt x="323851" y="647701"/>
                </a:lnTo>
                <a:lnTo>
                  <a:pt x="371707" y="644189"/>
                </a:lnTo>
                <a:lnTo>
                  <a:pt x="417383" y="633989"/>
                </a:lnTo>
                <a:lnTo>
                  <a:pt x="460378" y="617601"/>
                </a:lnTo>
                <a:lnTo>
                  <a:pt x="500191" y="595527"/>
                </a:lnTo>
                <a:lnTo>
                  <a:pt x="536320" y="568266"/>
                </a:lnTo>
                <a:lnTo>
                  <a:pt x="568266" y="536320"/>
                </a:lnTo>
                <a:lnTo>
                  <a:pt x="595527" y="500191"/>
                </a:lnTo>
                <a:lnTo>
                  <a:pt x="617601" y="460378"/>
                </a:lnTo>
                <a:lnTo>
                  <a:pt x="633989" y="417383"/>
                </a:lnTo>
                <a:lnTo>
                  <a:pt x="644189" y="371707"/>
                </a:lnTo>
                <a:lnTo>
                  <a:pt x="647701" y="323851"/>
                </a:lnTo>
                <a:lnTo>
                  <a:pt x="644189" y="275994"/>
                </a:lnTo>
                <a:lnTo>
                  <a:pt x="633989" y="230318"/>
                </a:lnTo>
                <a:lnTo>
                  <a:pt x="617601" y="187323"/>
                </a:lnTo>
                <a:lnTo>
                  <a:pt x="595527" y="147510"/>
                </a:lnTo>
                <a:lnTo>
                  <a:pt x="568266" y="111381"/>
                </a:lnTo>
                <a:lnTo>
                  <a:pt x="536320" y="79435"/>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12" name="Google Shape;1512;p64"/>
          <p:cNvSpPr/>
          <p:nvPr/>
        </p:nvSpPr>
        <p:spPr>
          <a:xfrm>
            <a:off x="7452054" y="3856552"/>
            <a:ext cx="242715" cy="53150"/>
          </a:xfrm>
          <a:custGeom>
            <a:rect b="b" l="l" r="r" t="t"/>
            <a:pathLst>
              <a:path extrusionOk="0" h="76200" w="347979">
                <a:moveTo>
                  <a:pt x="271566" y="50799"/>
                </a:moveTo>
                <a:lnTo>
                  <a:pt x="271566" y="76200"/>
                </a:lnTo>
                <a:lnTo>
                  <a:pt x="322366" y="50800"/>
                </a:lnTo>
                <a:lnTo>
                  <a:pt x="271566" y="50799"/>
                </a:lnTo>
                <a:close/>
              </a:path>
              <a:path extrusionOk="0" h="76200" w="347979">
                <a:moveTo>
                  <a:pt x="271566" y="25399"/>
                </a:moveTo>
                <a:lnTo>
                  <a:pt x="271566" y="50799"/>
                </a:lnTo>
                <a:lnTo>
                  <a:pt x="284266" y="50800"/>
                </a:lnTo>
                <a:lnTo>
                  <a:pt x="284266" y="25400"/>
                </a:lnTo>
                <a:lnTo>
                  <a:pt x="271566" y="25399"/>
                </a:lnTo>
                <a:close/>
              </a:path>
              <a:path extrusionOk="0" h="76200" w="347979">
                <a:moveTo>
                  <a:pt x="271566" y="0"/>
                </a:moveTo>
                <a:lnTo>
                  <a:pt x="271566" y="25399"/>
                </a:lnTo>
                <a:lnTo>
                  <a:pt x="284266" y="25400"/>
                </a:lnTo>
                <a:lnTo>
                  <a:pt x="284266" y="50800"/>
                </a:lnTo>
                <a:lnTo>
                  <a:pt x="322369" y="50798"/>
                </a:lnTo>
                <a:lnTo>
                  <a:pt x="347766" y="38100"/>
                </a:lnTo>
                <a:lnTo>
                  <a:pt x="271566" y="0"/>
                </a:lnTo>
                <a:close/>
              </a:path>
              <a:path extrusionOk="0" h="76200" w="347979">
                <a:moveTo>
                  <a:pt x="1" y="25398"/>
                </a:moveTo>
                <a:lnTo>
                  <a:pt x="0" y="50798"/>
                </a:lnTo>
                <a:lnTo>
                  <a:pt x="271566" y="50799"/>
                </a:lnTo>
                <a:lnTo>
                  <a:pt x="271566" y="25399"/>
                </a:lnTo>
                <a:lnTo>
                  <a:pt x="1"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13" name="Google Shape;1513;p64"/>
          <p:cNvPicPr preferRelativeResize="0"/>
          <p:nvPr/>
        </p:nvPicPr>
        <p:blipFill rotWithShape="1">
          <a:blip r:embed="rId26">
            <a:alphaModFix/>
          </a:blip>
          <a:srcRect b="0" l="0" r="0" t="0"/>
          <a:stretch/>
        </p:blipFill>
        <p:spPr>
          <a:xfrm>
            <a:off x="7680794" y="3774238"/>
            <a:ext cx="252592" cy="252593"/>
          </a:xfrm>
          <a:prstGeom prst="rect">
            <a:avLst/>
          </a:prstGeom>
          <a:noFill/>
          <a:ln>
            <a:noFill/>
          </a:ln>
        </p:spPr>
      </p:pic>
      <p:sp>
        <p:nvSpPr>
          <p:cNvPr id="1514" name="Google Shape;1514;p64"/>
          <p:cNvSpPr/>
          <p:nvPr/>
        </p:nvSpPr>
        <p:spPr>
          <a:xfrm>
            <a:off x="7707541" y="3784328"/>
            <a:ext cx="197982" cy="197982"/>
          </a:xfrm>
          <a:custGeom>
            <a:rect b="b" l="l" r="r" t="t"/>
            <a:pathLst>
              <a:path extrusionOk="0" h="283845" w="283845">
                <a:moveTo>
                  <a:pt x="283617" y="0"/>
                </a:moveTo>
                <a:lnTo>
                  <a:pt x="0" y="0"/>
                </a:lnTo>
                <a:lnTo>
                  <a:pt x="0" y="283617"/>
                </a:lnTo>
                <a:lnTo>
                  <a:pt x="283617" y="283617"/>
                </a:lnTo>
                <a:lnTo>
                  <a:pt x="283617" y="0"/>
                </a:lnTo>
                <a:close/>
              </a:path>
            </a:pathLst>
          </a:custGeom>
          <a:solidFill>
            <a:srgbClr val="F5D32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15" name="Google Shape;1515;p64"/>
          <p:cNvSpPr/>
          <p:nvPr/>
        </p:nvSpPr>
        <p:spPr>
          <a:xfrm>
            <a:off x="7452054" y="1405106"/>
            <a:ext cx="242715" cy="53150"/>
          </a:xfrm>
          <a:custGeom>
            <a:rect b="b" l="l" r="r" t="t"/>
            <a:pathLst>
              <a:path extrusionOk="0" h="76200" w="347979">
                <a:moveTo>
                  <a:pt x="271566" y="50799"/>
                </a:moveTo>
                <a:lnTo>
                  <a:pt x="271566" y="76200"/>
                </a:lnTo>
                <a:lnTo>
                  <a:pt x="322366" y="50800"/>
                </a:lnTo>
                <a:lnTo>
                  <a:pt x="271566" y="50799"/>
                </a:lnTo>
                <a:close/>
              </a:path>
              <a:path extrusionOk="0" h="76200" w="347979">
                <a:moveTo>
                  <a:pt x="271566" y="25399"/>
                </a:moveTo>
                <a:lnTo>
                  <a:pt x="271566" y="50799"/>
                </a:lnTo>
                <a:lnTo>
                  <a:pt x="284266" y="50800"/>
                </a:lnTo>
                <a:lnTo>
                  <a:pt x="284266" y="25400"/>
                </a:lnTo>
                <a:lnTo>
                  <a:pt x="271566" y="25399"/>
                </a:lnTo>
                <a:close/>
              </a:path>
              <a:path extrusionOk="0" h="76200" w="347979">
                <a:moveTo>
                  <a:pt x="271566" y="0"/>
                </a:moveTo>
                <a:lnTo>
                  <a:pt x="271566" y="25399"/>
                </a:lnTo>
                <a:lnTo>
                  <a:pt x="284266" y="25400"/>
                </a:lnTo>
                <a:lnTo>
                  <a:pt x="284266" y="50800"/>
                </a:lnTo>
                <a:lnTo>
                  <a:pt x="322369" y="50798"/>
                </a:lnTo>
                <a:lnTo>
                  <a:pt x="347766" y="38100"/>
                </a:lnTo>
                <a:lnTo>
                  <a:pt x="271566" y="0"/>
                </a:lnTo>
                <a:close/>
              </a:path>
              <a:path extrusionOk="0" h="76200" w="347979">
                <a:moveTo>
                  <a:pt x="1" y="25398"/>
                </a:moveTo>
                <a:lnTo>
                  <a:pt x="0" y="50798"/>
                </a:lnTo>
                <a:lnTo>
                  <a:pt x="271566" y="50799"/>
                </a:lnTo>
                <a:lnTo>
                  <a:pt x="271566" y="25399"/>
                </a:lnTo>
                <a:lnTo>
                  <a:pt x="1"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16" name="Google Shape;1516;p64"/>
          <p:cNvPicPr preferRelativeResize="0"/>
          <p:nvPr/>
        </p:nvPicPr>
        <p:blipFill rotWithShape="1">
          <a:blip r:embed="rId27">
            <a:alphaModFix/>
          </a:blip>
          <a:srcRect b="0" l="0" r="0" t="0"/>
          <a:stretch/>
        </p:blipFill>
        <p:spPr>
          <a:xfrm>
            <a:off x="7680794" y="1322603"/>
            <a:ext cx="252592" cy="252592"/>
          </a:xfrm>
          <a:prstGeom prst="rect">
            <a:avLst/>
          </a:prstGeom>
          <a:noFill/>
          <a:ln>
            <a:noFill/>
          </a:ln>
        </p:spPr>
      </p:pic>
      <p:sp>
        <p:nvSpPr>
          <p:cNvPr id="1517" name="Google Shape;1517;p64"/>
          <p:cNvSpPr/>
          <p:nvPr/>
        </p:nvSpPr>
        <p:spPr>
          <a:xfrm>
            <a:off x="7707541" y="1332884"/>
            <a:ext cx="197982" cy="197981"/>
          </a:xfrm>
          <a:custGeom>
            <a:rect b="b" l="l" r="r" t="t"/>
            <a:pathLst>
              <a:path extrusionOk="0" h="283844" w="283845">
                <a:moveTo>
                  <a:pt x="283617" y="0"/>
                </a:moveTo>
                <a:lnTo>
                  <a:pt x="0" y="0"/>
                </a:lnTo>
                <a:lnTo>
                  <a:pt x="0" y="283617"/>
                </a:lnTo>
                <a:lnTo>
                  <a:pt x="283617" y="283617"/>
                </a:lnTo>
                <a:lnTo>
                  <a:pt x="283617" y="0"/>
                </a:lnTo>
                <a:close/>
              </a:path>
            </a:pathLst>
          </a:custGeom>
          <a:solidFill>
            <a:srgbClr val="F5D32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18" name="Google Shape;1518;p64"/>
          <p:cNvSpPr/>
          <p:nvPr/>
        </p:nvSpPr>
        <p:spPr>
          <a:xfrm>
            <a:off x="3791401" y="3039403"/>
            <a:ext cx="242715" cy="53149"/>
          </a:xfrm>
          <a:custGeom>
            <a:rect b="b" l="l" r="r" t="t"/>
            <a:pathLst>
              <a:path extrusionOk="0" h="76200" w="347979">
                <a:moveTo>
                  <a:pt x="271565" y="50799"/>
                </a:moveTo>
                <a:lnTo>
                  <a:pt x="271565" y="76200"/>
                </a:lnTo>
                <a:lnTo>
                  <a:pt x="322365" y="50800"/>
                </a:lnTo>
                <a:lnTo>
                  <a:pt x="271565" y="50799"/>
                </a:lnTo>
                <a:close/>
              </a:path>
              <a:path extrusionOk="0" h="76200" w="347979">
                <a:moveTo>
                  <a:pt x="271565" y="25399"/>
                </a:moveTo>
                <a:lnTo>
                  <a:pt x="271565" y="50799"/>
                </a:lnTo>
                <a:lnTo>
                  <a:pt x="284265" y="50800"/>
                </a:lnTo>
                <a:lnTo>
                  <a:pt x="284265" y="25400"/>
                </a:lnTo>
                <a:lnTo>
                  <a:pt x="271565" y="25399"/>
                </a:lnTo>
                <a:close/>
              </a:path>
              <a:path extrusionOk="0" h="76200" w="347979">
                <a:moveTo>
                  <a:pt x="271565" y="0"/>
                </a:moveTo>
                <a:lnTo>
                  <a:pt x="271565" y="25399"/>
                </a:lnTo>
                <a:lnTo>
                  <a:pt x="284265" y="25400"/>
                </a:lnTo>
                <a:lnTo>
                  <a:pt x="284265" y="50800"/>
                </a:lnTo>
                <a:lnTo>
                  <a:pt x="322367" y="50798"/>
                </a:lnTo>
                <a:lnTo>
                  <a:pt x="347765" y="38100"/>
                </a:lnTo>
                <a:lnTo>
                  <a:pt x="271565" y="0"/>
                </a:lnTo>
                <a:close/>
              </a:path>
              <a:path extrusionOk="0" h="76200" w="347979">
                <a:moveTo>
                  <a:pt x="0" y="25398"/>
                </a:moveTo>
                <a:lnTo>
                  <a:pt x="0" y="50798"/>
                </a:lnTo>
                <a:lnTo>
                  <a:pt x="271565" y="50799"/>
                </a:lnTo>
                <a:lnTo>
                  <a:pt x="271565"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19" name="Google Shape;1519;p64"/>
          <p:cNvPicPr preferRelativeResize="0"/>
          <p:nvPr/>
        </p:nvPicPr>
        <p:blipFill rotWithShape="1">
          <a:blip r:embed="rId28">
            <a:alphaModFix/>
          </a:blip>
          <a:srcRect b="0" l="0" r="0" t="0"/>
          <a:stretch/>
        </p:blipFill>
        <p:spPr>
          <a:xfrm>
            <a:off x="4019261" y="2957026"/>
            <a:ext cx="252593" cy="252593"/>
          </a:xfrm>
          <a:prstGeom prst="rect">
            <a:avLst/>
          </a:prstGeom>
          <a:noFill/>
          <a:ln>
            <a:noFill/>
          </a:ln>
        </p:spPr>
      </p:pic>
      <p:sp>
        <p:nvSpPr>
          <p:cNvPr id="1520" name="Google Shape;1520;p64"/>
          <p:cNvSpPr/>
          <p:nvPr/>
        </p:nvSpPr>
        <p:spPr>
          <a:xfrm>
            <a:off x="4046886" y="2967180"/>
            <a:ext cx="197982" cy="197982"/>
          </a:xfrm>
          <a:custGeom>
            <a:rect b="b" l="l" r="r" t="t"/>
            <a:pathLst>
              <a:path extrusionOk="0" h="283845" w="283845">
                <a:moveTo>
                  <a:pt x="283618" y="0"/>
                </a:moveTo>
                <a:lnTo>
                  <a:pt x="0" y="0"/>
                </a:lnTo>
                <a:lnTo>
                  <a:pt x="0" y="283617"/>
                </a:lnTo>
                <a:lnTo>
                  <a:pt x="283618" y="283617"/>
                </a:lnTo>
                <a:lnTo>
                  <a:pt x="283618"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21" name="Google Shape;1521;p64"/>
          <p:cNvSpPr/>
          <p:nvPr/>
        </p:nvSpPr>
        <p:spPr>
          <a:xfrm>
            <a:off x="3795686" y="3856552"/>
            <a:ext cx="242715" cy="53150"/>
          </a:xfrm>
          <a:custGeom>
            <a:rect b="b" l="l" r="r" t="t"/>
            <a:pathLst>
              <a:path extrusionOk="0" h="76200" w="347979">
                <a:moveTo>
                  <a:pt x="271565" y="50799"/>
                </a:moveTo>
                <a:lnTo>
                  <a:pt x="271565" y="76200"/>
                </a:lnTo>
                <a:lnTo>
                  <a:pt x="322365" y="50800"/>
                </a:lnTo>
                <a:lnTo>
                  <a:pt x="271565" y="50799"/>
                </a:lnTo>
                <a:close/>
              </a:path>
              <a:path extrusionOk="0" h="76200" w="347979">
                <a:moveTo>
                  <a:pt x="271565" y="25399"/>
                </a:moveTo>
                <a:lnTo>
                  <a:pt x="271565" y="50799"/>
                </a:lnTo>
                <a:lnTo>
                  <a:pt x="284265" y="50800"/>
                </a:lnTo>
                <a:lnTo>
                  <a:pt x="284265" y="25400"/>
                </a:lnTo>
                <a:lnTo>
                  <a:pt x="271565" y="25399"/>
                </a:lnTo>
                <a:close/>
              </a:path>
              <a:path extrusionOk="0" h="76200" w="347979">
                <a:moveTo>
                  <a:pt x="271565" y="0"/>
                </a:moveTo>
                <a:lnTo>
                  <a:pt x="271565" y="25399"/>
                </a:lnTo>
                <a:lnTo>
                  <a:pt x="284265" y="25400"/>
                </a:lnTo>
                <a:lnTo>
                  <a:pt x="284265" y="50800"/>
                </a:lnTo>
                <a:lnTo>
                  <a:pt x="322367" y="50798"/>
                </a:lnTo>
                <a:lnTo>
                  <a:pt x="347765" y="38100"/>
                </a:lnTo>
                <a:lnTo>
                  <a:pt x="271565" y="0"/>
                </a:lnTo>
                <a:close/>
              </a:path>
              <a:path extrusionOk="0" h="76200" w="347979">
                <a:moveTo>
                  <a:pt x="0" y="25398"/>
                </a:moveTo>
                <a:lnTo>
                  <a:pt x="0" y="50798"/>
                </a:lnTo>
                <a:lnTo>
                  <a:pt x="271565" y="50799"/>
                </a:lnTo>
                <a:lnTo>
                  <a:pt x="271565"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22" name="Google Shape;1522;p64"/>
          <p:cNvPicPr preferRelativeResize="0"/>
          <p:nvPr/>
        </p:nvPicPr>
        <p:blipFill rotWithShape="1">
          <a:blip r:embed="rId29">
            <a:alphaModFix/>
          </a:blip>
          <a:srcRect b="0" l="0" r="0" t="0"/>
          <a:stretch/>
        </p:blipFill>
        <p:spPr>
          <a:xfrm>
            <a:off x="4023507" y="3774238"/>
            <a:ext cx="252593" cy="252593"/>
          </a:xfrm>
          <a:prstGeom prst="rect">
            <a:avLst/>
          </a:prstGeom>
          <a:noFill/>
          <a:ln>
            <a:noFill/>
          </a:ln>
        </p:spPr>
      </p:pic>
      <p:sp>
        <p:nvSpPr>
          <p:cNvPr id="1523" name="Google Shape;1523;p64"/>
          <p:cNvSpPr/>
          <p:nvPr/>
        </p:nvSpPr>
        <p:spPr>
          <a:xfrm>
            <a:off x="4051171" y="3784328"/>
            <a:ext cx="197982" cy="197982"/>
          </a:xfrm>
          <a:custGeom>
            <a:rect b="b" l="l" r="r" t="t"/>
            <a:pathLst>
              <a:path extrusionOk="0" h="283845" w="283845">
                <a:moveTo>
                  <a:pt x="283617" y="0"/>
                </a:moveTo>
                <a:lnTo>
                  <a:pt x="0" y="0"/>
                </a:lnTo>
                <a:lnTo>
                  <a:pt x="0" y="283617"/>
                </a:lnTo>
                <a:lnTo>
                  <a:pt x="283617" y="283617"/>
                </a:lnTo>
                <a:lnTo>
                  <a:pt x="283617"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24" name="Google Shape;1524;p64"/>
          <p:cNvSpPr/>
          <p:nvPr/>
        </p:nvSpPr>
        <p:spPr>
          <a:xfrm>
            <a:off x="4240298" y="1436809"/>
            <a:ext cx="4394134" cy="2455063"/>
          </a:xfrm>
          <a:custGeom>
            <a:rect b="b" l="l" r="r" t="t"/>
            <a:pathLst>
              <a:path extrusionOk="0" h="3519804" w="6299834">
                <a:moveTo>
                  <a:pt x="1310525" y="110896"/>
                </a:moveTo>
                <a:lnTo>
                  <a:pt x="1227391" y="129527"/>
                </a:lnTo>
                <a:lnTo>
                  <a:pt x="1243444" y="149212"/>
                </a:lnTo>
                <a:lnTo>
                  <a:pt x="0" y="1163434"/>
                </a:lnTo>
                <a:lnTo>
                  <a:pt x="16052" y="1183119"/>
                </a:lnTo>
                <a:lnTo>
                  <a:pt x="1259509" y="168897"/>
                </a:lnTo>
                <a:lnTo>
                  <a:pt x="1275562" y="188582"/>
                </a:lnTo>
                <a:lnTo>
                  <a:pt x="1296885" y="141185"/>
                </a:lnTo>
                <a:lnTo>
                  <a:pt x="1310525" y="110896"/>
                </a:lnTo>
                <a:close/>
              </a:path>
              <a:path extrusionOk="0" h="3519804" w="6299834">
                <a:moveTo>
                  <a:pt x="1378229" y="219468"/>
                </a:moveTo>
                <a:lnTo>
                  <a:pt x="1305090" y="263144"/>
                </a:lnTo>
                <a:lnTo>
                  <a:pt x="1326489" y="276821"/>
                </a:lnTo>
                <a:lnTo>
                  <a:pt x="11912" y="2332850"/>
                </a:lnTo>
                <a:lnTo>
                  <a:pt x="33312" y="2346528"/>
                </a:lnTo>
                <a:lnTo>
                  <a:pt x="1347889" y="290512"/>
                </a:lnTo>
                <a:lnTo>
                  <a:pt x="1369288" y="304190"/>
                </a:lnTo>
                <a:lnTo>
                  <a:pt x="1373301" y="266128"/>
                </a:lnTo>
                <a:lnTo>
                  <a:pt x="1378229" y="219468"/>
                </a:lnTo>
                <a:close/>
              </a:path>
              <a:path extrusionOk="0" h="3519804" w="6299834">
                <a:moveTo>
                  <a:pt x="1489494" y="400291"/>
                </a:moveTo>
                <a:lnTo>
                  <a:pt x="1488325" y="367665"/>
                </a:lnTo>
                <a:lnTo>
                  <a:pt x="1486433" y="315150"/>
                </a:lnTo>
                <a:lnTo>
                  <a:pt x="1420152" y="368681"/>
                </a:lnTo>
                <a:lnTo>
                  <a:pt x="1443266" y="379222"/>
                </a:lnTo>
                <a:lnTo>
                  <a:pt x="16370" y="3509137"/>
                </a:lnTo>
                <a:lnTo>
                  <a:pt x="39484" y="3519678"/>
                </a:lnTo>
                <a:lnTo>
                  <a:pt x="1466380" y="389750"/>
                </a:lnTo>
                <a:lnTo>
                  <a:pt x="1489494" y="400291"/>
                </a:lnTo>
                <a:close/>
              </a:path>
              <a:path extrusionOk="0" h="3519804" w="6299834">
                <a:moveTo>
                  <a:pt x="3944480" y="103695"/>
                </a:moveTo>
                <a:lnTo>
                  <a:pt x="3861346" y="122326"/>
                </a:lnTo>
                <a:lnTo>
                  <a:pt x="3877399" y="142011"/>
                </a:lnTo>
                <a:lnTo>
                  <a:pt x="2633954" y="1156233"/>
                </a:lnTo>
                <a:lnTo>
                  <a:pt x="2650007" y="1175918"/>
                </a:lnTo>
                <a:lnTo>
                  <a:pt x="3893451" y="161696"/>
                </a:lnTo>
                <a:lnTo>
                  <a:pt x="3909517" y="181381"/>
                </a:lnTo>
                <a:lnTo>
                  <a:pt x="3930840" y="133985"/>
                </a:lnTo>
                <a:lnTo>
                  <a:pt x="3944480" y="103695"/>
                </a:lnTo>
                <a:close/>
              </a:path>
              <a:path extrusionOk="0" h="3519804" w="6299834">
                <a:moveTo>
                  <a:pt x="6206172" y="2216150"/>
                </a:moveTo>
                <a:lnTo>
                  <a:pt x="6195466" y="2177504"/>
                </a:lnTo>
                <a:lnTo>
                  <a:pt x="6183427" y="2134044"/>
                </a:lnTo>
                <a:lnTo>
                  <a:pt x="6164567" y="2151062"/>
                </a:lnTo>
                <a:lnTo>
                  <a:pt x="5273789" y="1163650"/>
                </a:lnTo>
                <a:lnTo>
                  <a:pt x="5254930" y="1180655"/>
                </a:lnTo>
                <a:lnTo>
                  <a:pt x="6145708" y="2168080"/>
                </a:lnTo>
                <a:lnTo>
                  <a:pt x="6126848" y="2185085"/>
                </a:lnTo>
                <a:lnTo>
                  <a:pt x="6206172" y="2216150"/>
                </a:lnTo>
                <a:close/>
              </a:path>
              <a:path extrusionOk="0" h="3519804" w="6299834">
                <a:moveTo>
                  <a:pt x="6299619" y="2004491"/>
                </a:moveTo>
                <a:lnTo>
                  <a:pt x="6276797" y="2015642"/>
                </a:lnTo>
                <a:lnTo>
                  <a:pt x="5292471" y="0"/>
                </a:lnTo>
                <a:lnTo>
                  <a:pt x="5269636" y="11150"/>
                </a:lnTo>
                <a:lnTo>
                  <a:pt x="6253975" y="2026780"/>
                </a:lnTo>
                <a:lnTo>
                  <a:pt x="6231153" y="2037930"/>
                </a:lnTo>
                <a:lnTo>
                  <a:pt x="6298819" y="2089683"/>
                </a:lnTo>
                <a:lnTo>
                  <a:pt x="6299301" y="2038197"/>
                </a:lnTo>
                <a:lnTo>
                  <a:pt x="6299619" y="200449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25" name="Google Shape;1525;p64"/>
          <p:cNvPicPr preferRelativeResize="0"/>
          <p:nvPr/>
        </p:nvPicPr>
        <p:blipFill rotWithShape="1">
          <a:blip r:embed="rId30">
            <a:alphaModFix/>
          </a:blip>
          <a:srcRect b="0" l="0" r="0" t="0"/>
          <a:stretch/>
        </p:blipFill>
        <p:spPr>
          <a:xfrm>
            <a:off x="8544703" y="2829668"/>
            <a:ext cx="505185" cy="507308"/>
          </a:xfrm>
          <a:prstGeom prst="rect">
            <a:avLst/>
          </a:prstGeom>
          <a:noFill/>
          <a:ln>
            <a:noFill/>
          </a:ln>
        </p:spPr>
      </p:pic>
      <p:sp>
        <p:nvSpPr>
          <p:cNvPr id="1526" name="Google Shape;1526;p64"/>
          <p:cNvSpPr/>
          <p:nvPr/>
        </p:nvSpPr>
        <p:spPr>
          <a:xfrm>
            <a:off x="8571526" y="2840406"/>
            <a:ext cx="451771" cy="451771"/>
          </a:xfrm>
          <a:custGeom>
            <a:rect b="b" l="l" r="r" t="t"/>
            <a:pathLst>
              <a:path extrusionOk="0" h="647700" w="647700">
                <a:moveTo>
                  <a:pt x="323851" y="0"/>
                </a:moveTo>
                <a:lnTo>
                  <a:pt x="275994" y="3511"/>
                </a:lnTo>
                <a:lnTo>
                  <a:pt x="230318" y="13711"/>
                </a:lnTo>
                <a:lnTo>
                  <a:pt x="187323" y="30099"/>
                </a:lnTo>
                <a:lnTo>
                  <a:pt x="147510" y="52174"/>
                </a:lnTo>
                <a:lnTo>
                  <a:pt x="111381" y="79435"/>
                </a:lnTo>
                <a:lnTo>
                  <a:pt x="79435"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1"/>
                </a:lnTo>
                <a:lnTo>
                  <a:pt x="111381" y="568267"/>
                </a:lnTo>
                <a:lnTo>
                  <a:pt x="147510" y="595528"/>
                </a:lnTo>
                <a:lnTo>
                  <a:pt x="187323" y="617602"/>
                </a:lnTo>
                <a:lnTo>
                  <a:pt x="230318" y="633990"/>
                </a:lnTo>
                <a:lnTo>
                  <a:pt x="275994" y="644191"/>
                </a:lnTo>
                <a:lnTo>
                  <a:pt x="323851" y="647702"/>
                </a:lnTo>
                <a:lnTo>
                  <a:pt x="371707" y="644191"/>
                </a:lnTo>
                <a:lnTo>
                  <a:pt x="417382" y="633990"/>
                </a:lnTo>
                <a:lnTo>
                  <a:pt x="460377" y="617602"/>
                </a:lnTo>
                <a:lnTo>
                  <a:pt x="500190" y="595528"/>
                </a:lnTo>
                <a:lnTo>
                  <a:pt x="536320" y="568267"/>
                </a:lnTo>
                <a:lnTo>
                  <a:pt x="568266" y="536321"/>
                </a:lnTo>
                <a:lnTo>
                  <a:pt x="595527" y="500191"/>
                </a:lnTo>
                <a:lnTo>
                  <a:pt x="617602" y="460378"/>
                </a:lnTo>
                <a:lnTo>
                  <a:pt x="633990" y="417383"/>
                </a:lnTo>
                <a:lnTo>
                  <a:pt x="644191" y="371707"/>
                </a:lnTo>
                <a:lnTo>
                  <a:pt x="647702" y="323851"/>
                </a:lnTo>
                <a:lnTo>
                  <a:pt x="644191" y="275994"/>
                </a:lnTo>
                <a:lnTo>
                  <a:pt x="633990" y="230318"/>
                </a:lnTo>
                <a:lnTo>
                  <a:pt x="617602" y="187323"/>
                </a:lnTo>
                <a:lnTo>
                  <a:pt x="595527" y="147510"/>
                </a:lnTo>
                <a:lnTo>
                  <a:pt x="568266" y="111381"/>
                </a:lnTo>
                <a:lnTo>
                  <a:pt x="536320" y="79435"/>
                </a:lnTo>
                <a:lnTo>
                  <a:pt x="500190" y="52174"/>
                </a:lnTo>
                <a:lnTo>
                  <a:pt x="460377" y="30099"/>
                </a:lnTo>
                <a:lnTo>
                  <a:pt x="417382" y="13711"/>
                </a:lnTo>
                <a:lnTo>
                  <a:pt x="371707" y="3511"/>
                </a:lnTo>
                <a:lnTo>
                  <a:pt x="323851" y="0"/>
                </a:lnTo>
                <a:close/>
              </a:path>
            </a:pathLst>
          </a:custGeom>
          <a:solidFill>
            <a:srgbClr val="E6B8A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27" name="Google Shape;1527;p64"/>
          <p:cNvPicPr preferRelativeResize="0"/>
          <p:nvPr/>
        </p:nvPicPr>
        <p:blipFill rotWithShape="1">
          <a:blip r:embed="rId31">
            <a:alphaModFix/>
          </a:blip>
          <a:srcRect b="0" l="0" r="0" t="0"/>
          <a:stretch/>
        </p:blipFill>
        <p:spPr>
          <a:xfrm>
            <a:off x="6965469" y="4464092"/>
            <a:ext cx="507308" cy="507308"/>
          </a:xfrm>
          <a:prstGeom prst="rect">
            <a:avLst/>
          </a:prstGeom>
          <a:noFill/>
          <a:ln>
            <a:noFill/>
          </a:ln>
        </p:spPr>
      </p:pic>
      <p:sp>
        <p:nvSpPr>
          <p:cNvPr id="1528" name="Google Shape;1528;p64"/>
          <p:cNvSpPr/>
          <p:nvPr/>
        </p:nvSpPr>
        <p:spPr>
          <a:xfrm>
            <a:off x="6993213" y="4474703"/>
            <a:ext cx="451771" cy="451771"/>
          </a:xfrm>
          <a:custGeom>
            <a:rect b="b" l="l" r="r" t="t"/>
            <a:pathLst>
              <a:path extrusionOk="0" h="647700" w="647700">
                <a:moveTo>
                  <a:pt x="323851" y="0"/>
                </a:moveTo>
                <a:lnTo>
                  <a:pt x="275994" y="3511"/>
                </a:lnTo>
                <a:lnTo>
                  <a:pt x="230318" y="13711"/>
                </a:lnTo>
                <a:lnTo>
                  <a:pt x="187323" y="30099"/>
                </a:lnTo>
                <a:lnTo>
                  <a:pt x="147510" y="52174"/>
                </a:lnTo>
                <a:lnTo>
                  <a:pt x="111380" y="79434"/>
                </a:lnTo>
                <a:lnTo>
                  <a:pt x="79434" y="111380"/>
                </a:lnTo>
                <a:lnTo>
                  <a:pt x="52174" y="147510"/>
                </a:lnTo>
                <a:lnTo>
                  <a:pt x="30099" y="187322"/>
                </a:lnTo>
                <a:lnTo>
                  <a:pt x="13711" y="230317"/>
                </a:lnTo>
                <a:lnTo>
                  <a:pt x="3511" y="275993"/>
                </a:lnTo>
                <a:lnTo>
                  <a:pt x="0" y="323849"/>
                </a:lnTo>
                <a:lnTo>
                  <a:pt x="3511" y="371706"/>
                </a:lnTo>
                <a:lnTo>
                  <a:pt x="13711" y="417382"/>
                </a:lnTo>
                <a:lnTo>
                  <a:pt x="30099" y="460377"/>
                </a:lnTo>
                <a:lnTo>
                  <a:pt x="52174" y="500189"/>
                </a:lnTo>
                <a:lnTo>
                  <a:pt x="79434" y="536319"/>
                </a:lnTo>
                <a:lnTo>
                  <a:pt x="111380" y="568265"/>
                </a:lnTo>
                <a:lnTo>
                  <a:pt x="147510" y="595525"/>
                </a:lnTo>
                <a:lnTo>
                  <a:pt x="187323" y="617600"/>
                </a:lnTo>
                <a:lnTo>
                  <a:pt x="230318" y="633988"/>
                </a:lnTo>
                <a:lnTo>
                  <a:pt x="275994" y="644188"/>
                </a:lnTo>
                <a:lnTo>
                  <a:pt x="323851" y="647699"/>
                </a:lnTo>
                <a:lnTo>
                  <a:pt x="371707" y="644188"/>
                </a:lnTo>
                <a:lnTo>
                  <a:pt x="417383" y="633988"/>
                </a:lnTo>
                <a:lnTo>
                  <a:pt x="460378" y="617600"/>
                </a:lnTo>
                <a:lnTo>
                  <a:pt x="500191" y="595525"/>
                </a:lnTo>
                <a:lnTo>
                  <a:pt x="536320" y="568265"/>
                </a:lnTo>
                <a:lnTo>
                  <a:pt x="568266" y="536319"/>
                </a:lnTo>
                <a:lnTo>
                  <a:pt x="595527" y="500189"/>
                </a:lnTo>
                <a:lnTo>
                  <a:pt x="617601" y="460377"/>
                </a:lnTo>
                <a:lnTo>
                  <a:pt x="633989" y="417382"/>
                </a:lnTo>
                <a:lnTo>
                  <a:pt x="644189" y="371706"/>
                </a:lnTo>
                <a:lnTo>
                  <a:pt x="647701" y="323849"/>
                </a:lnTo>
                <a:lnTo>
                  <a:pt x="644189" y="275993"/>
                </a:lnTo>
                <a:lnTo>
                  <a:pt x="633989" y="230317"/>
                </a:lnTo>
                <a:lnTo>
                  <a:pt x="617601" y="187322"/>
                </a:lnTo>
                <a:lnTo>
                  <a:pt x="595527" y="147510"/>
                </a:lnTo>
                <a:lnTo>
                  <a:pt x="568266" y="111380"/>
                </a:lnTo>
                <a:lnTo>
                  <a:pt x="536320" y="79434"/>
                </a:lnTo>
                <a:lnTo>
                  <a:pt x="500191" y="52174"/>
                </a:lnTo>
                <a:lnTo>
                  <a:pt x="460378" y="30099"/>
                </a:lnTo>
                <a:lnTo>
                  <a:pt x="417383" y="13711"/>
                </a:lnTo>
                <a:lnTo>
                  <a:pt x="371707" y="3511"/>
                </a:lnTo>
                <a:lnTo>
                  <a:pt x="323851"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29" name="Google Shape;1529;p64"/>
          <p:cNvSpPr/>
          <p:nvPr/>
        </p:nvSpPr>
        <p:spPr>
          <a:xfrm>
            <a:off x="7452054" y="4673699"/>
            <a:ext cx="242715" cy="53150"/>
          </a:xfrm>
          <a:custGeom>
            <a:rect b="b" l="l" r="r" t="t"/>
            <a:pathLst>
              <a:path extrusionOk="0" h="76200" w="347979">
                <a:moveTo>
                  <a:pt x="271566" y="0"/>
                </a:moveTo>
                <a:lnTo>
                  <a:pt x="271566" y="76199"/>
                </a:lnTo>
                <a:lnTo>
                  <a:pt x="322366" y="50799"/>
                </a:lnTo>
                <a:lnTo>
                  <a:pt x="284266" y="50799"/>
                </a:lnTo>
                <a:lnTo>
                  <a:pt x="284266" y="25399"/>
                </a:lnTo>
                <a:lnTo>
                  <a:pt x="322366" y="25399"/>
                </a:lnTo>
                <a:lnTo>
                  <a:pt x="271566" y="0"/>
                </a:lnTo>
                <a:close/>
              </a:path>
              <a:path extrusionOk="0" h="76200" w="347979">
                <a:moveTo>
                  <a:pt x="271566" y="25399"/>
                </a:moveTo>
                <a:lnTo>
                  <a:pt x="1" y="25399"/>
                </a:lnTo>
                <a:lnTo>
                  <a:pt x="0" y="50799"/>
                </a:lnTo>
                <a:lnTo>
                  <a:pt x="271566" y="50799"/>
                </a:lnTo>
                <a:lnTo>
                  <a:pt x="271566" y="25399"/>
                </a:lnTo>
                <a:close/>
              </a:path>
              <a:path extrusionOk="0" h="76200" w="347979">
                <a:moveTo>
                  <a:pt x="322366" y="25399"/>
                </a:moveTo>
                <a:lnTo>
                  <a:pt x="284266" y="25399"/>
                </a:lnTo>
                <a:lnTo>
                  <a:pt x="284266" y="50799"/>
                </a:lnTo>
                <a:lnTo>
                  <a:pt x="322366" y="50799"/>
                </a:lnTo>
                <a:lnTo>
                  <a:pt x="347766" y="38099"/>
                </a:lnTo>
                <a:lnTo>
                  <a:pt x="322366" y="2539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30" name="Google Shape;1530;p64"/>
          <p:cNvPicPr preferRelativeResize="0"/>
          <p:nvPr/>
        </p:nvPicPr>
        <p:blipFill rotWithShape="1">
          <a:blip r:embed="rId32">
            <a:alphaModFix/>
          </a:blip>
          <a:srcRect b="0" l="0" r="0" t="0"/>
          <a:stretch/>
        </p:blipFill>
        <p:spPr>
          <a:xfrm>
            <a:off x="7680794" y="4591449"/>
            <a:ext cx="252592" cy="252593"/>
          </a:xfrm>
          <a:prstGeom prst="rect">
            <a:avLst/>
          </a:prstGeom>
          <a:noFill/>
          <a:ln>
            <a:noFill/>
          </a:ln>
        </p:spPr>
      </p:pic>
      <p:sp>
        <p:nvSpPr>
          <p:cNvPr id="1531" name="Google Shape;1531;p64"/>
          <p:cNvSpPr/>
          <p:nvPr/>
        </p:nvSpPr>
        <p:spPr>
          <a:xfrm>
            <a:off x="7707541" y="4601476"/>
            <a:ext cx="197982" cy="197982"/>
          </a:xfrm>
          <a:custGeom>
            <a:rect b="b" l="l" r="r" t="t"/>
            <a:pathLst>
              <a:path extrusionOk="0" h="283845" w="283845">
                <a:moveTo>
                  <a:pt x="283617" y="0"/>
                </a:moveTo>
                <a:lnTo>
                  <a:pt x="0" y="0"/>
                </a:lnTo>
                <a:lnTo>
                  <a:pt x="0" y="283617"/>
                </a:lnTo>
                <a:lnTo>
                  <a:pt x="283617" y="283617"/>
                </a:lnTo>
                <a:lnTo>
                  <a:pt x="283617" y="0"/>
                </a:lnTo>
                <a:close/>
              </a:path>
            </a:pathLst>
          </a:custGeom>
          <a:solidFill>
            <a:srgbClr val="F5D32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32" name="Google Shape;1532;p64"/>
          <p:cNvSpPr txBox="1"/>
          <p:nvPr/>
        </p:nvSpPr>
        <p:spPr>
          <a:xfrm>
            <a:off x="8571525" y="2839850"/>
            <a:ext cx="451800" cy="382200"/>
          </a:xfrm>
          <a:prstGeom prst="rect">
            <a:avLst/>
          </a:prstGeom>
          <a:noFill/>
          <a:ln>
            <a:noFill/>
          </a:ln>
        </p:spPr>
        <p:txBody>
          <a:bodyPr anchorCtr="0" anchor="t" bIns="0" lIns="0" spcFirstLastPara="1" rIns="0" wrap="square" tIns="12700">
            <a:spAutoFit/>
          </a:bodyPr>
          <a:lstStyle/>
          <a:p>
            <a:pPr indent="0" lvl="0" marL="12700" rtl="0" algn="l">
              <a:spcBef>
                <a:spcPts val="0"/>
              </a:spcBef>
              <a:spcAft>
                <a:spcPts val="0"/>
              </a:spcAft>
              <a:buSzPts val="1100"/>
              <a:buNone/>
            </a:pPr>
            <a:r>
              <a:rPr lang="en" sz="2400">
                <a:solidFill>
                  <a:schemeClr val="dk1"/>
                </a:solidFill>
                <a:latin typeface="Helvetica Neue"/>
                <a:ea typeface="Helvetica Neue"/>
                <a:cs typeface="Helvetica Neue"/>
                <a:sym typeface="Helvetica Neue"/>
              </a:rPr>
              <a:t>∇Y</a:t>
            </a:r>
            <a:endParaRPr sz="2400">
              <a:latin typeface="Helvetica Neue"/>
              <a:ea typeface="Helvetica Neue"/>
              <a:cs typeface="Helvetica Neue"/>
              <a:sym typeface="Helvetica Neue"/>
            </a:endParaRPr>
          </a:p>
        </p:txBody>
      </p:sp>
      <p:sp>
        <p:nvSpPr>
          <p:cNvPr id="1533" name="Google Shape;1533;p64"/>
          <p:cNvSpPr/>
          <p:nvPr/>
        </p:nvSpPr>
        <p:spPr>
          <a:xfrm>
            <a:off x="4245918" y="1426462"/>
            <a:ext cx="4406630" cy="3279927"/>
          </a:xfrm>
          <a:custGeom>
            <a:rect b="b" l="l" r="r" t="t"/>
            <a:pathLst>
              <a:path extrusionOk="0" h="4719320" w="6340475">
                <a:moveTo>
                  <a:pt x="1295514" y="1094308"/>
                </a:moveTo>
                <a:lnTo>
                  <a:pt x="1282052" y="1063155"/>
                </a:lnTo>
                <a:lnTo>
                  <a:pt x="1261719" y="1016101"/>
                </a:lnTo>
                <a:lnTo>
                  <a:pt x="1245374" y="1035545"/>
                </a:lnTo>
                <a:lnTo>
                  <a:pt x="16344" y="1943"/>
                </a:lnTo>
                <a:lnTo>
                  <a:pt x="0" y="21386"/>
                </a:lnTo>
                <a:lnTo>
                  <a:pt x="1229029" y="1054989"/>
                </a:lnTo>
                <a:lnTo>
                  <a:pt x="1212684" y="1074420"/>
                </a:lnTo>
                <a:lnTo>
                  <a:pt x="1295514" y="1094308"/>
                </a:lnTo>
                <a:close/>
              </a:path>
              <a:path extrusionOk="0" h="4719320" w="6340475">
                <a:moveTo>
                  <a:pt x="1313776" y="1292098"/>
                </a:moveTo>
                <a:lnTo>
                  <a:pt x="1230655" y="1310741"/>
                </a:lnTo>
                <a:lnTo>
                  <a:pt x="1246708" y="1330413"/>
                </a:lnTo>
                <a:lnTo>
                  <a:pt x="3263" y="2344636"/>
                </a:lnTo>
                <a:lnTo>
                  <a:pt x="19316" y="2364321"/>
                </a:lnTo>
                <a:lnTo>
                  <a:pt x="1262761" y="1350098"/>
                </a:lnTo>
                <a:lnTo>
                  <a:pt x="1278813" y="1369783"/>
                </a:lnTo>
                <a:lnTo>
                  <a:pt x="1300149" y="1322387"/>
                </a:lnTo>
                <a:lnTo>
                  <a:pt x="1313776" y="1292098"/>
                </a:lnTo>
                <a:close/>
              </a:path>
              <a:path extrusionOk="0" h="4719320" w="6340475">
                <a:moveTo>
                  <a:pt x="1381480" y="1400670"/>
                </a:moveTo>
                <a:lnTo>
                  <a:pt x="1308341" y="1444345"/>
                </a:lnTo>
                <a:lnTo>
                  <a:pt x="1329740" y="1458036"/>
                </a:lnTo>
                <a:lnTo>
                  <a:pt x="15176" y="3514052"/>
                </a:lnTo>
                <a:lnTo>
                  <a:pt x="36576" y="3527729"/>
                </a:lnTo>
                <a:lnTo>
                  <a:pt x="1351140" y="1471714"/>
                </a:lnTo>
                <a:lnTo>
                  <a:pt x="1372539" y="1485404"/>
                </a:lnTo>
                <a:lnTo>
                  <a:pt x="1376553" y="1447330"/>
                </a:lnTo>
                <a:lnTo>
                  <a:pt x="1381480" y="1400670"/>
                </a:lnTo>
                <a:close/>
              </a:path>
              <a:path extrusionOk="0" h="4719320" w="6340475">
                <a:moveTo>
                  <a:pt x="4083405" y="3156267"/>
                </a:moveTo>
                <a:lnTo>
                  <a:pt x="4060202" y="3166592"/>
                </a:lnTo>
                <a:lnTo>
                  <a:pt x="4036999" y="3114471"/>
                </a:lnTo>
                <a:lnTo>
                  <a:pt x="4036999" y="3176930"/>
                </a:lnTo>
                <a:lnTo>
                  <a:pt x="4013797" y="3187255"/>
                </a:lnTo>
                <a:lnTo>
                  <a:pt x="4027271" y="3198355"/>
                </a:lnTo>
                <a:lnTo>
                  <a:pt x="4011561" y="3208769"/>
                </a:lnTo>
                <a:lnTo>
                  <a:pt x="3348202" y="2208352"/>
                </a:lnTo>
                <a:lnTo>
                  <a:pt x="3297669" y="2047328"/>
                </a:lnTo>
                <a:lnTo>
                  <a:pt x="3297669" y="2132139"/>
                </a:lnTo>
                <a:lnTo>
                  <a:pt x="2686926" y="1211046"/>
                </a:lnTo>
                <a:lnTo>
                  <a:pt x="3123958" y="1578597"/>
                </a:lnTo>
                <a:lnTo>
                  <a:pt x="3297669" y="2132139"/>
                </a:lnTo>
                <a:lnTo>
                  <a:pt x="3297669" y="2047328"/>
                </a:lnTo>
                <a:lnTo>
                  <a:pt x="3160128" y="1609013"/>
                </a:lnTo>
                <a:lnTo>
                  <a:pt x="3446221" y="1849615"/>
                </a:lnTo>
                <a:lnTo>
                  <a:pt x="4036999" y="3176930"/>
                </a:lnTo>
                <a:lnTo>
                  <a:pt x="4036999" y="3114471"/>
                </a:lnTo>
                <a:lnTo>
                  <a:pt x="3490658" y="1886991"/>
                </a:lnTo>
                <a:lnTo>
                  <a:pt x="3869347" y="2205456"/>
                </a:lnTo>
                <a:lnTo>
                  <a:pt x="3853002" y="2224900"/>
                </a:lnTo>
                <a:lnTo>
                  <a:pt x="3935844" y="2244788"/>
                </a:lnTo>
                <a:lnTo>
                  <a:pt x="3922382" y="2213635"/>
                </a:lnTo>
                <a:lnTo>
                  <a:pt x="3902049" y="2166582"/>
                </a:lnTo>
                <a:lnTo>
                  <a:pt x="3885704" y="2186013"/>
                </a:lnTo>
                <a:lnTo>
                  <a:pt x="3467049" y="1833943"/>
                </a:lnTo>
                <a:lnTo>
                  <a:pt x="3422599" y="1734083"/>
                </a:lnTo>
                <a:lnTo>
                  <a:pt x="3422599" y="1796567"/>
                </a:lnTo>
                <a:lnTo>
                  <a:pt x="3145980" y="1563928"/>
                </a:lnTo>
                <a:lnTo>
                  <a:pt x="2732328" y="245681"/>
                </a:lnTo>
                <a:lnTo>
                  <a:pt x="3422599" y="1796567"/>
                </a:lnTo>
                <a:lnTo>
                  <a:pt x="3422599" y="1734083"/>
                </a:lnTo>
                <a:lnTo>
                  <a:pt x="2716568" y="147789"/>
                </a:lnTo>
                <a:lnTo>
                  <a:pt x="3988498" y="2066023"/>
                </a:lnTo>
                <a:lnTo>
                  <a:pt x="3967340" y="2080056"/>
                </a:lnTo>
                <a:lnTo>
                  <a:pt x="4041203" y="2122513"/>
                </a:lnTo>
                <a:lnTo>
                  <a:pt x="4035577" y="2076602"/>
                </a:lnTo>
                <a:lnTo>
                  <a:pt x="4030840" y="2037943"/>
                </a:lnTo>
                <a:lnTo>
                  <a:pt x="4009669" y="2051989"/>
                </a:lnTo>
                <a:lnTo>
                  <a:pt x="2711602" y="94322"/>
                </a:lnTo>
                <a:lnTo>
                  <a:pt x="3857841" y="1058291"/>
                </a:lnTo>
                <a:lnTo>
                  <a:pt x="3841496" y="1077734"/>
                </a:lnTo>
                <a:lnTo>
                  <a:pt x="3924338" y="1097622"/>
                </a:lnTo>
                <a:lnTo>
                  <a:pt x="3910876" y="1066469"/>
                </a:lnTo>
                <a:lnTo>
                  <a:pt x="3890543" y="1019416"/>
                </a:lnTo>
                <a:lnTo>
                  <a:pt x="3874185" y="1038860"/>
                </a:lnTo>
                <a:lnTo>
                  <a:pt x="2661869" y="19316"/>
                </a:lnTo>
                <a:lnTo>
                  <a:pt x="2660789" y="17691"/>
                </a:lnTo>
                <a:lnTo>
                  <a:pt x="2655239" y="0"/>
                </a:lnTo>
                <a:lnTo>
                  <a:pt x="2631008" y="7607"/>
                </a:lnTo>
                <a:lnTo>
                  <a:pt x="2632595" y="12700"/>
                </a:lnTo>
                <a:lnTo>
                  <a:pt x="2629293" y="14160"/>
                </a:lnTo>
                <a:lnTo>
                  <a:pt x="2631617" y="19418"/>
                </a:lnTo>
                <a:lnTo>
                  <a:pt x="2631973" y="20193"/>
                </a:lnTo>
                <a:lnTo>
                  <a:pt x="2632189" y="20688"/>
                </a:lnTo>
                <a:lnTo>
                  <a:pt x="2628823" y="24688"/>
                </a:lnTo>
                <a:lnTo>
                  <a:pt x="2637066" y="31635"/>
                </a:lnTo>
                <a:lnTo>
                  <a:pt x="2642082" y="42926"/>
                </a:lnTo>
                <a:lnTo>
                  <a:pt x="3109811" y="1533512"/>
                </a:lnTo>
                <a:lnTo>
                  <a:pt x="2656675" y="1152423"/>
                </a:lnTo>
                <a:lnTo>
                  <a:pt x="2646718" y="1164259"/>
                </a:lnTo>
                <a:lnTo>
                  <a:pt x="2630957" y="1170419"/>
                </a:lnTo>
                <a:lnTo>
                  <a:pt x="3926192" y="4479887"/>
                </a:lnTo>
                <a:lnTo>
                  <a:pt x="3902545" y="4489132"/>
                </a:lnTo>
                <a:lnTo>
                  <a:pt x="3965791" y="4546206"/>
                </a:lnTo>
                <a:lnTo>
                  <a:pt x="3970744" y="4491710"/>
                </a:lnTo>
                <a:lnTo>
                  <a:pt x="3973499" y="4461370"/>
                </a:lnTo>
                <a:lnTo>
                  <a:pt x="3949852" y="4470628"/>
                </a:lnTo>
                <a:lnTo>
                  <a:pt x="2699601" y="1276121"/>
                </a:lnTo>
                <a:lnTo>
                  <a:pt x="3325050" y="2219388"/>
                </a:lnTo>
                <a:lnTo>
                  <a:pt x="4001084" y="4373689"/>
                </a:lnTo>
                <a:lnTo>
                  <a:pt x="3976852" y="4381284"/>
                </a:lnTo>
                <a:lnTo>
                  <a:pt x="4036022" y="4442587"/>
                </a:lnTo>
                <a:lnTo>
                  <a:pt x="4045153" y="4385830"/>
                </a:lnTo>
                <a:lnTo>
                  <a:pt x="4049560" y="4358475"/>
                </a:lnTo>
                <a:lnTo>
                  <a:pt x="4025315" y="4366082"/>
                </a:lnTo>
                <a:lnTo>
                  <a:pt x="3375596" y="2295614"/>
                </a:lnTo>
                <a:lnTo>
                  <a:pt x="3990390" y="3222802"/>
                </a:lnTo>
                <a:lnTo>
                  <a:pt x="3969220" y="3236849"/>
                </a:lnTo>
                <a:lnTo>
                  <a:pt x="4043083" y="3279292"/>
                </a:lnTo>
                <a:lnTo>
                  <a:pt x="4037457" y="3233382"/>
                </a:lnTo>
                <a:lnTo>
                  <a:pt x="4033824" y="3203752"/>
                </a:lnTo>
                <a:lnTo>
                  <a:pt x="4079583" y="3241383"/>
                </a:lnTo>
                <a:lnTo>
                  <a:pt x="4081957" y="3188525"/>
                </a:lnTo>
                <a:lnTo>
                  <a:pt x="4083405" y="3156267"/>
                </a:lnTo>
                <a:close/>
              </a:path>
              <a:path extrusionOk="0" h="4719320" w="6340475">
                <a:moveTo>
                  <a:pt x="6212929" y="2468143"/>
                </a:moveTo>
                <a:lnTo>
                  <a:pt x="6133770" y="2499639"/>
                </a:lnTo>
                <a:lnTo>
                  <a:pt x="6152718" y="2516543"/>
                </a:lnTo>
                <a:lnTo>
                  <a:pt x="5231003" y="3549523"/>
                </a:lnTo>
                <a:lnTo>
                  <a:pt x="5249951" y="3566426"/>
                </a:lnTo>
                <a:lnTo>
                  <a:pt x="6171679" y="2533459"/>
                </a:lnTo>
                <a:lnTo>
                  <a:pt x="6190627" y="2550363"/>
                </a:lnTo>
                <a:lnTo>
                  <a:pt x="6202375" y="2507069"/>
                </a:lnTo>
                <a:lnTo>
                  <a:pt x="6212929" y="2468143"/>
                </a:lnTo>
                <a:close/>
              </a:path>
              <a:path extrusionOk="0" h="4719320" w="6340475">
                <a:moveTo>
                  <a:pt x="6339929" y="2595143"/>
                </a:moveTo>
                <a:lnTo>
                  <a:pt x="6271260" y="2645562"/>
                </a:lnTo>
                <a:lnTo>
                  <a:pt x="6293853" y="2657157"/>
                </a:lnTo>
                <a:lnTo>
                  <a:pt x="5242268" y="4707344"/>
                </a:lnTo>
                <a:lnTo>
                  <a:pt x="5264874" y="4718939"/>
                </a:lnTo>
                <a:lnTo>
                  <a:pt x="6316459" y="2668740"/>
                </a:lnTo>
                <a:lnTo>
                  <a:pt x="6339052" y="2680335"/>
                </a:lnTo>
                <a:lnTo>
                  <a:pt x="6339408" y="2645854"/>
                </a:lnTo>
                <a:lnTo>
                  <a:pt x="6339929" y="2595143"/>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cxnSp>
        <p:nvCxnSpPr>
          <p:cNvPr id="1534" name="Google Shape;1534;p64"/>
          <p:cNvCxnSpPr>
            <a:stCxn id="1532" idx="0"/>
          </p:cNvCxnSpPr>
          <p:nvPr/>
        </p:nvCxnSpPr>
        <p:spPr>
          <a:xfrm rot="10800000">
            <a:off x="8797425" y="2139950"/>
            <a:ext cx="0" cy="699900"/>
          </a:xfrm>
          <a:prstGeom prst="straightConnector1">
            <a:avLst/>
          </a:prstGeom>
          <a:noFill/>
          <a:ln cap="flat" cmpd="sng" w="19050">
            <a:solidFill>
              <a:srgbClr val="38761D"/>
            </a:solidFill>
            <a:prstDash val="solid"/>
            <a:round/>
            <a:headEnd len="med" w="med" type="none"/>
            <a:tailEnd len="med" w="med" type="triangle"/>
          </a:ln>
        </p:spPr>
      </p:cxnSp>
      <p:sp>
        <p:nvSpPr>
          <p:cNvPr id="1535" name="Google Shape;1535;p64"/>
          <p:cNvSpPr/>
          <p:nvPr/>
        </p:nvSpPr>
        <p:spPr>
          <a:xfrm flipH="1">
            <a:off x="504325" y="1349475"/>
            <a:ext cx="3580200" cy="908100"/>
          </a:xfrm>
          <a:prstGeom prst="right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Backward Propagation</a:t>
            </a:r>
            <a:endParaRPr sz="2400">
              <a:latin typeface="Helvetica Neue"/>
              <a:ea typeface="Helvetica Neue"/>
              <a:cs typeface="Helvetica Neue"/>
              <a:sym typeface="Helvetica Neue"/>
            </a:endParaRPr>
          </a:p>
        </p:txBody>
      </p:sp>
      <p:sp>
        <p:nvSpPr>
          <p:cNvPr id="1536" name="Google Shape;1536;p64"/>
          <p:cNvSpPr/>
          <p:nvPr/>
        </p:nvSpPr>
        <p:spPr>
          <a:xfrm>
            <a:off x="8571526" y="1697406"/>
            <a:ext cx="451771" cy="451771"/>
          </a:xfrm>
          <a:custGeom>
            <a:rect b="b" l="l" r="r" t="t"/>
            <a:pathLst>
              <a:path extrusionOk="0" h="647700" w="647700">
                <a:moveTo>
                  <a:pt x="323851" y="0"/>
                </a:moveTo>
                <a:lnTo>
                  <a:pt x="275994" y="3511"/>
                </a:lnTo>
                <a:lnTo>
                  <a:pt x="230318" y="13711"/>
                </a:lnTo>
                <a:lnTo>
                  <a:pt x="187323" y="30099"/>
                </a:lnTo>
                <a:lnTo>
                  <a:pt x="147510" y="52174"/>
                </a:lnTo>
                <a:lnTo>
                  <a:pt x="111381" y="79435"/>
                </a:lnTo>
                <a:lnTo>
                  <a:pt x="79435" y="111381"/>
                </a:lnTo>
                <a:lnTo>
                  <a:pt x="52174" y="147510"/>
                </a:lnTo>
                <a:lnTo>
                  <a:pt x="30099" y="187323"/>
                </a:lnTo>
                <a:lnTo>
                  <a:pt x="13711" y="230318"/>
                </a:lnTo>
                <a:lnTo>
                  <a:pt x="3511" y="275994"/>
                </a:lnTo>
                <a:lnTo>
                  <a:pt x="0" y="323851"/>
                </a:lnTo>
                <a:lnTo>
                  <a:pt x="3511" y="371707"/>
                </a:lnTo>
                <a:lnTo>
                  <a:pt x="13711" y="417383"/>
                </a:lnTo>
                <a:lnTo>
                  <a:pt x="30099" y="460378"/>
                </a:lnTo>
                <a:lnTo>
                  <a:pt x="52174" y="500191"/>
                </a:lnTo>
                <a:lnTo>
                  <a:pt x="79435" y="536321"/>
                </a:lnTo>
                <a:lnTo>
                  <a:pt x="111381" y="568267"/>
                </a:lnTo>
                <a:lnTo>
                  <a:pt x="147510" y="595528"/>
                </a:lnTo>
                <a:lnTo>
                  <a:pt x="187323" y="617602"/>
                </a:lnTo>
                <a:lnTo>
                  <a:pt x="230318" y="633990"/>
                </a:lnTo>
                <a:lnTo>
                  <a:pt x="275994" y="644191"/>
                </a:lnTo>
                <a:lnTo>
                  <a:pt x="323851" y="647702"/>
                </a:lnTo>
                <a:lnTo>
                  <a:pt x="371707" y="644191"/>
                </a:lnTo>
                <a:lnTo>
                  <a:pt x="417382" y="633990"/>
                </a:lnTo>
                <a:lnTo>
                  <a:pt x="460377" y="617602"/>
                </a:lnTo>
                <a:lnTo>
                  <a:pt x="500190" y="595528"/>
                </a:lnTo>
                <a:lnTo>
                  <a:pt x="536320" y="568267"/>
                </a:lnTo>
                <a:lnTo>
                  <a:pt x="568266" y="536321"/>
                </a:lnTo>
                <a:lnTo>
                  <a:pt x="595527" y="500191"/>
                </a:lnTo>
                <a:lnTo>
                  <a:pt x="617602" y="460378"/>
                </a:lnTo>
                <a:lnTo>
                  <a:pt x="633990" y="417383"/>
                </a:lnTo>
                <a:lnTo>
                  <a:pt x="644191" y="371707"/>
                </a:lnTo>
                <a:lnTo>
                  <a:pt x="647702" y="323851"/>
                </a:lnTo>
                <a:lnTo>
                  <a:pt x="644191" y="275994"/>
                </a:lnTo>
                <a:lnTo>
                  <a:pt x="633990" y="230318"/>
                </a:lnTo>
                <a:lnTo>
                  <a:pt x="617602" y="187323"/>
                </a:lnTo>
                <a:lnTo>
                  <a:pt x="595527" y="147510"/>
                </a:lnTo>
                <a:lnTo>
                  <a:pt x="568266" y="111381"/>
                </a:lnTo>
                <a:lnTo>
                  <a:pt x="536320" y="79435"/>
                </a:lnTo>
                <a:lnTo>
                  <a:pt x="500190" y="52174"/>
                </a:lnTo>
                <a:lnTo>
                  <a:pt x="460377" y="30099"/>
                </a:lnTo>
                <a:lnTo>
                  <a:pt x="417382" y="13711"/>
                </a:lnTo>
                <a:lnTo>
                  <a:pt x="371707" y="3511"/>
                </a:lnTo>
                <a:lnTo>
                  <a:pt x="323851" y="0"/>
                </a:lnTo>
                <a:close/>
              </a:path>
            </a:pathLst>
          </a:custGeom>
          <a:solidFill>
            <a:srgbClr val="D9EAD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37" name="Google Shape;1537;p64"/>
          <p:cNvSpPr txBox="1"/>
          <p:nvPr/>
        </p:nvSpPr>
        <p:spPr>
          <a:xfrm>
            <a:off x="8626464" y="1696850"/>
            <a:ext cx="5052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100"/>
              <a:buNone/>
            </a:pPr>
            <a:r>
              <a:rPr lang="en" sz="2400">
                <a:latin typeface="Helvetica Neue"/>
                <a:ea typeface="Helvetica Neue"/>
                <a:cs typeface="Helvetica Neue"/>
                <a:sym typeface="Helvetica Neue"/>
              </a:rPr>
              <a:t>∇L</a:t>
            </a:r>
            <a:endParaRPr sz="2400">
              <a:latin typeface="Helvetica Neue"/>
              <a:ea typeface="Helvetica Neue"/>
              <a:cs typeface="Helvetica Neue"/>
              <a:sym typeface="Helvetica Neue"/>
            </a:endParaRPr>
          </a:p>
        </p:txBody>
      </p:sp>
      <p:sp>
        <p:nvSpPr>
          <p:cNvPr id="1538" name="Google Shape;1538;p64"/>
          <p:cNvSpPr txBox="1"/>
          <p:nvPr/>
        </p:nvSpPr>
        <p:spPr>
          <a:xfrm>
            <a:off x="7399438" y="958300"/>
            <a:ext cx="81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F9000"/>
                </a:solidFill>
                <a:latin typeface="Helvetica Neue"/>
                <a:ea typeface="Helvetica Neue"/>
                <a:cs typeface="Helvetica Neue"/>
                <a:sym typeface="Helvetica Neue"/>
              </a:rPr>
              <a:t>d h</a:t>
            </a:r>
            <a:r>
              <a:rPr baseline="-25000" lang="en">
                <a:solidFill>
                  <a:srgbClr val="BF9000"/>
                </a:solidFill>
                <a:latin typeface="Helvetica Neue"/>
                <a:ea typeface="Helvetica Neue"/>
                <a:cs typeface="Helvetica Neue"/>
                <a:sym typeface="Helvetica Neue"/>
              </a:rPr>
              <a:t>1</a:t>
            </a:r>
            <a:r>
              <a:rPr lang="en">
                <a:solidFill>
                  <a:srgbClr val="BF9000"/>
                </a:solidFill>
                <a:latin typeface="Helvetica Neue"/>
                <a:ea typeface="Helvetica Neue"/>
                <a:cs typeface="Helvetica Neue"/>
                <a:sym typeface="Helvetica Neue"/>
              </a:rPr>
              <a:t>/ dx</a:t>
            </a:r>
            <a:endParaRPr>
              <a:solidFill>
                <a:srgbClr val="BF9000"/>
              </a:solidFill>
              <a:latin typeface="Helvetica Neue"/>
              <a:ea typeface="Helvetica Neue"/>
              <a:cs typeface="Helvetica Neue"/>
              <a:sym typeface="Helvetica Neue"/>
            </a:endParaRPr>
          </a:p>
        </p:txBody>
      </p:sp>
      <p:cxnSp>
        <p:nvCxnSpPr>
          <p:cNvPr id="1539" name="Google Shape;1539;p64"/>
          <p:cNvCxnSpPr>
            <a:stCxn id="1469" idx="1"/>
            <a:endCxn id="1466" idx="3"/>
          </p:cNvCxnSpPr>
          <p:nvPr/>
        </p:nvCxnSpPr>
        <p:spPr>
          <a:xfrm rot="10800000">
            <a:off x="5638967" y="1448899"/>
            <a:ext cx="210000" cy="0"/>
          </a:xfrm>
          <a:prstGeom prst="straightConnector1">
            <a:avLst/>
          </a:prstGeom>
          <a:noFill/>
          <a:ln cap="flat" cmpd="sng" w="28575">
            <a:solidFill>
              <a:srgbClr val="0000FF"/>
            </a:solidFill>
            <a:prstDash val="solid"/>
            <a:round/>
            <a:headEnd len="med" w="med" type="none"/>
            <a:tailEnd len="med" w="med" type="triangle"/>
          </a:ln>
        </p:spPr>
      </p:cxnSp>
      <p:sp>
        <p:nvSpPr>
          <p:cNvPr id="1540" name="Google Shape;1540;p64"/>
          <p:cNvSpPr txBox="1"/>
          <p:nvPr/>
        </p:nvSpPr>
        <p:spPr>
          <a:xfrm>
            <a:off x="7399438" y="1796500"/>
            <a:ext cx="81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F9000"/>
                </a:solidFill>
                <a:latin typeface="Helvetica Neue"/>
                <a:ea typeface="Helvetica Neue"/>
                <a:cs typeface="Helvetica Neue"/>
                <a:sym typeface="Helvetica Neue"/>
              </a:rPr>
              <a:t>d h</a:t>
            </a:r>
            <a:r>
              <a:rPr baseline="-25000" lang="en">
                <a:solidFill>
                  <a:srgbClr val="BF9000"/>
                </a:solidFill>
                <a:latin typeface="Helvetica Neue"/>
                <a:ea typeface="Helvetica Neue"/>
                <a:cs typeface="Helvetica Neue"/>
                <a:sym typeface="Helvetica Neue"/>
              </a:rPr>
              <a:t>2</a:t>
            </a:r>
            <a:r>
              <a:rPr lang="en">
                <a:solidFill>
                  <a:srgbClr val="BF9000"/>
                </a:solidFill>
                <a:latin typeface="Helvetica Neue"/>
                <a:ea typeface="Helvetica Neue"/>
                <a:cs typeface="Helvetica Neue"/>
                <a:sym typeface="Helvetica Neue"/>
              </a:rPr>
              <a:t>/ dx</a:t>
            </a:r>
            <a:endParaRPr>
              <a:solidFill>
                <a:srgbClr val="BF9000"/>
              </a:solidFill>
              <a:latin typeface="Helvetica Neue"/>
              <a:ea typeface="Helvetica Neue"/>
              <a:cs typeface="Helvetica Neue"/>
              <a:sym typeface="Helvetica Neue"/>
            </a:endParaRPr>
          </a:p>
        </p:txBody>
      </p:sp>
      <p:sp>
        <p:nvSpPr>
          <p:cNvPr id="1541" name="Google Shape;1541;p64"/>
          <p:cNvSpPr txBox="1"/>
          <p:nvPr/>
        </p:nvSpPr>
        <p:spPr>
          <a:xfrm>
            <a:off x="7399438" y="2558500"/>
            <a:ext cx="81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F9000"/>
                </a:solidFill>
                <a:latin typeface="Helvetica Neue"/>
                <a:ea typeface="Helvetica Neue"/>
                <a:cs typeface="Helvetica Neue"/>
                <a:sym typeface="Helvetica Neue"/>
              </a:rPr>
              <a:t>d h</a:t>
            </a:r>
            <a:r>
              <a:rPr baseline="-25000" lang="en">
                <a:solidFill>
                  <a:srgbClr val="BF9000"/>
                </a:solidFill>
                <a:latin typeface="Helvetica Neue"/>
                <a:ea typeface="Helvetica Neue"/>
                <a:cs typeface="Helvetica Neue"/>
                <a:sym typeface="Helvetica Neue"/>
              </a:rPr>
              <a:t>3</a:t>
            </a:r>
            <a:r>
              <a:rPr lang="en">
                <a:solidFill>
                  <a:srgbClr val="BF9000"/>
                </a:solidFill>
                <a:latin typeface="Helvetica Neue"/>
                <a:ea typeface="Helvetica Neue"/>
                <a:cs typeface="Helvetica Neue"/>
                <a:sym typeface="Helvetica Neue"/>
              </a:rPr>
              <a:t>/ dx</a:t>
            </a:r>
            <a:endParaRPr>
              <a:solidFill>
                <a:srgbClr val="BF9000"/>
              </a:solidFill>
              <a:latin typeface="Helvetica Neue"/>
              <a:ea typeface="Helvetica Neue"/>
              <a:cs typeface="Helvetica Neue"/>
              <a:sym typeface="Helvetica Neue"/>
            </a:endParaRPr>
          </a:p>
        </p:txBody>
      </p:sp>
      <p:sp>
        <p:nvSpPr>
          <p:cNvPr id="1542" name="Google Shape;1542;p64"/>
          <p:cNvSpPr txBox="1"/>
          <p:nvPr/>
        </p:nvSpPr>
        <p:spPr>
          <a:xfrm>
            <a:off x="7399438" y="3396700"/>
            <a:ext cx="81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F9000"/>
                </a:solidFill>
                <a:latin typeface="Helvetica Neue"/>
                <a:ea typeface="Helvetica Neue"/>
                <a:cs typeface="Helvetica Neue"/>
                <a:sym typeface="Helvetica Neue"/>
              </a:rPr>
              <a:t>d h</a:t>
            </a:r>
            <a:r>
              <a:rPr baseline="-25000" lang="en">
                <a:solidFill>
                  <a:srgbClr val="BF9000"/>
                </a:solidFill>
                <a:latin typeface="Helvetica Neue"/>
                <a:ea typeface="Helvetica Neue"/>
                <a:cs typeface="Helvetica Neue"/>
                <a:sym typeface="Helvetica Neue"/>
              </a:rPr>
              <a:t>4</a:t>
            </a:r>
            <a:r>
              <a:rPr lang="en">
                <a:solidFill>
                  <a:srgbClr val="BF9000"/>
                </a:solidFill>
                <a:latin typeface="Helvetica Neue"/>
                <a:ea typeface="Helvetica Neue"/>
                <a:cs typeface="Helvetica Neue"/>
                <a:sym typeface="Helvetica Neue"/>
              </a:rPr>
              <a:t>/ dx</a:t>
            </a:r>
            <a:endParaRPr>
              <a:solidFill>
                <a:srgbClr val="BF9000"/>
              </a:solidFill>
              <a:latin typeface="Helvetica Neue"/>
              <a:ea typeface="Helvetica Neue"/>
              <a:cs typeface="Helvetica Neue"/>
              <a:sym typeface="Helvetica Neue"/>
            </a:endParaRPr>
          </a:p>
        </p:txBody>
      </p:sp>
      <p:sp>
        <p:nvSpPr>
          <p:cNvPr id="1543" name="Google Shape;1543;p64"/>
          <p:cNvSpPr txBox="1"/>
          <p:nvPr/>
        </p:nvSpPr>
        <p:spPr>
          <a:xfrm>
            <a:off x="7399438" y="4234900"/>
            <a:ext cx="81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F9000"/>
                </a:solidFill>
                <a:latin typeface="Helvetica Neue"/>
                <a:ea typeface="Helvetica Neue"/>
                <a:cs typeface="Helvetica Neue"/>
                <a:sym typeface="Helvetica Neue"/>
              </a:rPr>
              <a:t>d h</a:t>
            </a:r>
            <a:r>
              <a:rPr baseline="-25000" lang="en">
                <a:solidFill>
                  <a:srgbClr val="BF9000"/>
                </a:solidFill>
                <a:latin typeface="Helvetica Neue"/>
                <a:ea typeface="Helvetica Neue"/>
                <a:cs typeface="Helvetica Neue"/>
                <a:sym typeface="Helvetica Neue"/>
              </a:rPr>
              <a:t>5</a:t>
            </a:r>
            <a:r>
              <a:rPr lang="en">
                <a:solidFill>
                  <a:srgbClr val="BF9000"/>
                </a:solidFill>
                <a:latin typeface="Helvetica Neue"/>
                <a:ea typeface="Helvetica Neue"/>
                <a:cs typeface="Helvetica Neue"/>
                <a:sym typeface="Helvetica Neue"/>
              </a:rPr>
              <a:t>/ dx</a:t>
            </a:r>
            <a:endParaRPr>
              <a:solidFill>
                <a:srgbClr val="BF9000"/>
              </a:solidFill>
              <a:latin typeface="Helvetica Neue"/>
              <a:ea typeface="Helvetica Neue"/>
              <a:cs typeface="Helvetica Neue"/>
              <a:sym typeface="Helvetica Neue"/>
            </a:endParaRPr>
          </a:p>
        </p:txBody>
      </p:sp>
      <p:grpSp>
        <p:nvGrpSpPr>
          <p:cNvPr id="1544" name="Google Shape;1544;p64"/>
          <p:cNvGrpSpPr/>
          <p:nvPr/>
        </p:nvGrpSpPr>
        <p:grpSpPr>
          <a:xfrm>
            <a:off x="6101469" y="1448899"/>
            <a:ext cx="864000" cy="3268847"/>
            <a:chOff x="6101469" y="1448899"/>
            <a:chExt cx="864000" cy="3268847"/>
          </a:xfrm>
        </p:grpSpPr>
        <p:cxnSp>
          <p:nvCxnSpPr>
            <p:cNvPr id="1545" name="Google Shape;1545;p64"/>
            <p:cNvCxnSpPr>
              <a:stCxn id="1471" idx="1"/>
              <a:endCxn id="1469" idx="3"/>
            </p:cNvCxnSpPr>
            <p:nvPr/>
          </p:nvCxnSpPr>
          <p:spPr>
            <a:xfrm rot="10800000">
              <a:off x="6101469" y="1448899"/>
              <a:ext cx="864000" cy="0"/>
            </a:xfrm>
            <a:prstGeom prst="straightConnector1">
              <a:avLst/>
            </a:prstGeom>
            <a:noFill/>
            <a:ln cap="flat" cmpd="sng" w="28575">
              <a:solidFill>
                <a:srgbClr val="0000FF"/>
              </a:solidFill>
              <a:prstDash val="solid"/>
              <a:round/>
              <a:headEnd len="med" w="med" type="none"/>
              <a:tailEnd len="med" w="med" type="triangle"/>
            </a:ln>
          </p:spPr>
        </p:cxnSp>
        <p:cxnSp>
          <p:nvCxnSpPr>
            <p:cNvPr id="1546" name="Google Shape;1546;p64"/>
            <p:cNvCxnSpPr>
              <a:stCxn id="1496" idx="1"/>
              <a:endCxn id="1469" idx="3"/>
            </p:cNvCxnSpPr>
            <p:nvPr/>
          </p:nvCxnSpPr>
          <p:spPr>
            <a:xfrm rot="10800000">
              <a:off x="6101469" y="1448922"/>
              <a:ext cx="864000" cy="1634400"/>
            </a:xfrm>
            <a:prstGeom prst="straightConnector1">
              <a:avLst/>
            </a:prstGeom>
            <a:noFill/>
            <a:ln cap="flat" cmpd="sng" w="28575">
              <a:solidFill>
                <a:srgbClr val="0000FF"/>
              </a:solidFill>
              <a:prstDash val="solid"/>
              <a:round/>
              <a:headEnd len="med" w="med" type="none"/>
              <a:tailEnd len="med" w="med" type="triangle"/>
            </a:ln>
          </p:spPr>
        </p:cxnSp>
        <p:cxnSp>
          <p:nvCxnSpPr>
            <p:cNvPr id="1547" name="Google Shape;1547;p64"/>
            <p:cNvCxnSpPr>
              <a:stCxn id="1480" idx="1"/>
              <a:endCxn id="1469" idx="3"/>
            </p:cNvCxnSpPr>
            <p:nvPr/>
          </p:nvCxnSpPr>
          <p:spPr>
            <a:xfrm rot="10800000">
              <a:off x="6101469" y="1448911"/>
              <a:ext cx="864000" cy="817200"/>
            </a:xfrm>
            <a:prstGeom prst="straightConnector1">
              <a:avLst/>
            </a:prstGeom>
            <a:noFill/>
            <a:ln cap="flat" cmpd="sng" w="28575">
              <a:solidFill>
                <a:srgbClr val="0000FF"/>
              </a:solidFill>
              <a:prstDash val="solid"/>
              <a:round/>
              <a:headEnd len="med" w="med" type="none"/>
              <a:tailEnd len="med" w="med" type="triangle"/>
            </a:ln>
          </p:spPr>
        </p:cxnSp>
        <p:cxnSp>
          <p:nvCxnSpPr>
            <p:cNvPr id="1548" name="Google Shape;1548;p64"/>
            <p:cNvCxnSpPr>
              <a:stCxn id="1510" idx="1"/>
              <a:endCxn id="1469" idx="3"/>
            </p:cNvCxnSpPr>
            <p:nvPr/>
          </p:nvCxnSpPr>
          <p:spPr>
            <a:xfrm rot="10800000">
              <a:off x="6101469" y="1448934"/>
              <a:ext cx="864000" cy="2451600"/>
            </a:xfrm>
            <a:prstGeom prst="straightConnector1">
              <a:avLst/>
            </a:prstGeom>
            <a:noFill/>
            <a:ln cap="flat" cmpd="sng" w="28575">
              <a:solidFill>
                <a:srgbClr val="0000FF"/>
              </a:solidFill>
              <a:prstDash val="solid"/>
              <a:round/>
              <a:headEnd len="med" w="med" type="none"/>
              <a:tailEnd len="med" w="med" type="triangle"/>
            </a:ln>
          </p:spPr>
        </p:cxnSp>
        <p:cxnSp>
          <p:nvCxnSpPr>
            <p:cNvPr id="1549" name="Google Shape;1549;p64"/>
            <p:cNvCxnSpPr>
              <a:stCxn id="1527" idx="1"/>
              <a:endCxn id="1469" idx="3"/>
            </p:cNvCxnSpPr>
            <p:nvPr/>
          </p:nvCxnSpPr>
          <p:spPr>
            <a:xfrm rot="10800000">
              <a:off x="6101469" y="1448946"/>
              <a:ext cx="864000" cy="3268800"/>
            </a:xfrm>
            <a:prstGeom prst="straightConnector1">
              <a:avLst/>
            </a:prstGeom>
            <a:noFill/>
            <a:ln cap="flat" cmpd="sng" w="28575">
              <a:solidFill>
                <a:srgbClr val="0000FF"/>
              </a:solidFill>
              <a:prstDash val="solid"/>
              <a:round/>
              <a:headEnd len="med" w="med" type="none"/>
              <a:tailEnd len="med" w="med" type="triangle"/>
            </a:ln>
          </p:spPr>
        </p:cxnSp>
      </p:grpSp>
      <p:sp>
        <p:nvSpPr>
          <p:cNvPr id="1550" name="Google Shape;1550;p64"/>
          <p:cNvSpPr txBox="1"/>
          <p:nvPr/>
        </p:nvSpPr>
        <p:spPr>
          <a:xfrm>
            <a:off x="5570638" y="958300"/>
            <a:ext cx="81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F9000"/>
                </a:solidFill>
                <a:latin typeface="Helvetica Neue"/>
                <a:ea typeface="Helvetica Neue"/>
                <a:cs typeface="Helvetica Neue"/>
                <a:sym typeface="Helvetica Neue"/>
              </a:rPr>
              <a:t>d g</a:t>
            </a:r>
            <a:r>
              <a:rPr baseline="-25000" lang="en">
                <a:solidFill>
                  <a:srgbClr val="BF9000"/>
                </a:solidFill>
                <a:latin typeface="Helvetica Neue"/>
                <a:ea typeface="Helvetica Neue"/>
                <a:cs typeface="Helvetica Neue"/>
                <a:sym typeface="Helvetica Neue"/>
              </a:rPr>
              <a:t>1</a:t>
            </a:r>
            <a:r>
              <a:rPr lang="en">
                <a:solidFill>
                  <a:srgbClr val="BF9000"/>
                </a:solidFill>
                <a:latin typeface="Helvetica Neue"/>
                <a:ea typeface="Helvetica Neue"/>
                <a:cs typeface="Helvetica Neue"/>
                <a:sym typeface="Helvetica Neue"/>
              </a:rPr>
              <a:t>/ dx</a:t>
            </a:r>
            <a:endParaRPr>
              <a:solidFill>
                <a:srgbClr val="BF9000"/>
              </a:solidFill>
              <a:latin typeface="Helvetica Neue"/>
              <a:ea typeface="Helvetica Neue"/>
              <a:cs typeface="Helvetica Neue"/>
              <a:sym typeface="Helvetica Neue"/>
            </a:endParaRPr>
          </a:p>
        </p:txBody>
      </p:sp>
      <p:sp>
        <p:nvSpPr>
          <p:cNvPr id="1551" name="Google Shape;1551;p64"/>
          <p:cNvSpPr/>
          <p:nvPr/>
        </p:nvSpPr>
        <p:spPr>
          <a:xfrm>
            <a:off x="5876404" y="1332884"/>
            <a:ext cx="197982" cy="197981"/>
          </a:xfrm>
          <a:custGeom>
            <a:rect b="b" l="l" r="r" t="t"/>
            <a:pathLst>
              <a:path extrusionOk="0" h="283844" w="283845">
                <a:moveTo>
                  <a:pt x="283617" y="0"/>
                </a:moveTo>
                <a:lnTo>
                  <a:pt x="0" y="0"/>
                </a:lnTo>
                <a:lnTo>
                  <a:pt x="0" y="283617"/>
                </a:lnTo>
                <a:lnTo>
                  <a:pt x="283617" y="283617"/>
                </a:lnTo>
                <a:lnTo>
                  <a:pt x="283617" y="0"/>
                </a:lnTo>
                <a:close/>
              </a:path>
            </a:pathLst>
          </a:custGeom>
          <a:solidFill>
            <a:srgbClr val="F5D32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4"/>
                                        </p:tgtEl>
                                        <p:attrNameLst>
                                          <p:attrName>style.visibility</p:attrName>
                                        </p:attrNameLst>
                                      </p:cBhvr>
                                      <p:to>
                                        <p:strVal val="visible"/>
                                      </p:to>
                                    </p:set>
                                    <p:animEffect filter="fade" transition="in">
                                      <p:cBhvr>
                                        <p:cTn dur="1000"/>
                                        <p:tgtEl>
                                          <p:spTgt spid="1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0"/>
                                        </p:tgtEl>
                                        <p:attrNameLst>
                                          <p:attrName>style.visibility</p:attrName>
                                        </p:attrNameLst>
                                      </p:cBhvr>
                                      <p:to>
                                        <p:strVal val="visible"/>
                                      </p:to>
                                    </p:set>
                                    <p:animEffect filter="fade" transition="in">
                                      <p:cBhvr>
                                        <p:cTn dur="1000"/>
                                        <p:tgtEl>
                                          <p:spTgt spid="15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1"/>
                                        </p:tgtEl>
                                        <p:attrNameLst>
                                          <p:attrName>style.visibility</p:attrName>
                                        </p:attrNameLst>
                                      </p:cBhvr>
                                      <p:to>
                                        <p:strVal val="visible"/>
                                      </p:to>
                                    </p:set>
                                    <p:animEffect filter="fade" transition="in">
                                      <p:cBhvr>
                                        <p:cTn dur="1000"/>
                                        <p:tgtEl>
                                          <p:spTgt spid="15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Recap: Forward and Backward Propagation</a:t>
            </a:r>
            <a:endParaRPr/>
          </a:p>
        </p:txBody>
      </p:sp>
      <p:sp>
        <p:nvSpPr>
          <p:cNvPr id="1557" name="Google Shape;1557;p65"/>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The loss </a:t>
            </a:r>
            <a:r>
              <a:rPr lang="en"/>
              <a:t>function</a:t>
            </a:r>
            <a:r>
              <a:rPr lang="en"/>
              <a:t> drives back propagation; without calculating loss, we’re just making predictions (e.g., forward pass)</a:t>
            </a:r>
            <a:endParaRPr/>
          </a:p>
          <a:p>
            <a:pPr indent="-368300" lvl="0" marL="457200" rtl="0" algn="l">
              <a:spcBef>
                <a:spcPts val="0"/>
              </a:spcBef>
              <a:spcAft>
                <a:spcPts val="0"/>
              </a:spcAft>
              <a:buSzPts val="2200"/>
              <a:buChar char="●"/>
            </a:pPr>
            <a:r>
              <a:rPr lang="en"/>
              <a:t>A computation graph describes the relationship between inputs, learnable parameters, and outputs</a:t>
            </a:r>
            <a:endParaRPr/>
          </a:p>
          <a:p>
            <a:pPr indent="-368300" lvl="0" marL="457200" rtl="0" algn="l">
              <a:spcBef>
                <a:spcPts val="0"/>
              </a:spcBef>
              <a:spcAft>
                <a:spcPts val="0"/>
              </a:spcAft>
              <a:buSzPts val="2200"/>
              <a:buChar char="●"/>
            </a:pPr>
            <a:r>
              <a:rPr lang="en"/>
              <a:t>A backwards pass lets us calculate the gradient for a given input of our learnable </a:t>
            </a:r>
            <a:r>
              <a:rPr lang="en"/>
              <a:t>parameters</a:t>
            </a:r>
            <a:r>
              <a:rPr lang="en"/>
              <a:t> in a parallelized way</a:t>
            </a:r>
            <a:endParaRPr/>
          </a:p>
          <a:p>
            <a:pPr indent="-368300" lvl="0" marL="457200" rtl="0" algn="l">
              <a:spcBef>
                <a:spcPts val="0"/>
              </a:spcBef>
              <a:spcAft>
                <a:spcPts val="0"/>
              </a:spcAft>
              <a:buSzPts val="2200"/>
              <a:buChar char="●"/>
            </a:pPr>
            <a:r>
              <a:rPr lang="en"/>
              <a:t>For SGD, we want to then average those gradient calculations across a </a:t>
            </a:r>
            <a:r>
              <a:rPr i="1" lang="en"/>
              <a:t>minibatch</a:t>
            </a:r>
            <a:r>
              <a:rPr lang="en"/>
              <a:t> of input/output pairs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7">
                                            <p:txEl>
                                              <p:pRg end="0" st="0"/>
                                            </p:txEl>
                                          </p:spTgt>
                                        </p:tgtEl>
                                        <p:attrNameLst>
                                          <p:attrName>style.visibility</p:attrName>
                                        </p:attrNameLst>
                                      </p:cBhvr>
                                      <p:to>
                                        <p:strVal val="visible"/>
                                      </p:to>
                                    </p:set>
                                    <p:animEffect filter="fade" transition="in">
                                      <p:cBhvr>
                                        <p:cTn dur="1000"/>
                                        <p:tgtEl>
                                          <p:spTgt spid="15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7">
                                            <p:txEl>
                                              <p:pRg end="1" st="1"/>
                                            </p:txEl>
                                          </p:spTgt>
                                        </p:tgtEl>
                                        <p:attrNameLst>
                                          <p:attrName>style.visibility</p:attrName>
                                        </p:attrNameLst>
                                      </p:cBhvr>
                                      <p:to>
                                        <p:strVal val="visible"/>
                                      </p:to>
                                    </p:set>
                                    <p:animEffect filter="fade" transition="in">
                                      <p:cBhvr>
                                        <p:cTn dur="1000"/>
                                        <p:tgtEl>
                                          <p:spTgt spid="15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7">
                                            <p:txEl>
                                              <p:pRg end="2" st="2"/>
                                            </p:txEl>
                                          </p:spTgt>
                                        </p:tgtEl>
                                        <p:attrNameLst>
                                          <p:attrName>style.visibility</p:attrName>
                                        </p:attrNameLst>
                                      </p:cBhvr>
                                      <p:to>
                                        <p:strVal val="visible"/>
                                      </p:to>
                                    </p:set>
                                    <p:animEffect filter="fade" transition="in">
                                      <p:cBhvr>
                                        <p:cTn dur="1000"/>
                                        <p:tgtEl>
                                          <p:spTgt spid="15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7">
                                            <p:txEl>
                                              <p:pRg end="3" st="3"/>
                                            </p:txEl>
                                          </p:spTgt>
                                        </p:tgtEl>
                                        <p:attrNameLst>
                                          <p:attrName>style.visibility</p:attrName>
                                        </p:attrNameLst>
                                      </p:cBhvr>
                                      <p:to>
                                        <p:strVal val="visible"/>
                                      </p:to>
                                    </p:set>
                                    <p:animEffect filter="fade" transition="in">
                                      <p:cBhvr>
                                        <p:cTn dur="1000"/>
                                        <p:tgtEl>
                                          <p:spTgt spid="155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Today’s Plan</a:t>
            </a:r>
            <a:endParaRPr/>
          </a:p>
        </p:txBody>
      </p:sp>
      <p:sp>
        <p:nvSpPr>
          <p:cNvPr id="1563" name="Google Shape;1563;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trike="sngStrike"/>
              <a:t>Course organization and deliverables</a:t>
            </a:r>
            <a:endParaRPr strike="sngStrike"/>
          </a:p>
          <a:p>
            <a:pPr indent="-368300" lvl="0" marL="457200" rtl="0" algn="l">
              <a:spcBef>
                <a:spcPts val="0"/>
              </a:spcBef>
              <a:spcAft>
                <a:spcPts val="0"/>
              </a:spcAft>
              <a:buSzPts val="2200"/>
              <a:buChar char="●"/>
            </a:pPr>
            <a:r>
              <a:rPr lang="en" strike="sngStrike"/>
              <a:t>Training Neural Networks</a:t>
            </a:r>
            <a:endParaRPr strike="sngStrike"/>
          </a:p>
          <a:p>
            <a:pPr indent="-368300" lvl="1" marL="914400" rtl="0" algn="l">
              <a:spcBef>
                <a:spcPts val="0"/>
              </a:spcBef>
              <a:spcAft>
                <a:spcPts val="0"/>
              </a:spcAft>
              <a:buSzPts val="2200"/>
              <a:buChar char="○"/>
            </a:pPr>
            <a:r>
              <a:rPr lang="en"/>
              <a:t>Any questions before we move on?</a:t>
            </a:r>
            <a:endParaRPr/>
          </a:p>
          <a:p>
            <a:pPr indent="-368300" lvl="0" marL="457200" rtl="0" algn="l">
              <a:spcBef>
                <a:spcPts val="0"/>
              </a:spcBef>
              <a:spcAft>
                <a:spcPts val="0"/>
              </a:spcAft>
              <a:buSzPts val="2200"/>
              <a:buChar char="●"/>
            </a:pPr>
            <a:r>
              <a:rPr lang="en"/>
              <a:t>Convolutional Neural Networks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67"/>
          <p:cNvSpPr/>
          <p:nvPr/>
        </p:nvSpPr>
        <p:spPr>
          <a:xfrm>
            <a:off x="-250200" y="-49075"/>
            <a:ext cx="9451200" cy="5508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7"/>
          <p:cNvSpPr/>
          <p:nvPr/>
        </p:nvSpPr>
        <p:spPr>
          <a:xfrm>
            <a:off x="1063475" y="759625"/>
            <a:ext cx="7815000" cy="4577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7"/>
          <p:cNvSpPr/>
          <p:nvPr/>
        </p:nvSpPr>
        <p:spPr>
          <a:xfrm>
            <a:off x="3836100" y="237375"/>
            <a:ext cx="4719300" cy="4906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7"/>
          <p:cNvSpPr/>
          <p:nvPr/>
        </p:nvSpPr>
        <p:spPr>
          <a:xfrm>
            <a:off x="123450" y="2620700"/>
            <a:ext cx="3921600" cy="252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7"/>
          <p:cNvSpPr/>
          <p:nvPr/>
        </p:nvSpPr>
        <p:spPr>
          <a:xfrm>
            <a:off x="4405825" y="2463950"/>
            <a:ext cx="3665100" cy="2679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7"/>
          <p:cNvSpPr/>
          <p:nvPr/>
        </p:nvSpPr>
        <p:spPr>
          <a:xfrm>
            <a:off x="4738175" y="3597800"/>
            <a:ext cx="2848500" cy="154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7"/>
          <p:cNvSpPr txBox="1"/>
          <p:nvPr>
            <p:ph idx="1" type="body"/>
          </p:nvPr>
        </p:nvSpPr>
        <p:spPr>
          <a:xfrm>
            <a:off x="413650" y="1367800"/>
            <a:ext cx="1188600" cy="792300"/>
          </a:xfrm>
          <a:prstGeom prst="rect">
            <a:avLst/>
          </a:prstGeom>
          <a:solidFill>
            <a:srgbClr val="000000">
              <a:alpha val="17260"/>
            </a:srgbClr>
          </a:solidFill>
        </p:spPr>
        <p:txBody>
          <a:bodyPr anchorCtr="0" anchor="t" bIns="91425" lIns="91425" spcFirstLastPara="1" rIns="91425" wrap="square" tIns="91425">
            <a:normAutofit fontScale="92500" lnSpcReduction="20000"/>
          </a:bodyPr>
          <a:lstStyle/>
          <a:p>
            <a:pPr indent="0" lvl="0" marL="0" rtl="0" algn="ctr">
              <a:lnSpc>
                <a:spcPct val="95000"/>
              </a:lnSpc>
              <a:spcBef>
                <a:spcPts val="0"/>
              </a:spcBef>
              <a:spcAft>
                <a:spcPts val="0"/>
              </a:spcAft>
              <a:buNone/>
            </a:pPr>
            <a:r>
              <a:rPr lang="en" sz="2000"/>
              <a:t>f: X → Y;</a:t>
            </a:r>
            <a:endParaRPr sz="2000"/>
          </a:p>
          <a:p>
            <a:pPr indent="0" lvl="0" marL="0" rtl="0" algn="ctr">
              <a:lnSpc>
                <a:spcPct val="95000"/>
              </a:lnSpc>
              <a:spcBef>
                <a:spcPts val="1200"/>
              </a:spcBef>
              <a:spcAft>
                <a:spcPts val="1200"/>
              </a:spcAft>
              <a:buNone/>
            </a:pPr>
            <a:r>
              <a:rPr lang="en" sz="2000"/>
              <a:t>f(x)=y</a:t>
            </a:r>
            <a:endParaRPr sz="2000"/>
          </a:p>
        </p:txBody>
      </p:sp>
      <p:sp>
        <p:nvSpPr>
          <p:cNvPr id="1575" name="Google Shape;1575;p67"/>
          <p:cNvSpPr txBox="1"/>
          <p:nvPr>
            <p:ph idx="1" type="body"/>
          </p:nvPr>
        </p:nvSpPr>
        <p:spPr>
          <a:xfrm>
            <a:off x="1885800" y="1519250"/>
            <a:ext cx="1950300" cy="792300"/>
          </a:xfrm>
          <a:prstGeom prst="rect">
            <a:avLst/>
          </a:prstGeom>
          <a:solidFill>
            <a:srgbClr val="000000">
              <a:alpha val="17260"/>
            </a:srgbClr>
          </a:solidFill>
        </p:spPr>
        <p:txBody>
          <a:bodyPr anchorCtr="0" anchor="t" bIns="91425" lIns="91425" spcFirstLastPara="1" rIns="91425" wrap="square" tIns="91425">
            <a:normAutofit fontScale="92500" lnSpcReduction="20000"/>
          </a:bodyPr>
          <a:lstStyle/>
          <a:p>
            <a:pPr indent="0" lvl="0" marL="0" rtl="0" algn="ctr">
              <a:lnSpc>
                <a:spcPct val="95000"/>
              </a:lnSpc>
              <a:spcBef>
                <a:spcPts val="0"/>
              </a:spcBef>
              <a:spcAft>
                <a:spcPts val="0"/>
              </a:spcAft>
              <a:buNone/>
            </a:pPr>
            <a:r>
              <a:rPr lang="en" sz="2000"/>
              <a:t>f: ɸ</a:t>
            </a:r>
            <a:r>
              <a:rPr baseline="-25000" lang="en" sz="2000"/>
              <a:t>x</a:t>
            </a:r>
            <a:r>
              <a:rPr lang="en" sz="2000"/>
              <a:t>(X) → ɸ</a:t>
            </a:r>
            <a:r>
              <a:rPr baseline="-25000" lang="en" sz="2000"/>
              <a:t>y</a:t>
            </a:r>
            <a:r>
              <a:rPr lang="en" sz="2000"/>
              <a:t>(Y);</a:t>
            </a:r>
            <a:endParaRPr sz="2000"/>
          </a:p>
          <a:p>
            <a:pPr indent="0" lvl="0" marL="0" rtl="0" algn="ctr">
              <a:lnSpc>
                <a:spcPct val="95000"/>
              </a:lnSpc>
              <a:spcBef>
                <a:spcPts val="1200"/>
              </a:spcBef>
              <a:spcAft>
                <a:spcPts val="1200"/>
              </a:spcAft>
              <a:buNone/>
            </a:pPr>
            <a:r>
              <a:rPr lang="en" sz="2000"/>
              <a:t>f(</a:t>
            </a:r>
            <a:r>
              <a:rPr b="1" lang="en" sz="2000"/>
              <a:t>x</a:t>
            </a:r>
            <a:r>
              <a:rPr lang="en" sz="2000"/>
              <a:t>)=</a:t>
            </a:r>
            <a:r>
              <a:rPr b="1" lang="en" sz="2000"/>
              <a:t>y</a:t>
            </a:r>
            <a:endParaRPr b="1" sz="2000"/>
          </a:p>
        </p:txBody>
      </p:sp>
      <p:sp>
        <p:nvSpPr>
          <p:cNvPr id="1576" name="Google Shape;1576;p67"/>
          <p:cNvSpPr txBox="1"/>
          <p:nvPr>
            <p:ph idx="1" type="body"/>
          </p:nvPr>
        </p:nvSpPr>
        <p:spPr>
          <a:xfrm>
            <a:off x="4991300" y="1414100"/>
            <a:ext cx="2654100" cy="1002600"/>
          </a:xfrm>
          <a:prstGeom prst="rect">
            <a:avLst/>
          </a:prstGeom>
          <a:solidFill>
            <a:srgbClr val="000000">
              <a:alpha val="17260"/>
            </a:srgbClr>
          </a:solidFill>
        </p:spPr>
        <p:txBody>
          <a:bodyPr anchorCtr="0" anchor="t" bIns="91425" lIns="91425" spcFirstLastPara="1" rIns="91425" wrap="square" tIns="91425">
            <a:normAutofit/>
          </a:bodyPr>
          <a:lstStyle/>
          <a:p>
            <a:pPr indent="0" lvl="0" marL="0" rtl="0" algn="ctr">
              <a:lnSpc>
                <a:spcPct val="95000"/>
              </a:lnSpc>
              <a:spcBef>
                <a:spcPts val="0"/>
              </a:spcBef>
              <a:spcAft>
                <a:spcPts val="0"/>
              </a:spcAft>
              <a:buNone/>
            </a:pPr>
            <a:r>
              <a:rPr lang="en" sz="2000"/>
              <a:t>f: ɸ</a:t>
            </a:r>
            <a:r>
              <a:rPr baseline="-25000" lang="en" sz="2000"/>
              <a:t>x</a:t>
            </a:r>
            <a:r>
              <a:rPr lang="en" sz="2000"/>
              <a:t>(X) ✕ </a:t>
            </a:r>
            <a:r>
              <a:rPr lang="en"/>
              <a:t>Θ</a:t>
            </a:r>
            <a:r>
              <a:rPr lang="en" sz="2000"/>
              <a:t> → ɸ</a:t>
            </a:r>
            <a:r>
              <a:rPr baseline="-25000" lang="en" sz="2000"/>
              <a:t>y</a:t>
            </a:r>
            <a:r>
              <a:rPr lang="en" sz="2000"/>
              <a:t>(Y);</a:t>
            </a:r>
            <a:endParaRPr sz="2000"/>
          </a:p>
          <a:p>
            <a:pPr indent="0" lvl="0" marL="0" rtl="0" algn="ctr">
              <a:lnSpc>
                <a:spcPct val="95000"/>
              </a:lnSpc>
              <a:spcBef>
                <a:spcPts val="1200"/>
              </a:spcBef>
              <a:spcAft>
                <a:spcPts val="1200"/>
              </a:spcAft>
              <a:buNone/>
            </a:pPr>
            <a:r>
              <a:rPr lang="en" sz="2000"/>
              <a:t>f(</a:t>
            </a:r>
            <a:r>
              <a:rPr b="1" lang="en" sz="2000"/>
              <a:t>x</a:t>
            </a:r>
            <a:r>
              <a:rPr lang="en" sz="2000"/>
              <a:t>;</a:t>
            </a:r>
            <a:r>
              <a:rPr lang="en"/>
              <a:t>θ)=</a:t>
            </a:r>
            <a:r>
              <a:rPr b="1" lang="en"/>
              <a:t>y</a:t>
            </a:r>
            <a:endParaRPr b="1" sz="2000"/>
          </a:p>
        </p:txBody>
      </p:sp>
      <p:sp>
        <p:nvSpPr>
          <p:cNvPr id="1577" name="Google Shape;1577;p67"/>
          <p:cNvSpPr txBox="1"/>
          <p:nvPr>
            <p:ph idx="1" type="body"/>
          </p:nvPr>
        </p:nvSpPr>
        <p:spPr>
          <a:xfrm>
            <a:off x="4609575" y="2892902"/>
            <a:ext cx="3271800" cy="723900"/>
          </a:xfrm>
          <a:prstGeom prst="rect">
            <a:avLst/>
          </a:prstGeom>
          <a:solidFill>
            <a:srgbClr val="000000">
              <a:alpha val="17260"/>
            </a:srgbClr>
          </a:solidFill>
        </p:spPr>
        <p:txBody>
          <a:bodyPr anchorCtr="0" anchor="t" bIns="91425" lIns="91425" spcFirstLastPara="1" rIns="91425" wrap="square" tIns="91425">
            <a:normAutofit/>
          </a:bodyPr>
          <a:lstStyle/>
          <a:p>
            <a:pPr indent="0" lvl="0" marL="0" rtl="0" algn="l">
              <a:spcBef>
                <a:spcPts val="0"/>
              </a:spcBef>
              <a:spcAft>
                <a:spcPts val="1200"/>
              </a:spcAft>
              <a:buNone/>
            </a:pPr>
            <a:r>
              <a:rPr lang="en"/>
              <a:t>θ</a:t>
            </a:r>
            <a:r>
              <a:rPr baseline="30000" lang="en"/>
              <a:t>*</a:t>
            </a:r>
            <a:r>
              <a:rPr lang="en"/>
              <a:t>=min</a:t>
            </a:r>
            <a:r>
              <a:rPr baseline="-25000" lang="en"/>
              <a:t>θ∈Θ</a:t>
            </a:r>
            <a:r>
              <a:rPr lang="en"/>
              <a:t>(Σ</a:t>
            </a:r>
            <a:r>
              <a:rPr baseline="-25000" lang="en"/>
              <a:t>(x,y)</a:t>
            </a:r>
            <a:r>
              <a:rPr lang="en"/>
              <a:t>L(f(</a:t>
            </a:r>
            <a:r>
              <a:rPr b="1" lang="en"/>
              <a:t>x</a:t>
            </a:r>
            <a:r>
              <a:rPr lang="en"/>
              <a:t>;θ), </a:t>
            </a:r>
            <a:r>
              <a:rPr b="1" lang="en"/>
              <a:t>y</a:t>
            </a:r>
            <a:r>
              <a:rPr lang="en"/>
              <a:t>)))</a:t>
            </a:r>
            <a:endParaRPr sz="2000"/>
          </a:p>
        </p:txBody>
      </p:sp>
      <p:sp>
        <p:nvSpPr>
          <p:cNvPr id="1578" name="Google Shape;1578;p67"/>
          <p:cNvSpPr txBox="1"/>
          <p:nvPr>
            <p:ph idx="1" type="body"/>
          </p:nvPr>
        </p:nvSpPr>
        <p:spPr>
          <a:xfrm>
            <a:off x="4510770" y="251330"/>
            <a:ext cx="3437700" cy="1002600"/>
          </a:xfrm>
          <a:prstGeom prst="rect">
            <a:avLst/>
          </a:prstGeom>
          <a:solidFill>
            <a:srgbClr val="000000">
              <a:alpha val="17260"/>
            </a:srgbClr>
          </a:solidFill>
        </p:spPr>
        <p:txBody>
          <a:bodyPr anchorCtr="0" anchor="t" bIns="91425" lIns="91425" spcFirstLastPara="1" rIns="91425" wrap="square" tIns="91425">
            <a:normAutofit/>
          </a:bodyPr>
          <a:lstStyle/>
          <a:p>
            <a:pPr indent="0" lvl="0" marL="0" rtl="0" algn="ctr">
              <a:lnSpc>
                <a:spcPct val="95000"/>
              </a:lnSpc>
              <a:spcBef>
                <a:spcPts val="0"/>
              </a:spcBef>
              <a:spcAft>
                <a:spcPts val="0"/>
              </a:spcAft>
              <a:buNone/>
            </a:pPr>
            <a:r>
              <a:rPr lang="en" sz="2000"/>
              <a:t>f: X ✕ </a:t>
            </a:r>
            <a:r>
              <a:rPr lang="en"/>
              <a:t>Θ</a:t>
            </a:r>
            <a:r>
              <a:rPr lang="en" sz="2000"/>
              <a:t> → Y;</a:t>
            </a:r>
            <a:endParaRPr sz="2000"/>
          </a:p>
          <a:p>
            <a:pPr indent="0" lvl="0" marL="0" rtl="0" algn="ctr">
              <a:lnSpc>
                <a:spcPct val="95000"/>
              </a:lnSpc>
              <a:spcBef>
                <a:spcPts val="1200"/>
              </a:spcBef>
              <a:spcAft>
                <a:spcPts val="1200"/>
              </a:spcAft>
              <a:buNone/>
            </a:pPr>
            <a:r>
              <a:rPr lang="en" sz="2000"/>
              <a:t>f(x;</a:t>
            </a:r>
            <a:r>
              <a:rPr lang="en"/>
              <a:t>θ)=y; θ∈Θ for model M</a:t>
            </a:r>
            <a:endParaRPr sz="2000"/>
          </a:p>
        </p:txBody>
      </p:sp>
      <p:sp>
        <p:nvSpPr>
          <p:cNvPr id="1579" name="Google Shape;1579;p67"/>
          <p:cNvSpPr txBox="1"/>
          <p:nvPr>
            <p:ph idx="1" type="body"/>
          </p:nvPr>
        </p:nvSpPr>
        <p:spPr>
          <a:xfrm>
            <a:off x="4462675" y="4073400"/>
            <a:ext cx="3551400" cy="607200"/>
          </a:xfrm>
          <a:prstGeom prst="rect">
            <a:avLst/>
          </a:prstGeom>
          <a:solidFill>
            <a:srgbClr val="000000">
              <a:alpha val="17260"/>
            </a:srgbClr>
          </a:solidFill>
        </p:spPr>
        <p:txBody>
          <a:bodyPr anchorCtr="0" anchor="t" bIns="91425" lIns="91425" spcFirstLastPara="1" rIns="91425" wrap="square" tIns="91425">
            <a:normAutofit/>
          </a:bodyPr>
          <a:lstStyle/>
          <a:p>
            <a:pPr indent="0" lvl="0" marL="0" rtl="0" algn="l">
              <a:spcBef>
                <a:spcPts val="0"/>
              </a:spcBef>
              <a:spcAft>
                <a:spcPts val="1200"/>
              </a:spcAft>
              <a:buNone/>
            </a:pPr>
            <a:r>
              <a:rPr lang="en"/>
              <a:t>θ</a:t>
            </a:r>
            <a:r>
              <a:rPr baseline="30000" lang="en"/>
              <a:t>*</a:t>
            </a:r>
            <a:r>
              <a:rPr lang="en"/>
              <a:t>=min</a:t>
            </a:r>
            <a:r>
              <a:rPr baseline="-25000" lang="en"/>
              <a:t>θ∈Θ</a:t>
            </a:r>
            <a:r>
              <a:rPr lang="en"/>
              <a:t>(Σ</a:t>
            </a:r>
            <a:r>
              <a:rPr baseline="-25000" lang="en"/>
              <a:t>(x,y)∈D</a:t>
            </a:r>
            <a:r>
              <a:rPr lang="en"/>
              <a:t>L(f(</a:t>
            </a:r>
            <a:r>
              <a:rPr b="1" lang="en"/>
              <a:t>x</a:t>
            </a:r>
            <a:r>
              <a:rPr lang="en"/>
              <a:t>;θ), </a:t>
            </a:r>
            <a:r>
              <a:rPr b="1" lang="en"/>
              <a:t>y</a:t>
            </a:r>
            <a:r>
              <a:rPr lang="en"/>
              <a:t>)))</a:t>
            </a:r>
            <a:endParaRPr sz="2000"/>
          </a:p>
        </p:txBody>
      </p:sp>
      <p:sp>
        <p:nvSpPr>
          <p:cNvPr id="1580" name="Google Shape;1580;p67"/>
          <p:cNvSpPr txBox="1"/>
          <p:nvPr>
            <p:ph idx="1" type="body"/>
          </p:nvPr>
        </p:nvSpPr>
        <p:spPr>
          <a:xfrm>
            <a:off x="123450" y="2620700"/>
            <a:ext cx="3921600" cy="2522700"/>
          </a:xfrm>
          <a:prstGeom prst="rect">
            <a:avLst/>
          </a:prstGeom>
          <a:noFill/>
          <a:ln>
            <a:noFill/>
          </a:ln>
        </p:spPr>
        <p:txBody>
          <a:bodyPr anchorCtr="0" anchor="t" bIns="91425" lIns="91425" spcFirstLastPara="1" rIns="91425" wrap="square" tIns="91425">
            <a:normAutofit/>
          </a:bodyPr>
          <a:lstStyle/>
          <a:p>
            <a:pPr indent="-355600" lvl="0" marL="457200" rtl="0" algn="l">
              <a:lnSpc>
                <a:spcPct val="95000"/>
              </a:lnSpc>
              <a:spcBef>
                <a:spcPts val="0"/>
              </a:spcBef>
              <a:spcAft>
                <a:spcPts val="0"/>
              </a:spcAft>
              <a:buSzPts val="2000"/>
              <a:buChar char="●"/>
            </a:pPr>
            <a:r>
              <a:rPr lang="en" sz="2000"/>
              <a:t>DL enables function approximation for </a:t>
            </a:r>
            <a:r>
              <a:rPr i="1" lang="en" sz="2000"/>
              <a:t>f</a:t>
            </a:r>
            <a:r>
              <a:rPr lang="en" sz="2000"/>
              <a:t> and is constrained by:</a:t>
            </a:r>
            <a:endParaRPr sz="2000"/>
          </a:p>
          <a:p>
            <a:pPr indent="-355600" lvl="1" marL="914400" rtl="0" algn="l">
              <a:lnSpc>
                <a:spcPct val="95000"/>
              </a:lnSpc>
              <a:spcBef>
                <a:spcPts val="0"/>
              </a:spcBef>
              <a:spcAft>
                <a:spcPts val="0"/>
              </a:spcAft>
              <a:buSzPts val="2000"/>
              <a:buChar char="○"/>
            </a:pPr>
            <a:r>
              <a:rPr lang="en" sz="2000"/>
              <a:t>Data representation ɸ</a:t>
            </a:r>
            <a:endParaRPr sz="2000"/>
          </a:p>
          <a:p>
            <a:pPr indent="-355600" lvl="1" marL="914400" rtl="0" algn="l">
              <a:lnSpc>
                <a:spcPct val="95000"/>
              </a:lnSpc>
              <a:spcBef>
                <a:spcPts val="0"/>
              </a:spcBef>
              <a:spcAft>
                <a:spcPts val="0"/>
              </a:spcAft>
              <a:buSzPts val="2000"/>
              <a:buChar char="○"/>
            </a:pPr>
            <a:r>
              <a:rPr lang="en" sz="2000"/>
              <a:t>Model architecture M</a:t>
            </a:r>
            <a:endParaRPr sz="2000"/>
          </a:p>
          <a:p>
            <a:pPr indent="-355600" lvl="1" marL="914400" rtl="0" algn="l">
              <a:lnSpc>
                <a:spcPct val="95000"/>
              </a:lnSpc>
              <a:spcBef>
                <a:spcPts val="0"/>
              </a:spcBef>
              <a:spcAft>
                <a:spcPts val="0"/>
              </a:spcAft>
              <a:buSzPts val="2000"/>
              <a:buChar char="○"/>
            </a:pPr>
            <a:r>
              <a:rPr lang="en" sz="2000"/>
              <a:t>Loss function L</a:t>
            </a:r>
            <a:endParaRPr sz="2000"/>
          </a:p>
          <a:p>
            <a:pPr indent="-355600" lvl="1" marL="914400" rtl="0" algn="l">
              <a:lnSpc>
                <a:spcPct val="95000"/>
              </a:lnSpc>
              <a:spcBef>
                <a:spcPts val="0"/>
              </a:spcBef>
              <a:spcAft>
                <a:spcPts val="0"/>
              </a:spcAft>
              <a:buSzPts val="2000"/>
              <a:buChar char="○"/>
            </a:pPr>
            <a:r>
              <a:rPr lang="en" sz="2000"/>
              <a:t>Optimization algorithm</a:t>
            </a:r>
            <a:endParaRPr sz="2000"/>
          </a:p>
          <a:p>
            <a:pPr indent="-355600" lvl="1" marL="914400" rtl="0" algn="l">
              <a:lnSpc>
                <a:spcPct val="95000"/>
              </a:lnSpc>
              <a:spcBef>
                <a:spcPts val="0"/>
              </a:spcBef>
              <a:spcAft>
                <a:spcPts val="0"/>
              </a:spcAft>
              <a:buSzPts val="2000"/>
              <a:buChar char="○"/>
            </a:pPr>
            <a:r>
              <a:rPr lang="en" sz="2000"/>
              <a:t>Training data D</a:t>
            </a:r>
            <a:endParaRPr sz="2000"/>
          </a:p>
        </p:txBody>
      </p:sp>
      <p:sp>
        <p:nvSpPr>
          <p:cNvPr id="1581" name="Google Shape;1581;p67"/>
          <p:cNvSpPr/>
          <p:nvPr/>
        </p:nvSpPr>
        <p:spPr>
          <a:xfrm>
            <a:off x="578775" y="3803450"/>
            <a:ext cx="3333600" cy="4461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1"/>
                                        </p:tgtEl>
                                        <p:attrNameLst>
                                          <p:attrName>style.visibility</p:attrName>
                                        </p:attrNameLst>
                                      </p:cBhvr>
                                      <p:to>
                                        <p:strVal val="visible"/>
                                      </p:to>
                                    </p:set>
                                    <p:animEffect filter="fade" transition="in">
                                      <p:cBhvr>
                                        <p:cTn dur="1000"/>
                                        <p:tgtEl>
                                          <p:spTgt spid="15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Representations and Models</a:t>
            </a:r>
            <a:endParaRPr/>
          </a:p>
        </p:txBody>
      </p:sp>
      <p:sp>
        <p:nvSpPr>
          <p:cNvPr id="1587" name="Google Shape;1587;p68"/>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The nature of the input, output, and intuitive relation between them gives us a lot of information as DL practitioners about what kind of </a:t>
            </a:r>
            <a:r>
              <a:rPr i="1" lang="en"/>
              <a:t>model</a:t>
            </a:r>
            <a:r>
              <a:rPr lang="en"/>
              <a:t> we should use</a:t>
            </a:r>
            <a:endParaRPr/>
          </a:p>
          <a:p>
            <a:pPr indent="-368300" lvl="0" marL="457200" rtl="0" algn="l">
              <a:spcBef>
                <a:spcPts val="0"/>
              </a:spcBef>
              <a:spcAft>
                <a:spcPts val="0"/>
              </a:spcAft>
              <a:buSzPts val="2200"/>
              <a:buChar char="●"/>
            </a:pPr>
            <a:r>
              <a:rPr lang="en"/>
              <a:t>What kind of model might you use for language inputs?</a:t>
            </a:r>
            <a:endParaRPr/>
          </a:p>
          <a:p>
            <a:pPr indent="-368300" lvl="1" marL="914400" rtl="0" algn="l">
              <a:spcBef>
                <a:spcPts val="0"/>
              </a:spcBef>
              <a:spcAft>
                <a:spcPts val="0"/>
              </a:spcAft>
              <a:buSzPts val="2200"/>
              <a:buChar char="○"/>
            </a:pPr>
            <a:r>
              <a:rPr lang="en"/>
              <a:t>Perceptron? Why or why not?</a:t>
            </a:r>
            <a:endParaRPr/>
          </a:p>
          <a:p>
            <a:pPr indent="-368300" lvl="1" marL="914400" rtl="0" algn="l">
              <a:spcBef>
                <a:spcPts val="0"/>
              </a:spcBef>
              <a:spcAft>
                <a:spcPts val="0"/>
              </a:spcAft>
              <a:buSzPts val="2200"/>
              <a:buChar char="○"/>
            </a:pPr>
            <a:r>
              <a:rPr lang="en"/>
              <a:t>Recurrent models (RNN, LSTM, GRU)? Why?</a:t>
            </a:r>
            <a:endParaRPr/>
          </a:p>
          <a:p>
            <a:pPr indent="-368300" lvl="1" marL="914400" rtl="0" algn="l">
              <a:spcBef>
                <a:spcPts val="0"/>
              </a:spcBef>
              <a:spcAft>
                <a:spcPts val="0"/>
              </a:spcAft>
              <a:buSzPts val="2200"/>
              <a:buChar char="○"/>
            </a:pPr>
            <a:r>
              <a:rPr lang="en"/>
              <a:t>Transformers? Why?</a:t>
            </a:r>
            <a:endParaRPr/>
          </a:p>
          <a:p>
            <a:pPr indent="-368300" lvl="0" marL="457200" rtl="0" algn="l">
              <a:spcBef>
                <a:spcPts val="0"/>
              </a:spcBef>
              <a:spcAft>
                <a:spcPts val="0"/>
              </a:spcAft>
              <a:buSzPts val="2200"/>
              <a:buChar char="●"/>
            </a:pPr>
            <a:r>
              <a:rPr lang="en"/>
              <a:t>What kind of model might you use for vision inputs?</a:t>
            </a:r>
            <a:endParaRPr/>
          </a:p>
          <a:p>
            <a:pPr indent="-368300" lvl="1" marL="914400" rtl="0" algn="l">
              <a:spcBef>
                <a:spcPts val="0"/>
              </a:spcBef>
              <a:spcAft>
                <a:spcPts val="0"/>
              </a:spcAft>
              <a:buSzPts val="2200"/>
              <a:buChar char="○"/>
            </a:pPr>
            <a:r>
              <a:rPr lang="en"/>
              <a:t>Perceptron? Why or why not?</a:t>
            </a:r>
            <a:endParaRPr/>
          </a:p>
          <a:p>
            <a:pPr indent="-368300" lvl="1" marL="914400" rtl="0" algn="l">
              <a:spcBef>
                <a:spcPts val="0"/>
              </a:spcBef>
              <a:spcAft>
                <a:spcPts val="0"/>
              </a:spcAft>
              <a:buSzPts val="2200"/>
              <a:buChar char="○"/>
            </a:pPr>
            <a:r>
              <a:rPr lang="en"/>
              <a:t>Convolutional models (CNN, ResNets)? Why?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xEl>
                                              <p:pRg end="0" st="0"/>
                                            </p:txEl>
                                          </p:spTgt>
                                        </p:tgtEl>
                                        <p:attrNameLst>
                                          <p:attrName>style.visibility</p:attrName>
                                        </p:attrNameLst>
                                      </p:cBhvr>
                                      <p:to>
                                        <p:strVal val="visible"/>
                                      </p:to>
                                    </p:set>
                                    <p:animEffect filter="fade" transition="in">
                                      <p:cBhvr>
                                        <p:cTn dur="1000"/>
                                        <p:tgtEl>
                                          <p:spTgt spid="15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xEl>
                                              <p:pRg end="1" st="1"/>
                                            </p:txEl>
                                          </p:spTgt>
                                        </p:tgtEl>
                                        <p:attrNameLst>
                                          <p:attrName>style.visibility</p:attrName>
                                        </p:attrNameLst>
                                      </p:cBhvr>
                                      <p:to>
                                        <p:strVal val="visible"/>
                                      </p:to>
                                    </p:set>
                                    <p:animEffect filter="fade" transition="in">
                                      <p:cBhvr>
                                        <p:cTn dur="1000"/>
                                        <p:tgtEl>
                                          <p:spTgt spid="15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xEl>
                                              <p:pRg end="2" st="2"/>
                                            </p:txEl>
                                          </p:spTgt>
                                        </p:tgtEl>
                                        <p:attrNameLst>
                                          <p:attrName>style.visibility</p:attrName>
                                        </p:attrNameLst>
                                      </p:cBhvr>
                                      <p:to>
                                        <p:strVal val="visible"/>
                                      </p:to>
                                    </p:set>
                                    <p:animEffect filter="fade" transition="in">
                                      <p:cBhvr>
                                        <p:cTn dur="1000"/>
                                        <p:tgtEl>
                                          <p:spTgt spid="15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xEl>
                                              <p:pRg end="3" st="3"/>
                                            </p:txEl>
                                          </p:spTgt>
                                        </p:tgtEl>
                                        <p:attrNameLst>
                                          <p:attrName>style.visibility</p:attrName>
                                        </p:attrNameLst>
                                      </p:cBhvr>
                                      <p:to>
                                        <p:strVal val="visible"/>
                                      </p:to>
                                    </p:set>
                                    <p:animEffect filter="fade" transition="in">
                                      <p:cBhvr>
                                        <p:cTn dur="1000"/>
                                        <p:tgtEl>
                                          <p:spTgt spid="15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xEl>
                                              <p:pRg end="4" st="4"/>
                                            </p:txEl>
                                          </p:spTgt>
                                        </p:tgtEl>
                                        <p:attrNameLst>
                                          <p:attrName>style.visibility</p:attrName>
                                        </p:attrNameLst>
                                      </p:cBhvr>
                                      <p:to>
                                        <p:strVal val="visible"/>
                                      </p:to>
                                    </p:set>
                                    <p:animEffect filter="fade" transition="in">
                                      <p:cBhvr>
                                        <p:cTn dur="1000"/>
                                        <p:tgtEl>
                                          <p:spTgt spid="15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xEl>
                                              <p:pRg end="5" st="5"/>
                                            </p:txEl>
                                          </p:spTgt>
                                        </p:tgtEl>
                                        <p:attrNameLst>
                                          <p:attrName>style.visibility</p:attrName>
                                        </p:attrNameLst>
                                      </p:cBhvr>
                                      <p:to>
                                        <p:strVal val="visible"/>
                                      </p:to>
                                    </p:set>
                                    <p:animEffect filter="fade" transition="in">
                                      <p:cBhvr>
                                        <p:cTn dur="1000"/>
                                        <p:tgtEl>
                                          <p:spTgt spid="158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xEl>
                                              <p:pRg end="6" st="6"/>
                                            </p:txEl>
                                          </p:spTgt>
                                        </p:tgtEl>
                                        <p:attrNameLst>
                                          <p:attrName>style.visibility</p:attrName>
                                        </p:attrNameLst>
                                      </p:cBhvr>
                                      <p:to>
                                        <p:strVal val="visible"/>
                                      </p:to>
                                    </p:set>
                                    <p:animEffect filter="fade" transition="in">
                                      <p:cBhvr>
                                        <p:cTn dur="1000"/>
                                        <p:tgtEl>
                                          <p:spTgt spid="158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xEl>
                                              <p:pRg end="7" st="7"/>
                                            </p:txEl>
                                          </p:spTgt>
                                        </p:tgtEl>
                                        <p:attrNameLst>
                                          <p:attrName>style.visibility</p:attrName>
                                        </p:attrNameLst>
                                      </p:cBhvr>
                                      <p:to>
                                        <p:strVal val="visible"/>
                                      </p:to>
                                    </p:set>
                                    <p:animEffect filter="fade" transition="in">
                                      <p:cBhvr>
                                        <p:cTn dur="1000"/>
                                        <p:tgtEl>
                                          <p:spTgt spid="158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Representations and Models</a:t>
            </a:r>
            <a:endParaRPr/>
          </a:p>
        </p:txBody>
      </p:sp>
      <p:sp>
        <p:nvSpPr>
          <p:cNvPr id="1593" name="Google Shape;1593;p69"/>
          <p:cNvSpPr txBox="1"/>
          <p:nvPr>
            <p:ph idx="1" type="body"/>
          </p:nvPr>
        </p:nvSpPr>
        <p:spPr>
          <a:xfrm>
            <a:off x="311700" y="2571750"/>
            <a:ext cx="4260300" cy="1720500"/>
          </a:xfrm>
          <a:prstGeom prst="rect">
            <a:avLst/>
          </a:prstGeom>
        </p:spPr>
        <p:txBody>
          <a:bodyPr anchorCtr="0" anchor="t" bIns="91425" lIns="91425" spcFirstLastPara="1" rIns="91425" wrap="square" tIns="91425">
            <a:normAutofit/>
          </a:bodyPr>
          <a:lstStyle/>
          <a:p>
            <a:pPr indent="-355600" lvl="0" marL="457200" rtl="0" algn="l">
              <a:lnSpc>
                <a:spcPct val="95000"/>
              </a:lnSpc>
              <a:spcBef>
                <a:spcPts val="0"/>
              </a:spcBef>
              <a:spcAft>
                <a:spcPts val="0"/>
              </a:spcAft>
              <a:buSzPts val="2000"/>
              <a:buChar char="●"/>
            </a:pPr>
            <a:r>
              <a:rPr lang="en" sz="2000"/>
              <a:t>Input space </a:t>
            </a:r>
            <a:r>
              <a:rPr i="1" lang="en" sz="2000"/>
              <a:t>X</a:t>
            </a:r>
            <a:r>
              <a:rPr lang="en" sz="2000"/>
              <a:t>?</a:t>
            </a:r>
            <a:endParaRPr sz="2000"/>
          </a:p>
          <a:p>
            <a:pPr indent="-355600" lvl="1" marL="914400" rtl="0" algn="l">
              <a:lnSpc>
                <a:spcPct val="95000"/>
              </a:lnSpc>
              <a:spcBef>
                <a:spcPts val="0"/>
              </a:spcBef>
              <a:spcAft>
                <a:spcPts val="0"/>
              </a:spcAft>
              <a:buSzPts val="2000"/>
              <a:buChar char="○"/>
            </a:pPr>
            <a:r>
              <a:rPr lang="en" sz="2000"/>
              <a:t>Pixels in the image</a:t>
            </a:r>
            <a:endParaRPr sz="2000"/>
          </a:p>
          <a:p>
            <a:pPr indent="-355600" lvl="0" marL="457200" rtl="0" algn="l">
              <a:lnSpc>
                <a:spcPct val="100000"/>
              </a:lnSpc>
              <a:spcBef>
                <a:spcPts val="0"/>
              </a:spcBef>
              <a:spcAft>
                <a:spcPts val="0"/>
              </a:spcAft>
              <a:buSzPts val="2000"/>
              <a:buChar char="●"/>
            </a:pPr>
            <a:r>
              <a:rPr lang="en" sz="2000"/>
              <a:t>Representation?</a:t>
            </a:r>
            <a:endParaRPr sz="2000"/>
          </a:p>
          <a:p>
            <a:pPr indent="-355600" lvl="1" marL="914400" rtl="0" algn="l">
              <a:lnSpc>
                <a:spcPct val="100000"/>
              </a:lnSpc>
              <a:spcBef>
                <a:spcPts val="0"/>
              </a:spcBef>
              <a:spcAft>
                <a:spcPts val="0"/>
              </a:spcAft>
              <a:buSzPts val="2000"/>
              <a:buChar char="○"/>
            </a:pPr>
            <a:r>
              <a:rPr lang="en" sz="2000"/>
              <a:t>ɸ</a:t>
            </a:r>
            <a:r>
              <a:rPr baseline="-25000" lang="en" sz="2000"/>
              <a:t>x</a:t>
            </a:r>
            <a:r>
              <a:rPr lang="en" sz="2000"/>
              <a:t>(X)</a:t>
            </a:r>
            <a:r>
              <a:rPr i="1" lang="en" sz="2000"/>
              <a:t>=</a:t>
            </a:r>
            <a:r>
              <a:rPr b="1" i="1" lang="en" sz="2000"/>
              <a:t>R</a:t>
            </a:r>
            <a:r>
              <a:rPr baseline="30000" i="1" lang="en" sz="2000"/>
              <a:t>W,H,3</a:t>
            </a:r>
            <a:r>
              <a:rPr lang="en" sz="2000"/>
              <a:t> RGB or HSV</a:t>
            </a:r>
            <a:endParaRPr sz="2000"/>
          </a:p>
        </p:txBody>
      </p:sp>
      <p:sp>
        <p:nvSpPr>
          <p:cNvPr id="1594" name="Google Shape;1594;p69"/>
          <p:cNvSpPr txBox="1"/>
          <p:nvPr>
            <p:ph idx="1" type="body"/>
          </p:nvPr>
        </p:nvSpPr>
        <p:spPr>
          <a:xfrm>
            <a:off x="4572000" y="2571750"/>
            <a:ext cx="4260300" cy="1720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Output space </a:t>
            </a:r>
            <a:r>
              <a:rPr i="1" lang="en" sz="2000"/>
              <a:t>Y</a:t>
            </a:r>
            <a:r>
              <a:rPr lang="en" sz="2000"/>
              <a:t>?</a:t>
            </a:r>
            <a:endParaRPr sz="2000"/>
          </a:p>
          <a:p>
            <a:pPr indent="-355600" lvl="1" marL="914400" rtl="0" algn="l">
              <a:spcBef>
                <a:spcPts val="0"/>
              </a:spcBef>
              <a:spcAft>
                <a:spcPts val="0"/>
              </a:spcAft>
              <a:buSzPts val="2000"/>
              <a:buChar char="○"/>
            </a:pPr>
            <a:r>
              <a:rPr lang="en" sz="2000"/>
              <a:t>Object classes </a:t>
            </a:r>
            <a:r>
              <a:rPr i="1" lang="en" sz="2000"/>
              <a:t>C</a:t>
            </a:r>
            <a:r>
              <a:rPr lang="en" sz="2000"/>
              <a:t> + bboxes</a:t>
            </a:r>
            <a:endParaRPr sz="2000"/>
          </a:p>
          <a:p>
            <a:pPr indent="-355600" lvl="0" marL="457200" rtl="0" algn="l">
              <a:lnSpc>
                <a:spcPct val="100000"/>
              </a:lnSpc>
              <a:spcBef>
                <a:spcPts val="0"/>
              </a:spcBef>
              <a:spcAft>
                <a:spcPts val="0"/>
              </a:spcAft>
              <a:buSzPts val="2000"/>
              <a:buChar char="●"/>
            </a:pPr>
            <a:r>
              <a:rPr lang="en" sz="2000"/>
              <a:t>Representation?</a:t>
            </a:r>
            <a:endParaRPr sz="2000"/>
          </a:p>
          <a:p>
            <a:pPr indent="-355600" lvl="1" marL="914400" rtl="0" algn="l">
              <a:lnSpc>
                <a:spcPct val="100000"/>
              </a:lnSpc>
              <a:spcBef>
                <a:spcPts val="0"/>
              </a:spcBef>
              <a:spcAft>
                <a:spcPts val="0"/>
              </a:spcAft>
              <a:buSzPts val="2000"/>
              <a:buChar char="○"/>
            </a:pPr>
            <a:r>
              <a:rPr lang="en" sz="2000"/>
              <a:t>ɸ</a:t>
            </a:r>
            <a:r>
              <a:rPr baseline="-25000" lang="en" sz="2000"/>
              <a:t>y</a:t>
            </a:r>
            <a:r>
              <a:rPr lang="en" sz="2000"/>
              <a:t>(Y) = </a:t>
            </a:r>
            <a:r>
              <a:rPr i="1" lang="en" sz="2000"/>
              <a:t>C ✕ </a:t>
            </a:r>
            <a:r>
              <a:rPr b="1" i="1" lang="en" sz="2000"/>
              <a:t>R</a:t>
            </a:r>
            <a:r>
              <a:rPr baseline="30000" i="1" lang="en" sz="2000"/>
              <a:t>x,y,w,h</a:t>
            </a:r>
            <a:r>
              <a:rPr i="1" lang="en" sz="2000"/>
              <a:t> ✕ N</a:t>
            </a:r>
            <a:endParaRPr sz="2000"/>
          </a:p>
        </p:txBody>
      </p:sp>
      <p:sp>
        <p:nvSpPr>
          <p:cNvPr id="1595" name="Google Shape;1595;p69"/>
          <p:cNvSpPr txBox="1"/>
          <p:nvPr>
            <p:ph idx="1" type="body"/>
          </p:nvPr>
        </p:nvSpPr>
        <p:spPr>
          <a:xfrm>
            <a:off x="311700" y="4273375"/>
            <a:ext cx="8520600" cy="807000"/>
          </a:xfrm>
          <a:prstGeom prst="rect">
            <a:avLst/>
          </a:prstGeom>
        </p:spPr>
        <p:txBody>
          <a:bodyPr anchorCtr="0" anchor="t" bIns="91425" lIns="91425" spcFirstLastPara="1" rIns="91425" wrap="square" tIns="91425">
            <a:normAutofit/>
          </a:bodyPr>
          <a:lstStyle/>
          <a:p>
            <a:pPr indent="-355600" lvl="0" marL="457200" rtl="0" algn="l">
              <a:lnSpc>
                <a:spcPct val="95000"/>
              </a:lnSpc>
              <a:spcBef>
                <a:spcPts val="0"/>
              </a:spcBef>
              <a:spcAft>
                <a:spcPts val="0"/>
              </a:spcAft>
              <a:buSzPts val="2000"/>
              <a:buChar char="●"/>
            </a:pPr>
            <a:r>
              <a:rPr lang="en" sz="2000"/>
              <a:t>What model architecture might you use?</a:t>
            </a:r>
            <a:endParaRPr sz="2000"/>
          </a:p>
          <a:p>
            <a:pPr indent="-355600" lvl="0" marL="457200" rtl="0" algn="l">
              <a:lnSpc>
                <a:spcPct val="95000"/>
              </a:lnSpc>
              <a:spcBef>
                <a:spcPts val="0"/>
              </a:spcBef>
              <a:spcAft>
                <a:spcPts val="0"/>
              </a:spcAft>
              <a:buSzPts val="2000"/>
              <a:buChar char="●"/>
            </a:pPr>
            <a:r>
              <a:rPr lang="en" sz="2000"/>
              <a:t>What loss function would you want to optimize?</a:t>
            </a:r>
            <a:endParaRPr sz="2000"/>
          </a:p>
        </p:txBody>
      </p:sp>
      <p:pic>
        <p:nvPicPr>
          <p:cNvPr id="1596" name="Google Shape;1596;p69"/>
          <p:cNvPicPr preferRelativeResize="0"/>
          <p:nvPr/>
        </p:nvPicPr>
        <p:blipFill rotWithShape="1">
          <a:blip r:embed="rId3">
            <a:alphaModFix/>
          </a:blip>
          <a:srcRect b="8229" l="0" r="53647" t="15077"/>
          <a:stretch/>
        </p:blipFill>
        <p:spPr>
          <a:xfrm>
            <a:off x="3598213" y="1017725"/>
            <a:ext cx="1947578" cy="160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6"/>
                                        </p:tgtEl>
                                        <p:attrNameLst>
                                          <p:attrName>style.visibility</p:attrName>
                                        </p:attrNameLst>
                                      </p:cBhvr>
                                      <p:to>
                                        <p:strVal val="visible"/>
                                      </p:to>
                                    </p:set>
                                    <p:animEffect filter="fade" transition="in">
                                      <p:cBhvr>
                                        <p:cTn dur="1000"/>
                                        <p:tgtEl>
                                          <p:spTgt spid="15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3">
                                            <p:txEl>
                                              <p:pRg end="0" st="0"/>
                                            </p:txEl>
                                          </p:spTgt>
                                        </p:tgtEl>
                                        <p:attrNameLst>
                                          <p:attrName>style.visibility</p:attrName>
                                        </p:attrNameLst>
                                      </p:cBhvr>
                                      <p:to>
                                        <p:strVal val="visible"/>
                                      </p:to>
                                    </p:set>
                                    <p:animEffect filter="fade" transition="in">
                                      <p:cBhvr>
                                        <p:cTn dur="1000"/>
                                        <p:tgtEl>
                                          <p:spTgt spid="15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3">
                                            <p:txEl>
                                              <p:pRg end="1" st="1"/>
                                            </p:txEl>
                                          </p:spTgt>
                                        </p:tgtEl>
                                        <p:attrNameLst>
                                          <p:attrName>style.visibility</p:attrName>
                                        </p:attrNameLst>
                                      </p:cBhvr>
                                      <p:to>
                                        <p:strVal val="visible"/>
                                      </p:to>
                                    </p:set>
                                    <p:animEffect filter="fade" transition="in">
                                      <p:cBhvr>
                                        <p:cTn dur="1000"/>
                                        <p:tgtEl>
                                          <p:spTgt spid="15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3">
                                            <p:txEl>
                                              <p:pRg end="2" st="2"/>
                                            </p:txEl>
                                          </p:spTgt>
                                        </p:tgtEl>
                                        <p:attrNameLst>
                                          <p:attrName>style.visibility</p:attrName>
                                        </p:attrNameLst>
                                      </p:cBhvr>
                                      <p:to>
                                        <p:strVal val="visible"/>
                                      </p:to>
                                    </p:set>
                                    <p:animEffect filter="fade" transition="in">
                                      <p:cBhvr>
                                        <p:cTn dur="1000"/>
                                        <p:tgtEl>
                                          <p:spTgt spid="15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3">
                                            <p:txEl>
                                              <p:pRg end="3" st="3"/>
                                            </p:txEl>
                                          </p:spTgt>
                                        </p:tgtEl>
                                        <p:attrNameLst>
                                          <p:attrName>style.visibility</p:attrName>
                                        </p:attrNameLst>
                                      </p:cBhvr>
                                      <p:to>
                                        <p:strVal val="visible"/>
                                      </p:to>
                                    </p:set>
                                    <p:animEffect filter="fade" transition="in">
                                      <p:cBhvr>
                                        <p:cTn dur="1000"/>
                                        <p:tgtEl>
                                          <p:spTgt spid="15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4">
                                            <p:txEl>
                                              <p:pRg end="0" st="0"/>
                                            </p:txEl>
                                          </p:spTgt>
                                        </p:tgtEl>
                                        <p:attrNameLst>
                                          <p:attrName>style.visibility</p:attrName>
                                        </p:attrNameLst>
                                      </p:cBhvr>
                                      <p:to>
                                        <p:strVal val="visible"/>
                                      </p:to>
                                    </p:set>
                                    <p:animEffect filter="fade" transition="in">
                                      <p:cBhvr>
                                        <p:cTn dur="1000"/>
                                        <p:tgtEl>
                                          <p:spTgt spid="15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4">
                                            <p:txEl>
                                              <p:pRg end="1" st="1"/>
                                            </p:txEl>
                                          </p:spTgt>
                                        </p:tgtEl>
                                        <p:attrNameLst>
                                          <p:attrName>style.visibility</p:attrName>
                                        </p:attrNameLst>
                                      </p:cBhvr>
                                      <p:to>
                                        <p:strVal val="visible"/>
                                      </p:to>
                                    </p:set>
                                    <p:animEffect filter="fade" transition="in">
                                      <p:cBhvr>
                                        <p:cTn dur="1000"/>
                                        <p:tgtEl>
                                          <p:spTgt spid="15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4">
                                            <p:txEl>
                                              <p:pRg end="2" st="2"/>
                                            </p:txEl>
                                          </p:spTgt>
                                        </p:tgtEl>
                                        <p:attrNameLst>
                                          <p:attrName>style.visibility</p:attrName>
                                        </p:attrNameLst>
                                      </p:cBhvr>
                                      <p:to>
                                        <p:strVal val="visible"/>
                                      </p:to>
                                    </p:set>
                                    <p:animEffect filter="fade" transition="in">
                                      <p:cBhvr>
                                        <p:cTn dur="1000"/>
                                        <p:tgtEl>
                                          <p:spTgt spid="15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4">
                                            <p:txEl>
                                              <p:pRg end="3" st="3"/>
                                            </p:txEl>
                                          </p:spTgt>
                                        </p:tgtEl>
                                        <p:attrNameLst>
                                          <p:attrName>style.visibility</p:attrName>
                                        </p:attrNameLst>
                                      </p:cBhvr>
                                      <p:to>
                                        <p:strVal val="visible"/>
                                      </p:to>
                                    </p:set>
                                    <p:animEffect filter="fade" transition="in">
                                      <p:cBhvr>
                                        <p:cTn dur="1000"/>
                                        <p:tgtEl>
                                          <p:spTgt spid="15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5">
                                            <p:txEl>
                                              <p:pRg end="0" st="0"/>
                                            </p:txEl>
                                          </p:spTgt>
                                        </p:tgtEl>
                                        <p:attrNameLst>
                                          <p:attrName>style.visibility</p:attrName>
                                        </p:attrNameLst>
                                      </p:cBhvr>
                                      <p:to>
                                        <p:strVal val="visible"/>
                                      </p:to>
                                    </p:set>
                                    <p:animEffect filter="fade" transition="in">
                                      <p:cBhvr>
                                        <p:cTn dur="1000"/>
                                        <p:tgtEl>
                                          <p:spTgt spid="15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5">
                                            <p:txEl>
                                              <p:pRg end="1" st="1"/>
                                            </p:txEl>
                                          </p:spTgt>
                                        </p:tgtEl>
                                        <p:attrNameLst>
                                          <p:attrName>style.visibility</p:attrName>
                                        </p:attrNameLst>
                                      </p:cBhvr>
                                      <p:to>
                                        <p:strVal val="visible"/>
                                      </p:to>
                                    </p:set>
                                    <p:animEffect filter="fade" transition="in">
                                      <p:cBhvr>
                                        <p:cTn dur="1000"/>
                                        <p:tgtEl>
                                          <p:spTgt spid="159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Origins of Convolutional Neural Networks</a:t>
            </a:r>
            <a:endParaRPr/>
          </a:p>
        </p:txBody>
      </p:sp>
      <p:sp>
        <p:nvSpPr>
          <p:cNvPr id="1602" name="Google Shape;1602;p70"/>
          <p:cNvSpPr txBox="1"/>
          <p:nvPr>
            <p:ph idx="1" type="body"/>
          </p:nvPr>
        </p:nvSpPr>
        <p:spPr>
          <a:xfrm>
            <a:off x="311700" y="1152475"/>
            <a:ext cx="8520600" cy="9249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1200"/>
              </a:spcAft>
              <a:buNone/>
            </a:pPr>
            <a:r>
              <a:rPr lang="en"/>
              <a:t>“They found that particular neurons in the visual cortexes of cats and monkeys—the areas in their brains responsible for processing visual information—didn't respond to simple points of light, but rather to lines, and in particular, lines and contours with specific orientations”</a:t>
            </a:r>
            <a:endParaRPr/>
          </a:p>
        </p:txBody>
      </p:sp>
      <p:sp>
        <p:nvSpPr>
          <p:cNvPr id="1603" name="Google Shape;1603;p70"/>
          <p:cNvSpPr/>
          <p:nvPr/>
        </p:nvSpPr>
        <p:spPr>
          <a:xfrm>
            <a:off x="25" y="4858575"/>
            <a:ext cx="9144000" cy="285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https://hub.jhu.edu/2015/07/14/golden-goose-award-wiesel-hubel/</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p:txBody>
      </p:sp>
      <p:pic>
        <p:nvPicPr>
          <p:cNvPr id="1604" name="Google Shape;1604;p70"/>
          <p:cNvPicPr preferRelativeResize="0"/>
          <p:nvPr/>
        </p:nvPicPr>
        <p:blipFill rotWithShape="1">
          <a:blip r:embed="rId4">
            <a:alphaModFix/>
          </a:blip>
          <a:srcRect b="0" l="0" r="0" t="0"/>
          <a:stretch/>
        </p:blipFill>
        <p:spPr>
          <a:xfrm>
            <a:off x="2479549" y="2004300"/>
            <a:ext cx="4184901" cy="2771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4"/>
                                        </p:tgtEl>
                                        <p:attrNameLst>
                                          <p:attrName>style.visibility</p:attrName>
                                        </p:attrNameLst>
                                      </p:cBhvr>
                                      <p:to>
                                        <p:strVal val="visible"/>
                                      </p:to>
                                    </p:set>
                                    <p:animEffect filter="fade" transition="in">
                                      <p:cBhvr>
                                        <p:cTn dur="1000"/>
                                        <p:tgtEl>
                                          <p:spTgt spid="1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2"/>
                                        </p:tgtEl>
                                        <p:attrNameLst>
                                          <p:attrName>style.visibility</p:attrName>
                                        </p:attrNameLst>
                                      </p:cBhvr>
                                      <p:to>
                                        <p:strVal val="visible"/>
                                      </p:to>
                                    </p:set>
                                    <p:animEffect filter="fade" transition="in">
                                      <p:cBhvr>
                                        <p:cTn dur="1000"/>
                                        <p:tgtEl>
                                          <p:spTgt spid="16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Origins of Convolutional Neural Networks</a:t>
            </a:r>
            <a:endParaRPr/>
          </a:p>
        </p:txBody>
      </p:sp>
      <p:pic>
        <p:nvPicPr>
          <p:cNvPr id="1610" name="Google Shape;1610;p71"/>
          <p:cNvPicPr preferRelativeResize="0"/>
          <p:nvPr/>
        </p:nvPicPr>
        <p:blipFill rotWithShape="1">
          <a:blip r:embed="rId3">
            <a:alphaModFix/>
          </a:blip>
          <a:srcRect b="0" l="0" r="0" t="0"/>
          <a:stretch/>
        </p:blipFill>
        <p:spPr>
          <a:xfrm>
            <a:off x="4882531" y="1296580"/>
            <a:ext cx="4023439" cy="2806349"/>
          </a:xfrm>
          <a:prstGeom prst="rect">
            <a:avLst/>
          </a:prstGeom>
          <a:noFill/>
          <a:ln>
            <a:noFill/>
          </a:ln>
        </p:spPr>
      </p:pic>
      <p:sp>
        <p:nvSpPr>
          <p:cNvPr id="1611" name="Google Shape;1611;p71"/>
          <p:cNvSpPr/>
          <p:nvPr/>
        </p:nvSpPr>
        <p:spPr>
          <a:xfrm>
            <a:off x="25" y="4691050"/>
            <a:ext cx="9144000" cy="4524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4"/>
              </a:rPr>
              <a:t>Fukushima, Kunihiko. </a:t>
            </a:r>
            <a:r>
              <a:rPr b="1" lang="en" u="sng">
                <a:solidFill>
                  <a:schemeClr val="hlink"/>
                </a:solidFill>
                <a:latin typeface="Helvetica Neue"/>
                <a:ea typeface="Helvetica Neue"/>
                <a:cs typeface="Helvetica Neue"/>
                <a:sym typeface="Helvetica Neue"/>
                <a:hlinkClick r:id="rId5"/>
              </a:rPr>
              <a:t>Neocognitron</a:t>
            </a:r>
            <a:r>
              <a:rPr lang="en" u="sng">
                <a:solidFill>
                  <a:schemeClr val="hlink"/>
                </a:solidFill>
                <a:latin typeface="Helvetica Neue"/>
                <a:ea typeface="Helvetica Neue"/>
                <a:cs typeface="Helvetica Neue"/>
                <a:sym typeface="Helvetica Neue"/>
                <a:hlinkClick r:id="rId6"/>
              </a:rPr>
              <a:t>: A self-organizing neural network model for a mechanism of visual pattern recognition.  Competition and cooperation in neural nets </a:t>
            </a:r>
            <a:r>
              <a:rPr b="1" lang="en" u="sng">
                <a:solidFill>
                  <a:schemeClr val="hlink"/>
                </a:solidFill>
                <a:latin typeface="Helvetica Neue"/>
                <a:ea typeface="Helvetica Neue"/>
                <a:cs typeface="Helvetica Neue"/>
                <a:sym typeface="Helvetica Neue"/>
                <a:hlinkClick r:id="rId7"/>
              </a:rPr>
              <a:t>1982</a:t>
            </a:r>
            <a:r>
              <a:rPr lang="en" u="sng">
                <a:solidFill>
                  <a:schemeClr val="hlink"/>
                </a:solidFill>
                <a:latin typeface="Helvetica Neue"/>
                <a:ea typeface="Helvetica Neue"/>
                <a:cs typeface="Helvetica Neue"/>
                <a:sym typeface="Helvetica Neue"/>
                <a:hlinkClick r:id="rId8"/>
              </a:rPr>
              <a:t>.</a:t>
            </a:r>
            <a:endParaRPr>
              <a:latin typeface="Helvetica Neue"/>
              <a:ea typeface="Helvetica Neue"/>
              <a:cs typeface="Helvetica Neue"/>
              <a:sym typeface="Helvetica Neue"/>
            </a:endParaRPr>
          </a:p>
        </p:txBody>
      </p:sp>
      <p:pic>
        <p:nvPicPr>
          <p:cNvPr id="1612" name="Google Shape;1612;p71"/>
          <p:cNvPicPr preferRelativeResize="0"/>
          <p:nvPr/>
        </p:nvPicPr>
        <p:blipFill>
          <a:blip r:embed="rId9">
            <a:alphaModFix/>
          </a:blip>
          <a:stretch>
            <a:fillRect/>
          </a:stretch>
        </p:blipFill>
        <p:spPr>
          <a:xfrm>
            <a:off x="208670" y="1134838"/>
            <a:ext cx="4363330" cy="31298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2"/>
                                        </p:tgtEl>
                                        <p:attrNameLst>
                                          <p:attrName>style.visibility</p:attrName>
                                        </p:attrNameLst>
                                      </p:cBhvr>
                                      <p:to>
                                        <p:strVal val="visible"/>
                                      </p:to>
                                    </p:set>
                                    <p:animEffect filter="fade" transition="in">
                                      <p:cBhvr>
                                        <p:cTn dur="1000"/>
                                        <p:tgtEl>
                                          <p:spTgt spid="1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0"/>
                                        </p:tgtEl>
                                        <p:attrNameLst>
                                          <p:attrName>style.visibility</p:attrName>
                                        </p:attrNameLst>
                                      </p:cBhvr>
                                      <p:to>
                                        <p:strVal val="visible"/>
                                      </p:to>
                                    </p:set>
                                    <p:animEffect filter="fade" transition="in">
                                      <p:cBhvr>
                                        <p:cTn dur="1000"/>
                                        <p:tgtEl>
                                          <p:spTgt spid="16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Course Project Team Registration</a:t>
            </a:r>
            <a:endParaRPr/>
          </a:p>
        </p:txBody>
      </p:sp>
      <p:sp>
        <p:nvSpPr>
          <p:cNvPr id="105" name="Google Shape;105;p18"/>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Project 4-person teams are due today; Feb 3rd, 11:59pm</a:t>
            </a:r>
            <a:endParaRPr/>
          </a:p>
          <a:p>
            <a:pPr indent="-368300" lvl="1" marL="914400" rtl="0" algn="l">
              <a:spcBef>
                <a:spcPts val="0"/>
              </a:spcBef>
              <a:spcAft>
                <a:spcPts val="0"/>
              </a:spcAft>
              <a:buSzPts val="2200"/>
              <a:buChar char="○"/>
            </a:pPr>
            <a:r>
              <a:rPr lang="en"/>
              <a:t>There is a team registration form online</a:t>
            </a:r>
            <a:endParaRPr/>
          </a:p>
          <a:p>
            <a:pPr indent="-368300" lvl="1" marL="914400" rtl="0" algn="l">
              <a:spcBef>
                <a:spcPts val="0"/>
              </a:spcBef>
              <a:spcAft>
                <a:spcPts val="0"/>
              </a:spcAft>
              <a:buSzPts val="2200"/>
              <a:buChar char="○"/>
            </a:pPr>
            <a:r>
              <a:rPr lang="en"/>
              <a:t>Piazza → Resources → Course Project</a:t>
            </a:r>
            <a:endParaRPr/>
          </a:p>
          <a:p>
            <a:pPr indent="-368300" lvl="1" marL="914400" rtl="0" algn="l">
              <a:spcBef>
                <a:spcPts val="0"/>
              </a:spcBef>
              <a:spcAft>
                <a:spcPts val="0"/>
              </a:spcAft>
              <a:buSzPts val="2200"/>
              <a:buChar char="○"/>
            </a:pPr>
            <a:r>
              <a:rPr lang="en"/>
              <a:t>Only </a:t>
            </a:r>
            <a:r>
              <a:rPr b="1" lang="en"/>
              <a:t>ONE</a:t>
            </a:r>
            <a:r>
              <a:rPr lang="en"/>
              <a:t> person from each team should submit this form</a:t>
            </a:r>
            <a:endParaRPr/>
          </a:p>
          <a:p>
            <a:pPr indent="-368300" lvl="1" marL="914400" rtl="0" algn="l">
              <a:spcBef>
                <a:spcPts val="0"/>
              </a:spcBef>
              <a:spcAft>
                <a:spcPts val="0"/>
              </a:spcAft>
              <a:buSzPts val="2200"/>
              <a:buChar char="○"/>
            </a:pPr>
            <a:r>
              <a:rPr lang="en"/>
              <a:t>Each person in the room should be on </a:t>
            </a:r>
            <a:r>
              <a:rPr i="1" lang="en"/>
              <a:t>exactly one team</a:t>
            </a:r>
            <a:endParaRPr/>
          </a:p>
          <a:p>
            <a:pPr indent="-368300" lvl="0" marL="457200" rtl="0" algn="l">
              <a:spcBef>
                <a:spcPts val="0"/>
              </a:spcBef>
              <a:spcAft>
                <a:spcPts val="0"/>
              </a:spcAft>
              <a:buSzPts val="2200"/>
              <a:buChar char="●"/>
            </a:pPr>
            <a:r>
              <a:rPr lang="en"/>
              <a:t>For the research project:</a:t>
            </a:r>
            <a:endParaRPr/>
          </a:p>
          <a:p>
            <a:pPr indent="-368300" lvl="1" marL="914400" rtl="0" algn="l">
              <a:spcBef>
                <a:spcPts val="0"/>
              </a:spcBef>
              <a:spcAft>
                <a:spcPts val="0"/>
              </a:spcAft>
              <a:buSzPts val="2200"/>
              <a:buChar char="○"/>
            </a:pPr>
            <a:r>
              <a:rPr lang="en"/>
              <a:t>You may </a:t>
            </a:r>
            <a:r>
              <a:rPr i="1" lang="en"/>
              <a:t>not</a:t>
            </a:r>
            <a:r>
              <a:rPr lang="en"/>
              <a:t> work with students outside this course.</a:t>
            </a:r>
            <a:endParaRPr/>
          </a:p>
          <a:p>
            <a:pPr indent="-368300" lvl="1" marL="914400" rtl="0" algn="l">
              <a:spcBef>
                <a:spcPts val="0"/>
              </a:spcBef>
              <a:spcAft>
                <a:spcPts val="0"/>
              </a:spcAft>
              <a:buSzPts val="2200"/>
              <a:buChar char="○"/>
            </a:pPr>
            <a:r>
              <a:rPr lang="en"/>
              <a:t>You may </a:t>
            </a:r>
            <a:r>
              <a:rPr i="1" lang="en"/>
              <a:t>not</a:t>
            </a:r>
            <a:r>
              <a:rPr lang="en"/>
              <a:t> share code with other teams in the course.</a:t>
            </a:r>
            <a:endParaRPr/>
          </a:p>
          <a:p>
            <a:pPr indent="-368300" lvl="1" marL="914400" rtl="0" algn="l">
              <a:spcBef>
                <a:spcPts val="0"/>
              </a:spcBef>
              <a:spcAft>
                <a:spcPts val="0"/>
              </a:spcAft>
              <a:buSzPts val="2200"/>
              <a:buChar char="○"/>
            </a:pPr>
            <a:r>
              <a:rPr lang="en"/>
              <a:t>You </a:t>
            </a:r>
            <a:r>
              <a:rPr i="1" lang="en"/>
              <a:t>must</a:t>
            </a:r>
            <a:r>
              <a:rPr lang="en"/>
              <a:t> enumerate individual contributions of your four team members in reports.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0" st="0"/>
                                            </p:txEl>
                                          </p:spTgt>
                                        </p:tgtEl>
                                        <p:attrNameLst>
                                          <p:attrName>style.visibility</p:attrName>
                                        </p:attrNameLst>
                                      </p:cBhvr>
                                      <p:to>
                                        <p:strVal val="visible"/>
                                      </p:to>
                                    </p:set>
                                    <p:animEffect filter="fade" transition="in">
                                      <p:cBhvr>
                                        <p:cTn dur="1000"/>
                                        <p:tgtEl>
                                          <p:spTgt spid="1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1" st="1"/>
                                            </p:txEl>
                                          </p:spTgt>
                                        </p:tgtEl>
                                        <p:attrNameLst>
                                          <p:attrName>style.visibility</p:attrName>
                                        </p:attrNameLst>
                                      </p:cBhvr>
                                      <p:to>
                                        <p:strVal val="visible"/>
                                      </p:to>
                                    </p:set>
                                    <p:animEffect filter="fade" transition="in">
                                      <p:cBhvr>
                                        <p:cTn dur="1000"/>
                                        <p:tgtEl>
                                          <p:spTgt spid="1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2" st="2"/>
                                            </p:txEl>
                                          </p:spTgt>
                                        </p:tgtEl>
                                        <p:attrNameLst>
                                          <p:attrName>style.visibility</p:attrName>
                                        </p:attrNameLst>
                                      </p:cBhvr>
                                      <p:to>
                                        <p:strVal val="visible"/>
                                      </p:to>
                                    </p:set>
                                    <p:animEffect filter="fade" transition="in">
                                      <p:cBhvr>
                                        <p:cTn dur="1000"/>
                                        <p:tgtEl>
                                          <p:spTgt spid="1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3" st="3"/>
                                            </p:txEl>
                                          </p:spTgt>
                                        </p:tgtEl>
                                        <p:attrNameLst>
                                          <p:attrName>style.visibility</p:attrName>
                                        </p:attrNameLst>
                                      </p:cBhvr>
                                      <p:to>
                                        <p:strVal val="visible"/>
                                      </p:to>
                                    </p:set>
                                    <p:animEffect filter="fade" transition="in">
                                      <p:cBhvr>
                                        <p:cTn dur="1000"/>
                                        <p:tgtEl>
                                          <p:spTgt spid="1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4" st="4"/>
                                            </p:txEl>
                                          </p:spTgt>
                                        </p:tgtEl>
                                        <p:attrNameLst>
                                          <p:attrName>style.visibility</p:attrName>
                                        </p:attrNameLst>
                                      </p:cBhvr>
                                      <p:to>
                                        <p:strVal val="visible"/>
                                      </p:to>
                                    </p:set>
                                    <p:animEffect filter="fade" transition="in">
                                      <p:cBhvr>
                                        <p:cTn dur="1000"/>
                                        <p:tgtEl>
                                          <p:spTgt spid="1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5" st="5"/>
                                            </p:txEl>
                                          </p:spTgt>
                                        </p:tgtEl>
                                        <p:attrNameLst>
                                          <p:attrName>style.visibility</p:attrName>
                                        </p:attrNameLst>
                                      </p:cBhvr>
                                      <p:to>
                                        <p:strVal val="visible"/>
                                      </p:to>
                                    </p:set>
                                    <p:animEffect filter="fade" transition="in">
                                      <p:cBhvr>
                                        <p:cTn dur="1000"/>
                                        <p:tgtEl>
                                          <p:spTgt spid="10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6" st="6"/>
                                            </p:txEl>
                                          </p:spTgt>
                                        </p:tgtEl>
                                        <p:attrNameLst>
                                          <p:attrName>style.visibility</p:attrName>
                                        </p:attrNameLst>
                                      </p:cBhvr>
                                      <p:to>
                                        <p:strVal val="visible"/>
                                      </p:to>
                                    </p:set>
                                    <p:animEffect filter="fade" transition="in">
                                      <p:cBhvr>
                                        <p:cTn dur="1000"/>
                                        <p:tgtEl>
                                          <p:spTgt spid="10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7" st="7"/>
                                            </p:txEl>
                                          </p:spTgt>
                                        </p:tgtEl>
                                        <p:attrNameLst>
                                          <p:attrName>style.visibility</p:attrName>
                                        </p:attrNameLst>
                                      </p:cBhvr>
                                      <p:to>
                                        <p:strVal val="visible"/>
                                      </p:to>
                                    </p:set>
                                    <p:animEffect filter="fade" transition="in">
                                      <p:cBhvr>
                                        <p:cTn dur="1000"/>
                                        <p:tgtEl>
                                          <p:spTgt spid="10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8" st="8"/>
                                            </p:txEl>
                                          </p:spTgt>
                                        </p:tgtEl>
                                        <p:attrNameLst>
                                          <p:attrName>style.visibility</p:attrName>
                                        </p:attrNameLst>
                                      </p:cBhvr>
                                      <p:to>
                                        <p:strVal val="visible"/>
                                      </p:to>
                                    </p:set>
                                    <p:animEffect filter="fade" transition="in">
                                      <p:cBhvr>
                                        <p:cTn dur="1000"/>
                                        <p:tgtEl>
                                          <p:spTgt spid="10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Origins of Convolutional Neural Networks</a:t>
            </a:r>
            <a:endParaRPr/>
          </a:p>
        </p:txBody>
      </p:sp>
      <p:sp>
        <p:nvSpPr>
          <p:cNvPr id="1618" name="Google Shape;1618;p72"/>
          <p:cNvSpPr/>
          <p:nvPr/>
        </p:nvSpPr>
        <p:spPr>
          <a:xfrm>
            <a:off x="25" y="4858575"/>
            <a:ext cx="9144000" cy="285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Y. LeCun, et. al. Handwritten digit recognition with a </a:t>
            </a:r>
            <a:r>
              <a:rPr b="1" lang="en" u="sng">
                <a:solidFill>
                  <a:schemeClr val="hlink"/>
                </a:solidFill>
                <a:latin typeface="Helvetica Neue"/>
                <a:ea typeface="Helvetica Neue"/>
                <a:cs typeface="Helvetica Neue"/>
                <a:sym typeface="Helvetica Neue"/>
                <a:hlinkClick r:id="rId4"/>
              </a:rPr>
              <a:t>back-propagation</a:t>
            </a:r>
            <a:r>
              <a:rPr lang="en" u="sng">
                <a:solidFill>
                  <a:schemeClr val="hlink"/>
                </a:solidFill>
                <a:latin typeface="Helvetica Neue"/>
                <a:ea typeface="Helvetica Neue"/>
                <a:cs typeface="Helvetica Neue"/>
                <a:sym typeface="Helvetica Neue"/>
                <a:hlinkClick r:id="rId5"/>
              </a:rPr>
              <a:t> network. NeurIPS </a:t>
            </a:r>
            <a:r>
              <a:rPr b="1" lang="en" u="sng">
                <a:solidFill>
                  <a:schemeClr val="hlink"/>
                </a:solidFill>
                <a:latin typeface="Helvetica Neue"/>
                <a:ea typeface="Helvetica Neue"/>
                <a:cs typeface="Helvetica Neue"/>
                <a:sym typeface="Helvetica Neue"/>
                <a:hlinkClick r:id="rId6"/>
              </a:rPr>
              <a:t>1989</a:t>
            </a:r>
            <a:r>
              <a:rPr lang="en" u="sng">
                <a:solidFill>
                  <a:schemeClr val="hlink"/>
                </a:solidFill>
                <a:latin typeface="Helvetica Neue"/>
                <a:ea typeface="Helvetica Neue"/>
                <a:cs typeface="Helvetica Neue"/>
                <a:sym typeface="Helvetica Neue"/>
                <a:hlinkClick r:id="rId7"/>
              </a:rPr>
              <a:t>.</a:t>
            </a:r>
            <a:endParaRPr>
              <a:latin typeface="Helvetica Neue"/>
              <a:ea typeface="Helvetica Neue"/>
              <a:cs typeface="Helvetica Neue"/>
              <a:sym typeface="Helvetica Neue"/>
            </a:endParaRPr>
          </a:p>
        </p:txBody>
      </p:sp>
      <p:pic>
        <p:nvPicPr>
          <p:cNvPr id="1619" name="Google Shape;1619;p72">
            <a:hlinkClick r:id="rId8"/>
          </p:cNvPr>
          <p:cNvPicPr preferRelativeResize="0"/>
          <p:nvPr/>
        </p:nvPicPr>
        <p:blipFill>
          <a:blip r:embed="rId9">
            <a:alphaModFix/>
          </a:blip>
          <a:stretch>
            <a:fillRect/>
          </a:stretch>
        </p:blipFill>
        <p:spPr>
          <a:xfrm>
            <a:off x="191400" y="1178200"/>
            <a:ext cx="4819650" cy="2228850"/>
          </a:xfrm>
          <a:prstGeom prst="rect">
            <a:avLst/>
          </a:prstGeom>
          <a:noFill/>
          <a:ln>
            <a:noFill/>
          </a:ln>
        </p:spPr>
      </p:pic>
      <p:pic>
        <p:nvPicPr>
          <p:cNvPr id="1620" name="Google Shape;1620;p72"/>
          <p:cNvPicPr preferRelativeResize="0"/>
          <p:nvPr/>
        </p:nvPicPr>
        <p:blipFill rotWithShape="1">
          <a:blip r:embed="rId10">
            <a:alphaModFix/>
          </a:blip>
          <a:srcRect b="0" l="0" r="0" t="0"/>
          <a:stretch/>
        </p:blipFill>
        <p:spPr>
          <a:xfrm>
            <a:off x="2055350" y="2645299"/>
            <a:ext cx="6730924" cy="182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9"/>
                                        </p:tgtEl>
                                        <p:attrNameLst>
                                          <p:attrName>style.visibility</p:attrName>
                                        </p:attrNameLst>
                                      </p:cBhvr>
                                      <p:to>
                                        <p:strVal val="visible"/>
                                      </p:to>
                                    </p:set>
                                    <p:animEffect filter="fade" transition="in">
                                      <p:cBhvr>
                                        <p:cTn dur="1000"/>
                                        <p:tgtEl>
                                          <p:spTgt spid="1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0"/>
                                        </p:tgtEl>
                                        <p:attrNameLst>
                                          <p:attrName>style.visibility</p:attrName>
                                        </p:attrNameLst>
                                      </p:cBhvr>
                                      <p:to>
                                        <p:strVal val="visible"/>
                                      </p:to>
                                    </p:set>
                                    <p:animEffect filter="fade" transition="in">
                                      <p:cBhvr>
                                        <p:cTn dur="1000"/>
                                        <p:tgtEl>
                                          <p:spTgt spid="1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Origins of Convolutional Neural Networks</a:t>
            </a:r>
            <a:endParaRPr/>
          </a:p>
        </p:txBody>
      </p:sp>
      <p:sp>
        <p:nvSpPr>
          <p:cNvPr id="1626" name="Google Shape;1626;p73"/>
          <p:cNvSpPr/>
          <p:nvPr/>
        </p:nvSpPr>
        <p:spPr>
          <a:xfrm>
            <a:off x="25" y="4858575"/>
            <a:ext cx="9144000" cy="285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A Krizhevsky, et. al. ImageNet Classification with </a:t>
            </a:r>
            <a:r>
              <a:rPr b="1" lang="en" u="sng">
                <a:solidFill>
                  <a:schemeClr val="hlink"/>
                </a:solidFill>
                <a:latin typeface="Helvetica Neue"/>
                <a:ea typeface="Helvetica Neue"/>
                <a:cs typeface="Helvetica Neue"/>
                <a:sym typeface="Helvetica Neue"/>
                <a:hlinkClick r:id="rId4"/>
              </a:rPr>
              <a:t>Deep Convolutional Neural Networks</a:t>
            </a:r>
            <a:r>
              <a:rPr lang="en" u="sng">
                <a:solidFill>
                  <a:schemeClr val="hlink"/>
                </a:solidFill>
                <a:latin typeface="Helvetica Neue"/>
                <a:ea typeface="Helvetica Neue"/>
                <a:cs typeface="Helvetica Neue"/>
                <a:sym typeface="Helvetica Neue"/>
                <a:hlinkClick r:id="rId5"/>
              </a:rPr>
              <a:t>. NeurIPS </a:t>
            </a:r>
            <a:r>
              <a:rPr b="1" lang="en" u="sng">
                <a:solidFill>
                  <a:schemeClr val="hlink"/>
                </a:solidFill>
                <a:latin typeface="Helvetica Neue"/>
                <a:ea typeface="Helvetica Neue"/>
                <a:cs typeface="Helvetica Neue"/>
                <a:sym typeface="Helvetica Neue"/>
                <a:hlinkClick r:id="rId6"/>
              </a:rPr>
              <a:t>2012</a:t>
            </a:r>
            <a:r>
              <a:rPr lang="en" u="sng">
                <a:solidFill>
                  <a:schemeClr val="hlink"/>
                </a:solidFill>
                <a:latin typeface="Helvetica Neue"/>
                <a:ea typeface="Helvetica Neue"/>
                <a:cs typeface="Helvetica Neue"/>
                <a:sym typeface="Helvetica Neue"/>
                <a:hlinkClick r:id="rId7"/>
              </a:rPr>
              <a:t>.</a:t>
            </a:r>
            <a:endParaRPr>
              <a:latin typeface="Helvetica Neue"/>
              <a:ea typeface="Helvetica Neue"/>
              <a:cs typeface="Helvetica Neue"/>
              <a:sym typeface="Helvetica Neue"/>
            </a:endParaRPr>
          </a:p>
        </p:txBody>
      </p:sp>
      <p:pic>
        <p:nvPicPr>
          <p:cNvPr id="1627" name="Google Shape;1627;p73"/>
          <p:cNvPicPr preferRelativeResize="0"/>
          <p:nvPr/>
        </p:nvPicPr>
        <p:blipFill>
          <a:blip r:embed="rId8">
            <a:alphaModFix/>
          </a:blip>
          <a:stretch>
            <a:fillRect/>
          </a:stretch>
        </p:blipFill>
        <p:spPr>
          <a:xfrm>
            <a:off x="92725" y="1066950"/>
            <a:ext cx="4366474" cy="3600925"/>
          </a:xfrm>
          <a:prstGeom prst="rect">
            <a:avLst/>
          </a:prstGeom>
          <a:noFill/>
          <a:ln>
            <a:noFill/>
          </a:ln>
        </p:spPr>
      </p:pic>
      <p:pic>
        <p:nvPicPr>
          <p:cNvPr id="1628" name="Google Shape;1628;p73"/>
          <p:cNvPicPr preferRelativeResize="0"/>
          <p:nvPr/>
        </p:nvPicPr>
        <p:blipFill rotWithShape="1">
          <a:blip r:embed="rId9">
            <a:alphaModFix/>
          </a:blip>
          <a:srcRect b="0" l="0" r="0" t="0"/>
          <a:stretch/>
        </p:blipFill>
        <p:spPr>
          <a:xfrm>
            <a:off x="2445674" y="2421850"/>
            <a:ext cx="6592525" cy="2119025"/>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7"/>
                                        </p:tgtEl>
                                        <p:attrNameLst>
                                          <p:attrName>style.visibility</p:attrName>
                                        </p:attrNameLst>
                                      </p:cBhvr>
                                      <p:to>
                                        <p:strVal val="visible"/>
                                      </p:to>
                                    </p:set>
                                    <p:animEffect filter="fade" transition="in">
                                      <p:cBhvr>
                                        <p:cTn dur="1000"/>
                                        <p:tgtEl>
                                          <p:spTgt spid="16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8"/>
                                        </p:tgtEl>
                                        <p:attrNameLst>
                                          <p:attrName>style.visibility</p:attrName>
                                        </p:attrNameLst>
                                      </p:cBhvr>
                                      <p:to>
                                        <p:strVal val="visible"/>
                                      </p:to>
                                    </p:set>
                                    <p:animEffect filter="fade" transition="in">
                                      <p:cBhvr>
                                        <p:cTn dur="1000"/>
                                        <p:tgtEl>
                                          <p:spTgt spid="16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Breaking Down AlexNet</a:t>
            </a:r>
            <a:endParaRPr/>
          </a:p>
        </p:txBody>
      </p:sp>
      <p:grpSp>
        <p:nvGrpSpPr>
          <p:cNvPr id="1634" name="Google Shape;1634;p74"/>
          <p:cNvGrpSpPr/>
          <p:nvPr/>
        </p:nvGrpSpPr>
        <p:grpSpPr>
          <a:xfrm>
            <a:off x="3621296" y="3969143"/>
            <a:ext cx="242396" cy="242350"/>
            <a:chOff x="5196840" y="7126223"/>
            <a:chExt cx="463296" cy="463295"/>
          </a:xfrm>
        </p:grpSpPr>
        <p:pic>
          <p:nvPicPr>
            <p:cNvPr id="1635" name="Google Shape;1635;p74"/>
            <p:cNvPicPr preferRelativeResize="0"/>
            <p:nvPr/>
          </p:nvPicPr>
          <p:blipFill rotWithShape="1">
            <a:blip r:embed="rId3">
              <a:alphaModFix/>
            </a:blip>
            <a:srcRect b="0" l="0" r="0" t="0"/>
            <a:stretch/>
          </p:blipFill>
          <p:spPr>
            <a:xfrm>
              <a:off x="5196840" y="7126223"/>
              <a:ext cx="463296" cy="463295"/>
            </a:xfrm>
            <a:prstGeom prst="rect">
              <a:avLst/>
            </a:prstGeom>
            <a:noFill/>
            <a:ln>
              <a:noFill/>
            </a:ln>
          </p:spPr>
        </p:pic>
        <p:sp>
          <p:nvSpPr>
            <p:cNvPr id="1636" name="Google Shape;1636;p74"/>
            <p:cNvSpPr/>
            <p:nvPr/>
          </p:nvSpPr>
          <p:spPr>
            <a:xfrm>
              <a:off x="5236233" y="7141312"/>
              <a:ext cx="383539" cy="383540"/>
            </a:xfrm>
            <a:custGeom>
              <a:rect b="b" l="l" r="r" t="t"/>
              <a:pathLst>
                <a:path extrusionOk="0" h="383540" w="383539">
                  <a:moveTo>
                    <a:pt x="191584" y="0"/>
                  </a:moveTo>
                  <a:lnTo>
                    <a:pt x="147656" y="5059"/>
                  </a:lnTo>
                  <a:lnTo>
                    <a:pt x="107330" y="19472"/>
                  </a:lnTo>
                  <a:lnTo>
                    <a:pt x="71758" y="42089"/>
                  </a:lnTo>
                  <a:lnTo>
                    <a:pt x="42089" y="71758"/>
                  </a:lnTo>
                  <a:lnTo>
                    <a:pt x="19472" y="107330"/>
                  </a:lnTo>
                  <a:lnTo>
                    <a:pt x="5059" y="147656"/>
                  </a:lnTo>
                  <a:lnTo>
                    <a:pt x="0" y="191584"/>
                  </a:lnTo>
                  <a:lnTo>
                    <a:pt x="5059" y="235513"/>
                  </a:lnTo>
                  <a:lnTo>
                    <a:pt x="19472" y="275839"/>
                  </a:lnTo>
                  <a:lnTo>
                    <a:pt x="42089" y="311411"/>
                  </a:lnTo>
                  <a:lnTo>
                    <a:pt x="71758" y="341081"/>
                  </a:lnTo>
                  <a:lnTo>
                    <a:pt x="107330" y="363697"/>
                  </a:lnTo>
                  <a:lnTo>
                    <a:pt x="147656" y="378110"/>
                  </a:lnTo>
                  <a:lnTo>
                    <a:pt x="191584" y="383170"/>
                  </a:lnTo>
                  <a:lnTo>
                    <a:pt x="235513" y="378110"/>
                  </a:lnTo>
                  <a:lnTo>
                    <a:pt x="275838" y="363697"/>
                  </a:lnTo>
                  <a:lnTo>
                    <a:pt x="311410" y="341081"/>
                  </a:lnTo>
                  <a:lnTo>
                    <a:pt x="341080" y="311411"/>
                  </a:lnTo>
                  <a:lnTo>
                    <a:pt x="363696" y="275839"/>
                  </a:lnTo>
                  <a:lnTo>
                    <a:pt x="378109" y="235513"/>
                  </a:lnTo>
                  <a:lnTo>
                    <a:pt x="383169" y="191584"/>
                  </a:lnTo>
                  <a:lnTo>
                    <a:pt x="378109" y="147656"/>
                  </a:lnTo>
                  <a:lnTo>
                    <a:pt x="363696" y="107330"/>
                  </a:lnTo>
                  <a:lnTo>
                    <a:pt x="341080" y="71758"/>
                  </a:lnTo>
                  <a:lnTo>
                    <a:pt x="311410" y="42089"/>
                  </a:lnTo>
                  <a:lnTo>
                    <a:pt x="275838" y="19472"/>
                  </a:lnTo>
                  <a:lnTo>
                    <a:pt x="235513" y="5059"/>
                  </a:lnTo>
                  <a:lnTo>
                    <a:pt x="191584"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637" name="Google Shape;1637;p74"/>
          <p:cNvGrpSpPr/>
          <p:nvPr/>
        </p:nvGrpSpPr>
        <p:grpSpPr>
          <a:xfrm>
            <a:off x="3798233" y="3243688"/>
            <a:ext cx="3779547" cy="1693262"/>
            <a:chOff x="5535023" y="5739384"/>
            <a:chExt cx="7223905" cy="3236975"/>
          </a:xfrm>
        </p:grpSpPr>
        <p:sp>
          <p:nvSpPr>
            <p:cNvPr id="1638" name="Google Shape;1638;p74"/>
            <p:cNvSpPr/>
            <p:nvPr/>
          </p:nvSpPr>
          <p:spPr>
            <a:xfrm>
              <a:off x="5535023" y="6063999"/>
              <a:ext cx="788035" cy="1125220"/>
            </a:xfrm>
            <a:custGeom>
              <a:rect b="b" l="l" r="r" t="t"/>
              <a:pathLst>
                <a:path extrusionOk="0" h="1125220" w="788035">
                  <a:moveTo>
                    <a:pt x="733712" y="55310"/>
                  </a:moveTo>
                  <a:lnTo>
                    <a:pt x="0" y="1110470"/>
                  </a:lnTo>
                  <a:lnTo>
                    <a:pt x="20853" y="1124972"/>
                  </a:lnTo>
                  <a:lnTo>
                    <a:pt x="754567" y="69812"/>
                  </a:lnTo>
                  <a:lnTo>
                    <a:pt x="733712" y="55310"/>
                  </a:lnTo>
                  <a:close/>
                </a:path>
                <a:path extrusionOk="0" h="1125220" w="788035">
                  <a:moveTo>
                    <a:pt x="781136" y="44883"/>
                  </a:moveTo>
                  <a:lnTo>
                    <a:pt x="740963" y="44883"/>
                  </a:lnTo>
                  <a:lnTo>
                    <a:pt x="761818" y="59385"/>
                  </a:lnTo>
                  <a:lnTo>
                    <a:pt x="754567" y="69812"/>
                  </a:lnTo>
                  <a:lnTo>
                    <a:pt x="775421" y="84312"/>
                  </a:lnTo>
                  <a:lnTo>
                    <a:pt x="781136" y="44883"/>
                  </a:lnTo>
                  <a:close/>
                </a:path>
                <a:path extrusionOk="0" h="1125220" w="788035">
                  <a:moveTo>
                    <a:pt x="740963" y="44883"/>
                  </a:moveTo>
                  <a:lnTo>
                    <a:pt x="733712" y="55310"/>
                  </a:lnTo>
                  <a:lnTo>
                    <a:pt x="754567" y="69812"/>
                  </a:lnTo>
                  <a:lnTo>
                    <a:pt x="761818" y="59385"/>
                  </a:lnTo>
                  <a:lnTo>
                    <a:pt x="740963" y="44883"/>
                  </a:lnTo>
                  <a:close/>
                </a:path>
                <a:path extrusionOk="0" h="1125220" w="788035">
                  <a:moveTo>
                    <a:pt x="787642" y="0"/>
                  </a:moveTo>
                  <a:lnTo>
                    <a:pt x="712859" y="40810"/>
                  </a:lnTo>
                  <a:lnTo>
                    <a:pt x="733712" y="55310"/>
                  </a:lnTo>
                  <a:lnTo>
                    <a:pt x="740963" y="44883"/>
                  </a:lnTo>
                  <a:lnTo>
                    <a:pt x="781136" y="44883"/>
                  </a:lnTo>
                  <a:lnTo>
                    <a:pt x="787642"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39" name="Google Shape;1639;p74"/>
            <p:cNvPicPr preferRelativeResize="0"/>
            <p:nvPr/>
          </p:nvPicPr>
          <p:blipFill rotWithShape="1">
            <a:blip r:embed="rId4">
              <a:alphaModFix/>
            </a:blip>
            <a:srcRect b="0" l="0" r="0" t="0"/>
            <a:stretch/>
          </p:blipFill>
          <p:spPr>
            <a:xfrm>
              <a:off x="6284976" y="5739384"/>
              <a:ext cx="460248" cy="463296"/>
            </a:xfrm>
            <a:prstGeom prst="rect">
              <a:avLst/>
            </a:prstGeom>
            <a:noFill/>
            <a:ln>
              <a:noFill/>
            </a:ln>
          </p:spPr>
        </p:pic>
        <p:sp>
          <p:nvSpPr>
            <p:cNvPr id="1640" name="Google Shape;1640;p74"/>
            <p:cNvSpPr/>
            <p:nvPr/>
          </p:nvSpPr>
          <p:spPr>
            <a:xfrm>
              <a:off x="6323689" y="5753002"/>
              <a:ext cx="383540" cy="383539"/>
            </a:xfrm>
            <a:custGeom>
              <a:rect b="b" l="l" r="r" t="t"/>
              <a:pathLst>
                <a:path extrusionOk="0" h="383539" w="383540">
                  <a:moveTo>
                    <a:pt x="191584" y="0"/>
                  </a:moveTo>
                  <a:lnTo>
                    <a:pt x="147656" y="5059"/>
                  </a:lnTo>
                  <a:lnTo>
                    <a:pt x="107330" y="19472"/>
                  </a:lnTo>
                  <a:lnTo>
                    <a:pt x="71758" y="42088"/>
                  </a:lnTo>
                  <a:lnTo>
                    <a:pt x="42089" y="71757"/>
                  </a:lnTo>
                  <a:lnTo>
                    <a:pt x="19472" y="107329"/>
                  </a:lnTo>
                  <a:lnTo>
                    <a:pt x="5059" y="147654"/>
                  </a:lnTo>
                  <a:lnTo>
                    <a:pt x="0" y="191583"/>
                  </a:lnTo>
                  <a:lnTo>
                    <a:pt x="5059" y="235511"/>
                  </a:lnTo>
                  <a:lnTo>
                    <a:pt x="19472" y="275837"/>
                  </a:lnTo>
                  <a:lnTo>
                    <a:pt x="42089" y="311409"/>
                  </a:lnTo>
                  <a:lnTo>
                    <a:pt x="71758" y="341078"/>
                  </a:lnTo>
                  <a:lnTo>
                    <a:pt x="107330" y="363694"/>
                  </a:lnTo>
                  <a:lnTo>
                    <a:pt x="147656" y="378107"/>
                  </a:lnTo>
                  <a:lnTo>
                    <a:pt x="191584" y="383167"/>
                  </a:lnTo>
                  <a:lnTo>
                    <a:pt x="235513" y="378107"/>
                  </a:lnTo>
                  <a:lnTo>
                    <a:pt x="275838" y="363694"/>
                  </a:lnTo>
                  <a:lnTo>
                    <a:pt x="311411" y="341078"/>
                  </a:lnTo>
                  <a:lnTo>
                    <a:pt x="341080" y="311409"/>
                  </a:lnTo>
                  <a:lnTo>
                    <a:pt x="363696" y="275837"/>
                  </a:lnTo>
                  <a:lnTo>
                    <a:pt x="378109" y="235511"/>
                  </a:lnTo>
                  <a:lnTo>
                    <a:pt x="383169" y="191583"/>
                  </a:lnTo>
                  <a:lnTo>
                    <a:pt x="378109" y="147654"/>
                  </a:lnTo>
                  <a:lnTo>
                    <a:pt x="363696" y="107329"/>
                  </a:lnTo>
                  <a:lnTo>
                    <a:pt x="341080" y="71757"/>
                  </a:lnTo>
                  <a:lnTo>
                    <a:pt x="311411" y="42088"/>
                  </a:lnTo>
                  <a:lnTo>
                    <a:pt x="275838" y="19472"/>
                  </a:lnTo>
                  <a:lnTo>
                    <a:pt x="235513" y="5059"/>
                  </a:lnTo>
                  <a:lnTo>
                    <a:pt x="191584"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41" name="Google Shape;1641;p74"/>
            <p:cNvSpPr/>
            <p:nvPr/>
          </p:nvSpPr>
          <p:spPr>
            <a:xfrm>
              <a:off x="6718156" y="5906485"/>
              <a:ext cx="205740" cy="76200"/>
            </a:xfrm>
            <a:custGeom>
              <a:rect b="b" l="l" r="r" t="t"/>
              <a:pathLst>
                <a:path extrusionOk="0" h="76200" w="205740">
                  <a:moveTo>
                    <a:pt x="129532" y="50799"/>
                  </a:moveTo>
                  <a:lnTo>
                    <a:pt x="129532" y="76200"/>
                  </a:lnTo>
                  <a:lnTo>
                    <a:pt x="180332" y="50800"/>
                  </a:lnTo>
                  <a:lnTo>
                    <a:pt x="129532" y="50799"/>
                  </a:lnTo>
                  <a:close/>
                </a:path>
                <a:path extrusionOk="0" h="76200" w="205740">
                  <a:moveTo>
                    <a:pt x="129533" y="25399"/>
                  </a:moveTo>
                  <a:lnTo>
                    <a:pt x="129532" y="50799"/>
                  </a:lnTo>
                  <a:lnTo>
                    <a:pt x="142232" y="50800"/>
                  </a:lnTo>
                  <a:lnTo>
                    <a:pt x="142233" y="25400"/>
                  </a:lnTo>
                  <a:lnTo>
                    <a:pt x="129533" y="25399"/>
                  </a:lnTo>
                  <a:close/>
                </a:path>
                <a:path extrusionOk="0" h="76200" w="205740">
                  <a:moveTo>
                    <a:pt x="129533" y="0"/>
                  </a:moveTo>
                  <a:lnTo>
                    <a:pt x="129533" y="25399"/>
                  </a:lnTo>
                  <a:lnTo>
                    <a:pt x="142233" y="25400"/>
                  </a:lnTo>
                  <a:lnTo>
                    <a:pt x="142232" y="50800"/>
                  </a:lnTo>
                  <a:lnTo>
                    <a:pt x="180334" y="50798"/>
                  </a:lnTo>
                  <a:lnTo>
                    <a:pt x="205732" y="38100"/>
                  </a:lnTo>
                  <a:lnTo>
                    <a:pt x="129533" y="0"/>
                  </a:lnTo>
                  <a:close/>
                </a:path>
                <a:path extrusionOk="0" h="76200" w="205740">
                  <a:moveTo>
                    <a:pt x="0" y="25398"/>
                  </a:moveTo>
                  <a:lnTo>
                    <a:pt x="0" y="50798"/>
                  </a:lnTo>
                  <a:lnTo>
                    <a:pt x="129532" y="50799"/>
                  </a:lnTo>
                  <a:lnTo>
                    <a:pt x="129533"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42" name="Google Shape;1642;p74"/>
            <p:cNvPicPr preferRelativeResize="0"/>
            <p:nvPr/>
          </p:nvPicPr>
          <p:blipFill rotWithShape="1">
            <a:blip r:embed="rId5">
              <a:alphaModFix/>
            </a:blip>
            <a:srcRect b="0" l="0" r="0" t="0"/>
            <a:stretch/>
          </p:blipFill>
          <p:spPr>
            <a:xfrm>
              <a:off x="6894576" y="5846064"/>
              <a:ext cx="246888" cy="246887"/>
            </a:xfrm>
            <a:prstGeom prst="rect">
              <a:avLst/>
            </a:prstGeom>
            <a:noFill/>
            <a:ln>
              <a:noFill/>
            </a:ln>
          </p:spPr>
        </p:pic>
        <p:sp>
          <p:nvSpPr>
            <p:cNvPr id="1643" name="Google Shape;1643;p74"/>
            <p:cNvSpPr/>
            <p:nvPr/>
          </p:nvSpPr>
          <p:spPr>
            <a:xfrm>
              <a:off x="6935188" y="5860694"/>
              <a:ext cx="168275" cy="168275"/>
            </a:xfrm>
            <a:custGeom>
              <a:rect b="b" l="l" r="r" t="t"/>
              <a:pathLst>
                <a:path extrusionOk="0" h="168275" w="168275">
                  <a:moveTo>
                    <a:pt x="167783" y="0"/>
                  </a:moveTo>
                  <a:lnTo>
                    <a:pt x="0" y="0"/>
                  </a:lnTo>
                  <a:lnTo>
                    <a:pt x="0" y="167783"/>
                  </a:lnTo>
                  <a:lnTo>
                    <a:pt x="167783" y="167783"/>
                  </a:lnTo>
                  <a:lnTo>
                    <a:pt x="167783"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44" name="Google Shape;1644;p74"/>
            <p:cNvPicPr preferRelativeResize="0"/>
            <p:nvPr/>
          </p:nvPicPr>
          <p:blipFill rotWithShape="1">
            <a:blip r:embed="rId6">
              <a:alphaModFix/>
            </a:blip>
            <a:srcRect b="0" l="0" r="0" t="0"/>
            <a:stretch/>
          </p:blipFill>
          <p:spPr>
            <a:xfrm>
              <a:off x="7842504" y="5739384"/>
              <a:ext cx="460248" cy="463296"/>
            </a:xfrm>
            <a:prstGeom prst="rect">
              <a:avLst/>
            </a:prstGeom>
            <a:noFill/>
            <a:ln>
              <a:noFill/>
            </a:ln>
          </p:spPr>
        </p:pic>
        <p:sp>
          <p:nvSpPr>
            <p:cNvPr id="1645" name="Google Shape;1645;p74"/>
            <p:cNvSpPr/>
            <p:nvPr/>
          </p:nvSpPr>
          <p:spPr>
            <a:xfrm>
              <a:off x="7880773" y="5753002"/>
              <a:ext cx="383540" cy="383539"/>
            </a:xfrm>
            <a:custGeom>
              <a:rect b="b" l="l" r="r" t="t"/>
              <a:pathLst>
                <a:path extrusionOk="0" h="383539" w="383540">
                  <a:moveTo>
                    <a:pt x="191584" y="0"/>
                  </a:moveTo>
                  <a:lnTo>
                    <a:pt x="147656" y="5059"/>
                  </a:lnTo>
                  <a:lnTo>
                    <a:pt x="107330" y="19472"/>
                  </a:lnTo>
                  <a:lnTo>
                    <a:pt x="71758" y="42088"/>
                  </a:lnTo>
                  <a:lnTo>
                    <a:pt x="42089" y="71757"/>
                  </a:lnTo>
                  <a:lnTo>
                    <a:pt x="19472" y="107329"/>
                  </a:lnTo>
                  <a:lnTo>
                    <a:pt x="5059" y="147654"/>
                  </a:lnTo>
                  <a:lnTo>
                    <a:pt x="0" y="191583"/>
                  </a:lnTo>
                  <a:lnTo>
                    <a:pt x="5059" y="235511"/>
                  </a:lnTo>
                  <a:lnTo>
                    <a:pt x="19472" y="275837"/>
                  </a:lnTo>
                  <a:lnTo>
                    <a:pt x="42089" y="311409"/>
                  </a:lnTo>
                  <a:lnTo>
                    <a:pt x="71758" y="341078"/>
                  </a:lnTo>
                  <a:lnTo>
                    <a:pt x="107330" y="363694"/>
                  </a:lnTo>
                  <a:lnTo>
                    <a:pt x="147656" y="378107"/>
                  </a:lnTo>
                  <a:lnTo>
                    <a:pt x="191584" y="383167"/>
                  </a:lnTo>
                  <a:lnTo>
                    <a:pt x="235513" y="378107"/>
                  </a:lnTo>
                  <a:lnTo>
                    <a:pt x="275838" y="363694"/>
                  </a:lnTo>
                  <a:lnTo>
                    <a:pt x="311410" y="341078"/>
                  </a:lnTo>
                  <a:lnTo>
                    <a:pt x="341080" y="311409"/>
                  </a:lnTo>
                  <a:lnTo>
                    <a:pt x="363696" y="275837"/>
                  </a:lnTo>
                  <a:lnTo>
                    <a:pt x="378109" y="235511"/>
                  </a:lnTo>
                  <a:lnTo>
                    <a:pt x="383169" y="191583"/>
                  </a:lnTo>
                  <a:lnTo>
                    <a:pt x="378109" y="147654"/>
                  </a:lnTo>
                  <a:lnTo>
                    <a:pt x="363696" y="107329"/>
                  </a:lnTo>
                  <a:lnTo>
                    <a:pt x="341080" y="71757"/>
                  </a:lnTo>
                  <a:lnTo>
                    <a:pt x="311410" y="42088"/>
                  </a:lnTo>
                  <a:lnTo>
                    <a:pt x="275838" y="19472"/>
                  </a:lnTo>
                  <a:lnTo>
                    <a:pt x="235513" y="5059"/>
                  </a:lnTo>
                  <a:lnTo>
                    <a:pt x="191584"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46" name="Google Shape;1646;p74"/>
            <p:cNvSpPr/>
            <p:nvPr/>
          </p:nvSpPr>
          <p:spPr>
            <a:xfrm>
              <a:off x="7108012" y="5906490"/>
              <a:ext cx="1370329" cy="76200"/>
            </a:xfrm>
            <a:custGeom>
              <a:rect b="b" l="l" r="r" t="t"/>
              <a:pathLst>
                <a:path extrusionOk="0" h="76200" w="1370329">
                  <a:moveTo>
                    <a:pt x="767715" y="38100"/>
                  </a:moveTo>
                  <a:lnTo>
                    <a:pt x="691515" y="0"/>
                  </a:lnTo>
                  <a:lnTo>
                    <a:pt x="691515" y="25400"/>
                  </a:lnTo>
                  <a:lnTo>
                    <a:pt x="0" y="25400"/>
                  </a:lnTo>
                  <a:lnTo>
                    <a:pt x="0" y="50800"/>
                  </a:lnTo>
                  <a:lnTo>
                    <a:pt x="691515" y="50800"/>
                  </a:lnTo>
                  <a:lnTo>
                    <a:pt x="691515" y="76200"/>
                  </a:lnTo>
                  <a:lnTo>
                    <a:pt x="742315" y="50800"/>
                  </a:lnTo>
                  <a:lnTo>
                    <a:pt x="767715" y="38100"/>
                  </a:lnTo>
                  <a:close/>
                </a:path>
                <a:path extrusionOk="0" h="76200" w="1370329">
                  <a:moveTo>
                    <a:pt x="1369822" y="38100"/>
                  </a:moveTo>
                  <a:lnTo>
                    <a:pt x="1293622" y="0"/>
                  </a:lnTo>
                  <a:lnTo>
                    <a:pt x="1293622" y="25400"/>
                  </a:lnTo>
                  <a:lnTo>
                    <a:pt x="1164094" y="25400"/>
                  </a:lnTo>
                  <a:lnTo>
                    <a:pt x="1164094" y="50800"/>
                  </a:lnTo>
                  <a:lnTo>
                    <a:pt x="1293622" y="50800"/>
                  </a:lnTo>
                  <a:lnTo>
                    <a:pt x="1293622" y="76200"/>
                  </a:lnTo>
                  <a:lnTo>
                    <a:pt x="1344422" y="50800"/>
                  </a:lnTo>
                  <a:lnTo>
                    <a:pt x="1369822"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47" name="Google Shape;1647;p74"/>
            <p:cNvPicPr preferRelativeResize="0"/>
            <p:nvPr/>
          </p:nvPicPr>
          <p:blipFill rotWithShape="1">
            <a:blip r:embed="rId7">
              <a:alphaModFix/>
            </a:blip>
            <a:srcRect b="0" l="0" r="0" t="0"/>
            <a:stretch/>
          </p:blipFill>
          <p:spPr>
            <a:xfrm>
              <a:off x="8449056" y="5846064"/>
              <a:ext cx="246888" cy="246887"/>
            </a:xfrm>
            <a:prstGeom prst="rect">
              <a:avLst/>
            </a:prstGeom>
            <a:noFill/>
            <a:ln>
              <a:noFill/>
            </a:ln>
          </p:spPr>
        </p:pic>
        <p:sp>
          <p:nvSpPr>
            <p:cNvPr id="1648" name="Google Shape;1648;p74"/>
            <p:cNvSpPr/>
            <p:nvPr/>
          </p:nvSpPr>
          <p:spPr>
            <a:xfrm>
              <a:off x="8489143" y="5860694"/>
              <a:ext cx="168275" cy="168275"/>
            </a:xfrm>
            <a:custGeom>
              <a:rect b="b" l="l" r="r" t="t"/>
              <a:pathLst>
                <a:path extrusionOk="0" h="168275" w="168275">
                  <a:moveTo>
                    <a:pt x="167784" y="0"/>
                  </a:moveTo>
                  <a:lnTo>
                    <a:pt x="0" y="0"/>
                  </a:lnTo>
                  <a:lnTo>
                    <a:pt x="0" y="167783"/>
                  </a:lnTo>
                  <a:lnTo>
                    <a:pt x="167784" y="167783"/>
                  </a:lnTo>
                  <a:lnTo>
                    <a:pt x="167784"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49" name="Google Shape;1649;p74"/>
            <p:cNvPicPr preferRelativeResize="0"/>
            <p:nvPr/>
          </p:nvPicPr>
          <p:blipFill rotWithShape="1">
            <a:blip r:embed="rId8">
              <a:alphaModFix/>
            </a:blip>
            <a:srcRect b="0" l="0" r="0" t="0"/>
            <a:stretch/>
          </p:blipFill>
          <p:spPr>
            <a:xfrm>
              <a:off x="9396984" y="5739384"/>
              <a:ext cx="463296" cy="463296"/>
            </a:xfrm>
            <a:prstGeom prst="rect">
              <a:avLst/>
            </a:prstGeom>
            <a:noFill/>
            <a:ln>
              <a:noFill/>
            </a:ln>
          </p:spPr>
        </p:pic>
        <p:sp>
          <p:nvSpPr>
            <p:cNvPr id="1650" name="Google Shape;1650;p74"/>
            <p:cNvSpPr/>
            <p:nvPr/>
          </p:nvSpPr>
          <p:spPr>
            <a:xfrm>
              <a:off x="9437859" y="5753002"/>
              <a:ext cx="383540" cy="383539"/>
            </a:xfrm>
            <a:custGeom>
              <a:rect b="b" l="l" r="r" t="t"/>
              <a:pathLst>
                <a:path extrusionOk="0" h="383539" w="383540">
                  <a:moveTo>
                    <a:pt x="191583" y="0"/>
                  </a:moveTo>
                  <a:lnTo>
                    <a:pt x="147654" y="5059"/>
                  </a:lnTo>
                  <a:lnTo>
                    <a:pt x="107329" y="19472"/>
                  </a:lnTo>
                  <a:lnTo>
                    <a:pt x="71757" y="42088"/>
                  </a:lnTo>
                  <a:lnTo>
                    <a:pt x="42088" y="71757"/>
                  </a:lnTo>
                  <a:lnTo>
                    <a:pt x="19472" y="107329"/>
                  </a:lnTo>
                  <a:lnTo>
                    <a:pt x="5059" y="147654"/>
                  </a:lnTo>
                  <a:lnTo>
                    <a:pt x="0" y="191583"/>
                  </a:lnTo>
                  <a:lnTo>
                    <a:pt x="5059" y="235511"/>
                  </a:lnTo>
                  <a:lnTo>
                    <a:pt x="19472" y="275837"/>
                  </a:lnTo>
                  <a:lnTo>
                    <a:pt x="42088" y="311409"/>
                  </a:lnTo>
                  <a:lnTo>
                    <a:pt x="71757" y="341078"/>
                  </a:lnTo>
                  <a:lnTo>
                    <a:pt x="107329" y="363694"/>
                  </a:lnTo>
                  <a:lnTo>
                    <a:pt x="147654" y="378107"/>
                  </a:lnTo>
                  <a:lnTo>
                    <a:pt x="191583" y="383167"/>
                  </a:lnTo>
                  <a:lnTo>
                    <a:pt x="235511" y="378107"/>
                  </a:lnTo>
                  <a:lnTo>
                    <a:pt x="275837" y="363694"/>
                  </a:lnTo>
                  <a:lnTo>
                    <a:pt x="311409" y="341078"/>
                  </a:lnTo>
                  <a:lnTo>
                    <a:pt x="341078" y="311409"/>
                  </a:lnTo>
                  <a:lnTo>
                    <a:pt x="363694" y="275837"/>
                  </a:lnTo>
                  <a:lnTo>
                    <a:pt x="378107" y="235511"/>
                  </a:lnTo>
                  <a:lnTo>
                    <a:pt x="383167" y="191583"/>
                  </a:lnTo>
                  <a:lnTo>
                    <a:pt x="378107" y="147654"/>
                  </a:lnTo>
                  <a:lnTo>
                    <a:pt x="363694" y="107329"/>
                  </a:lnTo>
                  <a:lnTo>
                    <a:pt x="341078" y="71757"/>
                  </a:lnTo>
                  <a:lnTo>
                    <a:pt x="311409" y="42088"/>
                  </a:lnTo>
                  <a:lnTo>
                    <a:pt x="275837" y="19472"/>
                  </a:lnTo>
                  <a:lnTo>
                    <a:pt x="235511" y="5059"/>
                  </a:lnTo>
                  <a:lnTo>
                    <a:pt x="191583"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51" name="Google Shape;1651;p74"/>
            <p:cNvSpPr/>
            <p:nvPr/>
          </p:nvSpPr>
          <p:spPr>
            <a:xfrm>
              <a:off x="8661959" y="5906490"/>
              <a:ext cx="1373504" cy="76200"/>
            </a:xfrm>
            <a:custGeom>
              <a:rect b="b" l="l" r="r" t="t"/>
              <a:pathLst>
                <a:path extrusionOk="0" h="76200" w="1373504">
                  <a:moveTo>
                    <a:pt x="767727" y="38100"/>
                  </a:moveTo>
                  <a:lnTo>
                    <a:pt x="691527" y="0"/>
                  </a:lnTo>
                  <a:lnTo>
                    <a:pt x="691527" y="25400"/>
                  </a:lnTo>
                  <a:lnTo>
                    <a:pt x="0" y="25400"/>
                  </a:lnTo>
                  <a:lnTo>
                    <a:pt x="0" y="50800"/>
                  </a:lnTo>
                  <a:lnTo>
                    <a:pt x="691527" y="50800"/>
                  </a:lnTo>
                  <a:lnTo>
                    <a:pt x="691527" y="76200"/>
                  </a:lnTo>
                  <a:lnTo>
                    <a:pt x="742327" y="50800"/>
                  </a:lnTo>
                  <a:lnTo>
                    <a:pt x="767727" y="38100"/>
                  </a:lnTo>
                  <a:close/>
                </a:path>
                <a:path extrusionOk="0" h="76200" w="1373504">
                  <a:moveTo>
                    <a:pt x="1372971" y="38100"/>
                  </a:moveTo>
                  <a:lnTo>
                    <a:pt x="1296771" y="0"/>
                  </a:lnTo>
                  <a:lnTo>
                    <a:pt x="1296758" y="25400"/>
                  </a:lnTo>
                  <a:lnTo>
                    <a:pt x="1167231" y="25400"/>
                  </a:lnTo>
                  <a:lnTo>
                    <a:pt x="1167231" y="50800"/>
                  </a:lnTo>
                  <a:lnTo>
                    <a:pt x="1296758" y="50800"/>
                  </a:lnTo>
                  <a:lnTo>
                    <a:pt x="1296758" y="76200"/>
                  </a:lnTo>
                  <a:lnTo>
                    <a:pt x="1347558" y="50800"/>
                  </a:lnTo>
                  <a:lnTo>
                    <a:pt x="1372971"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52" name="Google Shape;1652;p74"/>
            <p:cNvPicPr preferRelativeResize="0"/>
            <p:nvPr/>
          </p:nvPicPr>
          <p:blipFill rotWithShape="1">
            <a:blip r:embed="rId9">
              <a:alphaModFix/>
            </a:blip>
            <a:srcRect b="0" l="0" r="0" t="0"/>
            <a:stretch/>
          </p:blipFill>
          <p:spPr>
            <a:xfrm>
              <a:off x="10006584" y="5846064"/>
              <a:ext cx="246888" cy="246887"/>
            </a:xfrm>
            <a:prstGeom prst="rect">
              <a:avLst/>
            </a:prstGeom>
            <a:noFill/>
            <a:ln>
              <a:noFill/>
            </a:ln>
          </p:spPr>
        </p:pic>
        <p:sp>
          <p:nvSpPr>
            <p:cNvPr id="1653" name="Google Shape;1653;p74"/>
            <p:cNvSpPr/>
            <p:nvPr/>
          </p:nvSpPr>
          <p:spPr>
            <a:xfrm>
              <a:off x="10046228" y="5860694"/>
              <a:ext cx="168275" cy="168275"/>
            </a:xfrm>
            <a:custGeom>
              <a:rect b="b" l="l" r="r" t="t"/>
              <a:pathLst>
                <a:path extrusionOk="0" h="168275" w="168275">
                  <a:moveTo>
                    <a:pt x="167783" y="0"/>
                  </a:moveTo>
                  <a:lnTo>
                    <a:pt x="0" y="0"/>
                  </a:lnTo>
                  <a:lnTo>
                    <a:pt x="0" y="167783"/>
                  </a:lnTo>
                  <a:lnTo>
                    <a:pt x="167783" y="167783"/>
                  </a:lnTo>
                  <a:lnTo>
                    <a:pt x="167783"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54" name="Google Shape;1654;p74"/>
            <p:cNvPicPr preferRelativeResize="0"/>
            <p:nvPr/>
          </p:nvPicPr>
          <p:blipFill rotWithShape="1">
            <a:blip r:embed="rId10">
              <a:alphaModFix/>
            </a:blip>
            <a:srcRect b="0" l="0" r="0" t="0"/>
            <a:stretch/>
          </p:blipFill>
          <p:spPr>
            <a:xfrm>
              <a:off x="10954512" y="5739384"/>
              <a:ext cx="463296" cy="463296"/>
            </a:xfrm>
            <a:prstGeom prst="rect">
              <a:avLst/>
            </a:prstGeom>
            <a:noFill/>
            <a:ln>
              <a:noFill/>
            </a:ln>
          </p:spPr>
        </p:pic>
        <p:sp>
          <p:nvSpPr>
            <p:cNvPr id="1655" name="Google Shape;1655;p74"/>
            <p:cNvSpPr/>
            <p:nvPr/>
          </p:nvSpPr>
          <p:spPr>
            <a:xfrm>
              <a:off x="10994942" y="5753002"/>
              <a:ext cx="383540" cy="383539"/>
            </a:xfrm>
            <a:custGeom>
              <a:rect b="b" l="l" r="r" t="t"/>
              <a:pathLst>
                <a:path extrusionOk="0" h="383539" w="383540">
                  <a:moveTo>
                    <a:pt x="191584" y="0"/>
                  </a:moveTo>
                  <a:lnTo>
                    <a:pt x="147656" y="5059"/>
                  </a:lnTo>
                  <a:lnTo>
                    <a:pt x="107330" y="19472"/>
                  </a:lnTo>
                  <a:lnTo>
                    <a:pt x="71758" y="42088"/>
                  </a:lnTo>
                  <a:lnTo>
                    <a:pt x="42089" y="71757"/>
                  </a:lnTo>
                  <a:lnTo>
                    <a:pt x="19472" y="107329"/>
                  </a:lnTo>
                  <a:lnTo>
                    <a:pt x="5059" y="147654"/>
                  </a:lnTo>
                  <a:lnTo>
                    <a:pt x="0" y="191583"/>
                  </a:lnTo>
                  <a:lnTo>
                    <a:pt x="5059" y="235511"/>
                  </a:lnTo>
                  <a:lnTo>
                    <a:pt x="19472" y="275837"/>
                  </a:lnTo>
                  <a:lnTo>
                    <a:pt x="42089" y="311409"/>
                  </a:lnTo>
                  <a:lnTo>
                    <a:pt x="71758" y="341078"/>
                  </a:lnTo>
                  <a:lnTo>
                    <a:pt x="107330" y="363694"/>
                  </a:lnTo>
                  <a:lnTo>
                    <a:pt x="147656" y="378107"/>
                  </a:lnTo>
                  <a:lnTo>
                    <a:pt x="191584" y="383167"/>
                  </a:lnTo>
                  <a:lnTo>
                    <a:pt x="235513" y="378107"/>
                  </a:lnTo>
                  <a:lnTo>
                    <a:pt x="275838" y="363694"/>
                  </a:lnTo>
                  <a:lnTo>
                    <a:pt x="311410" y="341078"/>
                  </a:lnTo>
                  <a:lnTo>
                    <a:pt x="341080" y="311409"/>
                  </a:lnTo>
                  <a:lnTo>
                    <a:pt x="363696" y="275837"/>
                  </a:lnTo>
                  <a:lnTo>
                    <a:pt x="378109" y="235511"/>
                  </a:lnTo>
                  <a:lnTo>
                    <a:pt x="383169" y="191583"/>
                  </a:lnTo>
                  <a:lnTo>
                    <a:pt x="378109" y="147654"/>
                  </a:lnTo>
                  <a:lnTo>
                    <a:pt x="363696" y="107329"/>
                  </a:lnTo>
                  <a:lnTo>
                    <a:pt x="341080" y="71757"/>
                  </a:lnTo>
                  <a:lnTo>
                    <a:pt x="311410" y="42088"/>
                  </a:lnTo>
                  <a:lnTo>
                    <a:pt x="275838" y="19472"/>
                  </a:lnTo>
                  <a:lnTo>
                    <a:pt x="235513" y="5059"/>
                  </a:lnTo>
                  <a:lnTo>
                    <a:pt x="191584"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56" name="Google Shape;1656;p74"/>
            <p:cNvSpPr/>
            <p:nvPr/>
          </p:nvSpPr>
          <p:spPr>
            <a:xfrm>
              <a:off x="10219052" y="5906485"/>
              <a:ext cx="767715" cy="76200"/>
            </a:xfrm>
            <a:custGeom>
              <a:rect b="b" l="l" r="r" t="t"/>
              <a:pathLst>
                <a:path extrusionOk="0" h="76200" w="767715">
                  <a:moveTo>
                    <a:pt x="691520" y="50799"/>
                  </a:moveTo>
                  <a:lnTo>
                    <a:pt x="691520" y="76200"/>
                  </a:lnTo>
                  <a:lnTo>
                    <a:pt x="742320" y="50800"/>
                  </a:lnTo>
                  <a:lnTo>
                    <a:pt x="691520" y="50799"/>
                  </a:lnTo>
                  <a:close/>
                </a:path>
                <a:path extrusionOk="0" h="76200" w="767715">
                  <a:moveTo>
                    <a:pt x="691520" y="25399"/>
                  </a:moveTo>
                  <a:lnTo>
                    <a:pt x="691520" y="50799"/>
                  </a:lnTo>
                  <a:lnTo>
                    <a:pt x="704220" y="50800"/>
                  </a:lnTo>
                  <a:lnTo>
                    <a:pt x="704220" y="25400"/>
                  </a:lnTo>
                  <a:lnTo>
                    <a:pt x="691520" y="25399"/>
                  </a:lnTo>
                  <a:close/>
                </a:path>
                <a:path extrusionOk="0" h="76200" w="767715">
                  <a:moveTo>
                    <a:pt x="691520" y="0"/>
                  </a:moveTo>
                  <a:lnTo>
                    <a:pt x="691520" y="25399"/>
                  </a:lnTo>
                  <a:lnTo>
                    <a:pt x="704220" y="25400"/>
                  </a:lnTo>
                  <a:lnTo>
                    <a:pt x="704220" y="50800"/>
                  </a:lnTo>
                  <a:lnTo>
                    <a:pt x="742322" y="50798"/>
                  </a:lnTo>
                  <a:lnTo>
                    <a:pt x="767720" y="38100"/>
                  </a:lnTo>
                  <a:lnTo>
                    <a:pt x="691520" y="0"/>
                  </a:lnTo>
                  <a:close/>
                </a:path>
                <a:path extrusionOk="0" h="76200" w="767715">
                  <a:moveTo>
                    <a:pt x="0" y="25398"/>
                  </a:moveTo>
                  <a:lnTo>
                    <a:pt x="0" y="50798"/>
                  </a:lnTo>
                  <a:lnTo>
                    <a:pt x="691520" y="50799"/>
                  </a:lnTo>
                  <a:lnTo>
                    <a:pt x="691520"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57" name="Google Shape;1657;p74"/>
            <p:cNvPicPr preferRelativeResize="0"/>
            <p:nvPr/>
          </p:nvPicPr>
          <p:blipFill rotWithShape="1">
            <a:blip r:embed="rId11">
              <a:alphaModFix/>
            </a:blip>
            <a:srcRect b="0" l="0" r="0" t="0"/>
            <a:stretch/>
          </p:blipFill>
          <p:spPr>
            <a:xfrm>
              <a:off x="6284976" y="6434328"/>
              <a:ext cx="460248" cy="460248"/>
            </a:xfrm>
            <a:prstGeom prst="rect">
              <a:avLst/>
            </a:prstGeom>
            <a:noFill/>
            <a:ln>
              <a:noFill/>
            </a:ln>
          </p:spPr>
        </p:pic>
        <p:sp>
          <p:nvSpPr>
            <p:cNvPr id="1658" name="Google Shape;1658;p74"/>
            <p:cNvSpPr/>
            <p:nvPr/>
          </p:nvSpPr>
          <p:spPr>
            <a:xfrm>
              <a:off x="6323689" y="6447156"/>
              <a:ext cx="383540" cy="383540"/>
            </a:xfrm>
            <a:custGeom>
              <a:rect b="b" l="l" r="r" t="t"/>
              <a:pathLst>
                <a:path extrusionOk="0" h="383540" w="383540">
                  <a:moveTo>
                    <a:pt x="191584" y="0"/>
                  </a:moveTo>
                  <a:lnTo>
                    <a:pt x="147656" y="5059"/>
                  </a:lnTo>
                  <a:lnTo>
                    <a:pt x="107330" y="19472"/>
                  </a:lnTo>
                  <a:lnTo>
                    <a:pt x="71758" y="42089"/>
                  </a:lnTo>
                  <a:lnTo>
                    <a:pt x="42089" y="71758"/>
                  </a:lnTo>
                  <a:lnTo>
                    <a:pt x="19472" y="107330"/>
                  </a:lnTo>
                  <a:lnTo>
                    <a:pt x="5059" y="147656"/>
                  </a:lnTo>
                  <a:lnTo>
                    <a:pt x="0" y="191584"/>
                  </a:lnTo>
                  <a:lnTo>
                    <a:pt x="5059" y="235513"/>
                  </a:lnTo>
                  <a:lnTo>
                    <a:pt x="19472" y="275838"/>
                  </a:lnTo>
                  <a:lnTo>
                    <a:pt x="42089" y="311411"/>
                  </a:lnTo>
                  <a:lnTo>
                    <a:pt x="71758" y="341080"/>
                  </a:lnTo>
                  <a:lnTo>
                    <a:pt x="107330" y="363696"/>
                  </a:lnTo>
                  <a:lnTo>
                    <a:pt x="147656" y="378109"/>
                  </a:lnTo>
                  <a:lnTo>
                    <a:pt x="191584" y="383169"/>
                  </a:lnTo>
                  <a:lnTo>
                    <a:pt x="235513" y="378109"/>
                  </a:lnTo>
                  <a:lnTo>
                    <a:pt x="275838" y="363696"/>
                  </a:lnTo>
                  <a:lnTo>
                    <a:pt x="311411" y="341080"/>
                  </a:lnTo>
                  <a:lnTo>
                    <a:pt x="341080" y="311411"/>
                  </a:lnTo>
                  <a:lnTo>
                    <a:pt x="363696" y="275838"/>
                  </a:lnTo>
                  <a:lnTo>
                    <a:pt x="378109" y="235513"/>
                  </a:lnTo>
                  <a:lnTo>
                    <a:pt x="383169" y="191584"/>
                  </a:lnTo>
                  <a:lnTo>
                    <a:pt x="378109" y="147656"/>
                  </a:lnTo>
                  <a:lnTo>
                    <a:pt x="363696" y="107330"/>
                  </a:lnTo>
                  <a:lnTo>
                    <a:pt x="341080" y="71758"/>
                  </a:lnTo>
                  <a:lnTo>
                    <a:pt x="311411" y="42089"/>
                  </a:lnTo>
                  <a:lnTo>
                    <a:pt x="275838" y="19472"/>
                  </a:lnTo>
                  <a:lnTo>
                    <a:pt x="235513" y="5059"/>
                  </a:lnTo>
                  <a:lnTo>
                    <a:pt x="191584"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59" name="Google Shape;1659;p74"/>
            <p:cNvPicPr preferRelativeResize="0"/>
            <p:nvPr/>
          </p:nvPicPr>
          <p:blipFill rotWithShape="1">
            <a:blip r:embed="rId12">
              <a:alphaModFix/>
            </a:blip>
            <a:srcRect b="0" l="0" r="0" t="0"/>
            <a:stretch/>
          </p:blipFill>
          <p:spPr>
            <a:xfrm>
              <a:off x="7842504" y="6434328"/>
              <a:ext cx="460248" cy="460248"/>
            </a:xfrm>
            <a:prstGeom prst="rect">
              <a:avLst/>
            </a:prstGeom>
            <a:noFill/>
            <a:ln>
              <a:noFill/>
            </a:ln>
          </p:spPr>
        </p:pic>
        <p:sp>
          <p:nvSpPr>
            <p:cNvPr id="1660" name="Google Shape;1660;p74"/>
            <p:cNvSpPr/>
            <p:nvPr/>
          </p:nvSpPr>
          <p:spPr>
            <a:xfrm>
              <a:off x="7880773" y="6447156"/>
              <a:ext cx="383540" cy="383540"/>
            </a:xfrm>
            <a:custGeom>
              <a:rect b="b" l="l" r="r" t="t"/>
              <a:pathLst>
                <a:path extrusionOk="0" h="383540" w="383540">
                  <a:moveTo>
                    <a:pt x="191584" y="0"/>
                  </a:moveTo>
                  <a:lnTo>
                    <a:pt x="147656" y="5059"/>
                  </a:lnTo>
                  <a:lnTo>
                    <a:pt x="107330" y="19472"/>
                  </a:lnTo>
                  <a:lnTo>
                    <a:pt x="71758" y="42089"/>
                  </a:lnTo>
                  <a:lnTo>
                    <a:pt x="42089" y="71758"/>
                  </a:lnTo>
                  <a:lnTo>
                    <a:pt x="19472" y="107330"/>
                  </a:lnTo>
                  <a:lnTo>
                    <a:pt x="5059" y="147656"/>
                  </a:lnTo>
                  <a:lnTo>
                    <a:pt x="0" y="191584"/>
                  </a:lnTo>
                  <a:lnTo>
                    <a:pt x="5059" y="235513"/>
                  </a:lnTo>
                  <a:lnTo>
                    <a:pt x="19472" y="275838"/>
                  </a:lnTo>
                  <a:lnTo>
                    <a:pt x="42089" y="311411"/>
                  </a:lnTo>
                  <a:lnTo>
                    <a:pt x="71758" y="341080"/>
                  </a:lnTo>
                  <a:lnTo>
                    <a:pt x="107330" y="363696"/>
                  </a:lnTo>
                  <a:lnTo>
                    <a:pt x="147656" y="378109"/>
                  </a:lnTo>
                  <a:lnTo>
                    <a:pt x="191584" y="383169"/>
                  </a:lnTo>
                  <a:lnTo>
                    <a:pt x="235513" y="378109"/>
                  </a:lnTo>
                  <a:lnTo>
                    <a:pt x="275838" y="363696"/>
                  </a:lnTo>
                  <a:lnTo>
                    <a:pt x="311410" y="341080"/>
                  </a:lnTo>
                  <a:lnTo>
                    <a:pt x="341080" y="311411"/>
                  </a:lnTo>
                  <a:lnTo>
                    <a:pt x="363696" y="275838"/>
                  </a:lnTo>
                  <a:lnTo>
                    <a:pt x="378109" y="235513"/>
                  </a:lnTo>
                  <a:lnTo>
                    <a:pt x="383169" y="191584"/>
                  </a:lnTo>
                  <a:lnTo>
                    <a:pt x="378109" y="147656"/>
                  </a:lnTo>
                  <a:lnTo>
                    <a:pt x="363696" y="107330"/>
                  </a:lnTo>
                  <a:lnTo>
                    <a:pt x="341080" y="71758"/>
                  </a:lnTo>
                  <a:lnTo>
                    <a:pt x="311410" y="42089"/>
                  </a:lnTo>
                  <a:lnTo>
                    <a:pt x="275838" y="19472"/>
                  </a:lnTo>
                  <a:lnTo>
                    <a:pt x="235513" y="5059"/>
                  </a:lnTo>
                  <a:lnTo>
                    <a:pt x="191584"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61" name="Google Shape;1661;p74"/>
            <p:cNvPicPr preferRelativeResize="0"/>
            <p:nvPr/>
          </p:nvPicPr>
          <p:blipFill rotWithShape="1">
            <a:blip r:embed="rId13">
              <a:alphaModFix/>
            </a:blip>
            <a:srcRect b="0" l="0" r="0" t="0"/>
            <a:stretch/>
          </p:blipFill>
          <p:spPr>
            <a:xfrm>
              <a:off x="9396984" y="6434328"/>
              <a:ext cx="463296" cy="460248"/>
            </a:xfrm>
            <a:prstGeom prst="rect">
              <a:avLst/>
            </a:prstGeom>
            <a:noFill/>
            <a:ln>
              <a:noFill/>
            </a:ln>
          </p:spPr>
        </p:pic>
        <p:sp>
          <p:nvSpPr>
            <p:cNvPr id="1662" name="Google Shape;1662;p74"/>
            <p:cNvSpPr/>
            <p:nvPr/>
          </p:nvSpPr>
          <p:spPr>
            <a:xfrm>
              <a:off x="9437859" y="6447156"/>
              <a:ext cx="383540" cy="383540"/>
            </a:xfrm>
            <a:custGeom>
              <a:rect b="b" l="l" r="r" t="t"/>
              <a:pathLst>
                <a:path extrusionOk="0" h="383540" w="383540">
                  <a:moveTo>
                    <a:pt x="191583" y="0"/>
                  </a:moveTo>
                  <a:lnTo>
                    <a:pt x="147654" y="5059"/>
                  </a:lnTo>
                  <a:lnTo>
                    <a:pt x="107329" y="19472"/>
                  </a:lnTo>
                  <a:lnTo>
                    <a:pt x="71757" y="42089"/>
                  </a:lnTo>
                  <a:lnTo>
                    <a:pt x="42088" y="71758"/>
                  </a:lnTo>
                  <a:lnTo>
                    <a:pt x="19472" y="107330"/>
                  </a:lnTo>
                  <a:lnTo>
                    <a:pt x="5059" y="147656"/>
                  </a:lnTo>
                  <a:lnTo>
                    <a:pt x="0" y="191584"/>
                  </a:lnTo>
                  <a:lnTo>
                    <a:pt x="5059" y="235513"/>
                  </a:lnTo>
                  <a:lnTo>
                    <a:pt x="19472" y="275838"/>
                  </a:lnTo>
                  <a:lnTo>
                    <a:pt x="42088" y="311411"/>
                  </a:lnTo>
                  <a:lnTo>
                    <a:pt x="71757" y="341080"/>
                  </a:lnTo>
                  <a:lnTo>
                    <a:pt x="107329" y="363696"/>
                  </a:lnTo>
                  <a:lnTo>
                    <a:pt x="147654" y="378109"/>
                  </a:lnTo>
                  <a:lnTo>
                    <a:pt x="191583" y="383169"/>
                  </a:lnTo>
                  <a:lnTo>
                    <a:pt x="235511" y="378109"/>
                  </a:lnTo>
                  <a:lnTo>
                    <a:pt x="275837" y="363696"/>
                  </a:lnTo>
                  <a:lnTo>
                    <a:pt x="311409" y="341080"/>
                  </a:lnTo>
                  <a:lnTo>
                    <a:pt x="341078" y="311411"/>
                  </a:lnTo>
                  <a:lnTo>
                    <a:pt x="363694" y="275838"/>
                  </a:lnTo>
                  <a:lnTo>
                    <a:pt x="378107" y="235513"/>
                  </a:lnTo>
                  <a:lnTo>
                    <a:pt x="383167" y="191584"/>
                  </a:lnTo>
                  <a:lnTo>
                    <a:pt x="378107" y="147656"/>
                  </a:lnTo>
                  <a:lnTo>
                    <a:pt x="363694" y="107330"/>
                  </a:lnTo>
                  <a:lnTo>
                    <a:pt x="341078" y="71758"/>
                  </a:lnTo>
                  <a:lnTo>
                    <a:pt x="311409" y="42089"/>
                  </a:lnTo>
                  <a:lnTo>
                    <a:pt x="275837" y="19472"/>
                  </a:lnTo>
                  <a:lnTo>
                    <a:pt x="235511" y="5059"/>
                  </a:lnTo>
                  <a:lnTo>
                    <a:pt x="191583"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63" name="Google Shape;1663;p74"/>
            <p:cNvPicPr preferRelativeResize="0"/>
            <p:nvPr/>
          </p:nvPicPr>
          <p:blipFill rotWithShape="1">
            <a:blip r:embed="rId14">
              <a:alphaModFix/>
            </a:blip>
            <a:srcRect b="0" l="0" r="0" t="0"/>
            <a:stretch/>
          </p:blipFill>
          <p:spPr>
            <a:xfrm>
              <a:off x="10954512" y="6434328"/>
              <a:ext cx="463296" cy="460248"/>
            </a:xfrm>
            <a:prstGeom prst="rect">
              <a:avLst/>
            </a:prstGeom>
            <a:noFill/>
            <a:ln>
              <a:noFill/>
            </a:ln>
          </p:spPr>
        </p:pic>
        <p:sp>
          <p:nvSpPr>
            <p:cNvPr id="1664" name="Google Shape;1664;p74"/>
            <p:cNvSpPr/>
            <p:nvPr/>
          </p:nvSpPr>
          <p:spPr>
            <a:xfrm>
              <a:off x="10994942" y="6447156"/>
              <a:ext cx="383540" cy="383540"/>
            </a:xfrm>
            <a:custGeom>
              <a:rect b="b" l="l" r="r" t="t"/>
              <a:pathLst>
                <a:path extrusionOk="0" h="383540" w="383540">
                  <a:moveTo>
                    <a:pt x="191584" y="0"/>
                  </a:moveTo>
                  <a:lnTo>
                    <a:pt x="147656" y="5059"/>
                  </a:lnTo>
                  <a:lnTo>
                    <a:pt x="107330" y="19472"/>
                  </a:lnTo>
                  <a:lnTo>
                    <a:pt x="71758" y="42089"/>
                  </a:lnTo>
                  <a:lnTo>
                    <a:pt x="42089" y="71758"/>
                  </a:lnTo>
                  <a:lnTo>
                    <a:pt x="19472" y="107330"/>
                  </a:lnTo>
                  <a:lnTo>
                    <a:pt x="5059" y="147656"/>
                  </a:lnTo>
                  <a:lnTo>
                    <a:pt x="0" y="191584"/>
                  </a:lnTo>
                  <a:lnTo>
                    <a:pt x="5059" y="235513"/>
                  </a:lnTo>
                  <a:lnTo>
                    <a:pt x="19472" y="275838"/>
                  </a:lnTo>
                  <a:lnTo>
                    <a:pt x="42089" y="311411"/>
                  </a:lnTo>
                  <a:lnTo>
                    <a:pt x="71758" y="341080"/>
                  </a:lnTo>
                  <a:lnTo>
                    <a:pt x="107330" y="363696"/>
                  </a:lnTo>
                  <a:lnTo>
                    <a:pt x="147656" y="378109"/>
                  </a:lnTo>
                  <a:lnTo>
                    <a:pt x="191584" y="383169"/>
                  </a:lnTo>
                  <a:lnTo>
                    <a:pt x="235513" y="378109"/>
                  </a:lnTo>
                  <a:lnTo>
                    <a:pt x="275838" y="363696"/>
                  </a:lnTo>
                  <a:lnTo>
                    <a:pt x="311410" y="341080"/>
                  </a:lnTo>
                  <a:lnTo>
                    <a:pt x="341080" y="311411"/>
                  </a:lnTo>
                  <a:lnTo>
                    <a:pt x="363696" y="275838"/>
                  </a:lnTo>
                  <a:lnTo>
                    <a:pt x="378109" y="235513"/>
                  </a:lnTo>
                  <a:lnTo>
                    <a:pt x="383169" y="191584"/>
                  </a:lnTo>
                  <a:lnTo>
                    <a:pt x="378109" y="147656"/>
                  </a:lnTo>
                  <a:lnTo>
                    <a:pt x="363696" y="107330"/>
                  </a:lnTo>
                  <a:lnTo>
                    <a:pt x="341080" y="71758"/>
                  </a:lnTo>
                  <a:lnTo>
                    <a:pt x="311410" y="42089"/>
                  </a:lnTo>
                  <a:lnTo>
                    <a:pt x="275838" y="19472"/>
                  </a:lnTo>
                  <a:lnTo>
                    <a:pt x="235513" y="5059"/>
                  </a:lnTo>
                  <a:lnTo>
                    <a:pt x="191584"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65" name="Google Shape;1665;p74"/>
            <p:cNvSpPr/>
            <p:nvPr/>
          </p:nvSpPr>
          <p:spPr>
            <a:xfrm>
              <a:off x="6718156" y="6600642"/>
              <a:ext cx="205740" cy="76200"/>
            </a:xfrm>
            <a:custGeom>
              <a:rect b="b" l="l" r="r" t="t"/>
              <a:pathLst>
                <a:path extrusionOk="0" h="76200" w="205740">
                  <a:moveTo>
                    <a:pt x="129532" y="50799"/>
                  </a:moveTo>
                  <a:lnTo>
                    <a:pt x="129532" y="76200"/>
                  </a:lnTo>
                  <a:lnTo>
                    <a:pt x="180332" y="50800"/>
                  </a:lnTo>
                  <a:lnTo>
                    <a:pt x="129532" y="50799"/>
                  </a:lnTo>
                  <a:close/>
                </a:path>
                <a:path extrusionOk="0" h="76200" w="205740">
                  <a:moveTo>
                    <a:pt x="129533" y="25399"/>
                  </a:moveTo>
                  <a:lnTo>
                    <a:pt x="129532" y="50799"/>
                  </a:lnTo>
                  <a:lnTo>
                    <a:pt x="142232" y="50800"/>
                  </a:lnTo>
                  <a:lnTo>
                    <a:pt x="142233" y="25400"/>
                  </a:lnTo>
                  <a:lnTo>
                    <a:pt x="129533" y="25399"/>
                  </a:lnTo>
                  <a:close/>
                </a:path>
                <a:path extrusionOk="0" h="76200" w="205740">
                  <a:moveTo>
                    <a:pt x="129533" y="0"/>
                  </a:moveTo>
                  <a:lnTo>
                    <a:pt x="129533" y="25399"/>
                  </a:lnTo>
                  <a:lnTo>
                    <a:pt x="142233" y="25400"/>
                  </a:lnTo>
                  <a:lnTo>
                    <a:pt x="142232" y="50800"/>
                  </a:lnTo>
                  <a:lnTo>
                    <a:pt x="180334" y="50798"/>
                  </a:lnTo>
                  <a:lnTo>
                    <a:pt x="205732" y="38100"/>
                  </a:lnTo>
                  <a:lnTo>
                    <a:pt x="129533" y="0"/>
                  </a:lnTo>
                  <a:close/>
                </a:path>
                <a:path extrusionOk="0" h="76200" w="205740">
                  <a:moveTo>
                    <a:pt x="0" y="25398"/>
                  </a:moveTo>
                  <a:lnTo>
                    <a:pt x="0" y="50798"/>
                  </a:lnTo>
                  <a:lnTo>
                    <a:pt x="129532" y="50799"/>
                  </a:lnTo>
                  <a:lnTo>
                    <a:pt x="129533"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66" name="Google Shape;1666;p74"/>
            <p:cNvPicPr preferRelativeResize="0"/>
            <p:nvPr/>
          </p:nvPicPr>
          <p:blipFill rotWithShape="1">
            <a:blip r:embed="rId15">
              <a:alphaModFix/>
            </a:blip>
            <a:srcRect b="0" l="0" r="0" t="0"/>
            <a:stretch/>
          </p:blipFill>
          <p:spPr>
            <a:xfrm>
              <a:off x="6894576" y="6541008"/>
              <a:ext cx="246888" cy="246887"/>
            </a:xfrm>
            <a:prstGeom prst="rect">
              <a:avLst/>
            </a:prstGeom>
            <a:noFill/>
            <a:ln>
              <a:noFill/>
            </a:ln>
          </p:spPr>
        </p:pic>
        <p:sp>
          <p:nvSpPr>
            <p:cNvPr id="1667" name="Google Shape;1667;p74"/>
            <p:cNvSpPr/>
            <p:nvPr/>
          </p:nvSpPr>
          <p:spPr>
            <a:xfrm>
              <a:off x="6935188" y="6554849"/>
              <a:ext cx="168275" cy="168275"/>
            </a:xfrm>
            <a:custGeom>
              <a:rect b="b" l="l" r="r" t="t"/>
              <a:pathLst>
                <a:path extrusionOk="0" h="168275" w="168275">
                  <a:moveTo>
                    <a:pt x="167783" y="0"/>
                  </a:moveTo>
                  <a:lnTo>
                    <a:pt x="0" y="0"/>
                  </a:lnTo>
                  <a:lnTo>
                    <a:pt x="0" y="167783"/>
                  </a:lnTo>
                  <a:lnTo>
                    <a:pt x="167783" y="167783"/>
                  </a:lnTo>
                  <a:lnTo>
                    <a:pt x="167783"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68" name="Google Shape;1668;p74"/>
            <p:cNvSpPr/>
            <p:nvPr/>
          </p:nvSpPr>
          <p:spPr>
            <a:xfrm>
              <a:off x="7108012" y="6600647"/>
              <a:ext cx="1370329" cy="76200"/>
            </a:xfrm>
            <a:custGeom>
              <a:rect b="b" l="l" r="r" t="t"/>
              <a:pathLst>
                <a:path extrusionOk="0" h="76200" w="1370329">
                  <a:moveTo>
                    <a:pt x="767715" y="38100"/>
                  </a:moveTo>
                  <a:lnTo>
                    <a:pt x="691515" y="0"/>
                  </a:lnTo>
                  <a:lnTo>
                    <a:pt x="691515" y="25400"/>
                  </a:lnTo>
                  <a:lnTo>
                    <a:pt x="0" y="25400"/>
                  </a:lnTo>
                  <a:lnTo>
                    <a:pt x="0" y="50800"/>
                  </a:lnTo>
                  <a:lnTo>
                    <a:pt x="691515" y="50800"/>
                  </a:lnTo>
                  <a:lnTo>
                    <a:pt x="691515" y="76200"/>
                  </a:lnTo>
                  <a:lnTo>
                    <a:pt x="742315" y="50800"/>
                  </a:lnTo>
                  <a:lnTo>
                    <a:pt x="767715" y="38100"/>
                  </a:lnTo>
                  <a:close/>
                </a:path>
                <a:path extrusionOk="0" h="76200" w="1370329">
                  <a:moveTo>
                    <a:pt x="1369822" y="38100"/>
                  </a:moveTo>
                  <a:lnTo>
                    <a:pt x="1293622" y="0"/>
                  </a:lnTo>
                  <a:lnTo>
                    <a:pt x="1293622" y="25400"/>
                  </a:lnTo>
                  <a:lnTo>
                    <a:pt x="1164094" y="25400"/>
                  </a:lnTo>
                  <a:lnTo>
                    <a:pt x="1164094" y="50800"/>
                  </a:lnTo>
                  <a:lnTo>
                    <a:pt x="1293622" y="50800"/>
                  </a:lnTo>
                  <a:lnTo>
                    <a:pt x="1293622" y="76200"/>
                  </a:lnTo>
                  <a:lnTo>
                    <a:pt x="1344422" y="50800"/>
                  </a:lnTo>
                  <a:lnTo>
                    <a:pt x="1369822"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69" name="Google Shape;1669;p74"/>
            <p:cNvPicPr preferRelativeResize="0"/>
            <p:nvPr/>
          </p:nvPicPr>
          <p:blipFill rotWithShape="1">
            <a:blip r:embed="rId16">
              <a:alphaModFix/>
            </a:blip>
            <a:srcRect b="0" l="0" r="0" t="0"/>
            <a:stretch/>
          </p:blipFill>
          <p:spPr>
            <a:xfrm>
              <a:off x="8449056" y="6541008"/>
              <a:ext cx="246888" cy="246887"/>
            </a:xfrm>
            <a:prstGeom prst="rect">
              <a:avLst/>
            </a:prstGeom>
            <a:noFill/>
            <a:ln>
              <a:noFill/>
            </a:ln>
          </p:spPr>
        </p:pic>
        <p:sp>
          <p:nvSpPr>
            <p:cNvPr id="1670" name="Google Shape;1670;p74"/>
            <p:cNvSpPr/>
            <p:nvPr/>
          </p:nvSpPr>
          <p:spPr>
            <a:xfrm>
              <a:off x="8489143" y="6554849"/>
              <a:ext cx="168275" cy="168275"/>
            </a:xfrm>
            <a:custGeom>
              <a:rect b="b" l="l" r="r" t="t"/>
              <a:pathLst>
                <a:path extrusionOk="0" h="168275" w="168275">
                  <a:moveTo>
                    <a:pt x="167784" y="0"/>
                  </a:moveTo>
                  <a:lnTo>
                    <a:pt x="0" y="0"/>
                  </a:lnTo>
                  <a:lnTo>
                    <a:pt x="0" y="167783"/>
                  </a:lnTo>
                  <a:lnTo>
                    <a:pt x="167784" y="167783"/>
                  </a:lnTo>
                  <a:lnTo>
                    <a:pt x="167784"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71" name="Google Shape;1671;p74"/>
            <p:cNvSpPr/>
            <p:nvPr/>
          </p:nvSpPr>
          <p:spPr>
            <a:xfrm>
              <a:off x="8661959" y="6600647"/>
              <a:ext cx="1373504" cy="76200"/>
            </a:xfrm>
            <a:custGeom>
              <a:rect b="b" l="l" r="r" t="t"/>
              <a:pathLst>
                <a:path extrusionOk="0" h="76200" w="1373504">
                  <a:moveTo>
                    <a:pt x="767727" y="38100"/>
                  </a:moveTo>
                  <a:lnTo>
                    <a:pt x="691527" y="0"/>
                  </a:lnTo>
                  <a:lnTo>
                    <a:pt x="691527" y="25400"/>
                  </a:lnTo>
                  <a:lnTo>
                    <a:pt x="0" y="25400"/>
                  </a:lnTo>
                  <a:lnTo>
                    <a:pt x="0" y="50800"/>
                  </a:lnTo>
                  <a:lnTo>
                    <a:pt x="691527" y="50800"/>
                  </a:lnTo>
                  <a:lnTo>
                    <a:pt x="691527" y="76200"/>
                  </a:lnTo>
                  <a:lnTo>
                    <a:pt x="742327" y="50800"/>
                  </a:lnTo>
                  <a:lnTo>
                    <a:pt x="767727" y="38100"/>
                  </a:lnTo>
                  <a:close/>
                </a:path>
                <a:path extrusionOk="0" h="76200" w="1373504">
                  <a:moveTo>
                    <a:pt x="1372971" y="38100"/>
                  </a:moveTo>
                  <a:lnTo>
                    <a:pt x="1296771" y="0"/>
                  </a:lnTo>
                  <a:lnTo>
                    <a:pt x="1296758" y="25400"/>
                  </a:lnTo>
                  <a:lnTo>
                    <a:pt x="1167231" y="25400"/>
                  </a:lnTo>
                  <a:lnTo>
                    <a:pt x="1167231" y="50800"/>
                  </a:lnTo>
                  <a:lnTo>
                    <a:pt x="1296758" y="50800"/>
                  </a:lnTo>
                  <a:lnTo>
                    <a:pt x="1296758" y="76200"/>
                  </a:lnTo>
                  <a:lnTo>
                    <a:pt x="1347558" y="50800"/>
                  </a:lnTo>
                  <a:lnTo>
                    <a:pt x="1372971" y="3810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72" name="Google Shape;1672;p74"/>
            <p:cNvPicPr preferRelativeResize="0"/>
            <p:nvPr/>
          </p:nvPicPr>
          <p:blipFill rotWithShape="1">
            <a:blip r:embed="rId17">
              <a:alphaModFix/>
            </a:blip>
            <a:srcRect b="0" l="0" r="0" t="0"/>
            <a:stretch/>
          </p:blipFill>
          <p:spPr>
            <a:xfrm>
              <a:off x="10006584" y="6541008"/>
              <a:ext cx="246888" cy="246887"/>
            </a:xfrm>
            <a:prstGeom prst="rect">
              <a:avLst/>
            </a:prstGeom>
            <a:noFill/>
            <a:ln>
              <a:noFill/>
            </a:ln>
          </p:spPr>
        </p:pic>
        <p:sp>
          <p:nvSpPr>
            <p:cNvPr id="1673" name="Google Shape;1673;p74"/>
            <p:cNvSpPr/>
            <p:nvPr/>
          </p:nvSpPr>
          <p:spPr>
            <a:xfrm>
              <a:off x="10046228" y="6554849"/>
              <a:ext cx="168275" cy="168275"/>
            </a:xfrm>
            <a:custGeom>
              <a:rect b="b" l="l" r="r" t="t"/>
              <a:pathLst>
                <a:path extrusionOk="0" h="168275" w="168275">
                  <a:moveTo>
                    <a:pt x="167783" y="0"/>
                  </a:moveTo>
                  <a:lnTo>
                    <a:pt x="0" y="0"/>
                  </a:lnTo>
                  <a:lnTo>
                    <a:pt x="0" y="167783"/>
                  </a:lnTo>
                  <a:lnTo>
                    <a:pt x="167783" y="167783"/>
                  </a:lnTo>
                  <a:lnTo>
                    <a:pt x="167783"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74" name="Google Shape;1674;p74"/>
            <p:cNvSpPr/>
            <p:nvPr/>
          </p:nvSpPr>
          <p:spPr>
            <a:xfrm>
              <a:off x="10219052" y="6600642"/>
              <a:ext cx="767715" cy="76200"/>
            </a:xfrm>
            <a:custGeom>
              <a:rect b="b" l="l" r="r" t="t"/>
              <a:pathLst>
                <a:path extrusionOk="0" h="76200" w="767715">
                  <a:moveTo>
                    <a:pt x="691520" y="50799"/>
                  </a:moveTo>
                  <a:lnTo>
                    <a:pt x="691520" y="76200"/>
                  </a:lnTo>
                  <a:lnTo>
                    <a:pt x="742320" y="50800"/>
                  </a:lnTo>
                  <a:lnTo>
                    <a:pt x="691520" y="50799"/>
                  </a:lnTo>
                  <a:close/>
                </a:path>
                <a:path extrusionOk="0" h="76200" w="767715">
                  <a:moveTo>
                    <a:pt x="691520" y="25399"/>
                  </a:moveTo>
                  <a:lnTo>
                    <a:pt x="691520" y="50799"/>
                  </a:lnTo>
                  <a:lnTo>
                    <a:pt x="704220" y="50800"/>
                  </a:lnTo>
                  <a:lnTo>
                    <a:pt x="704220" y="25400"/>
                  </a:lnTo>
                  <a:lnTo>
                    <a:pt x="691520" y="25399"/>
                  </a:lnTo>
                  <a:close/>
                </a:path>
                <a:path extrusionOk="0" h="76200" w="767715">
                  <a:moveTo>
                    <a:pt x="691520" y="0"/>
                  </a:moveTo>
                  <a:lnTo>
                    <a:pt x="691520" y="25399"/>
                  </a:lnTo>
                  <a:lnTo>
                    <a:pt x="704220" y="25400"/>
                  </a:lnTo>
                  <a:lnTo>
                    <a:pt x="704220" y="50800"/>
                  </a:lnTo>
                  <a:lnTo>
                    <a:pt x="742322" y="50798"/>
                  </a:lnTo>
                  <a:lnTo>
                    <a:pt x="767720" y="38100"/>
                  </a:lnTo>
                  <a:lnTo>
                    <a:pt x="691520" y="0"/>
                  </a:lnTo>
                  <a:close/>
                </a:path>
                <a:path extrusionOk="0" h="76200" w="767715">
                  <a:moveTo>
                    <a:pt x="0" y="25398"/>
                  </a:moveTo>
                  <a:lnTo>
                    <a:pt x="0" y="50798"/>
                  </a:lnTo>
                  <a:lnTo>
                    <a:pt x="691520" y="50799"/>
                  </a:lnTo>
                  <a:lnTo>
                    <a:pt x="691520"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75" name="Google Shape;1675;p74"/>
            <p:cNvPicPr preferRelativeResize="0"/>
            <p:nvPr/>
          </p:nvPicPr>
          <p:blipFill rotWithShape="1">
            <a:blip r:embed="rId18">
              <a:alphaModFix/>
            </a:blip>
            <a:srcRect b="0" l="0" r="0" t="0"/>
            <a:stretch/>
          </p:blipFill>
          <p:spPr>
            <a:xfrm>
              <a:off x="6284976" y="7126224"/>
              <a:ext cx="460248" cy="463295"/>
            </a:xfrm>
            <a:prstGeom prst="rect">
              <a:avLst/>
            </a:prstGeom>
            <a:noFill/>
            <a:ln>
              <a:noFill/>
            </a:ln>
          </p:spPr>
        </p:pic>
        <p:sp>
          <p:nvSpPr>
            <p:cNvPr id="1676" name="Google Shape;1676;p74"/>
            <p:cNvSpPr/>
            <p:nvPr/>
          </p:nvSpPr>
          <p:spPr>
            <a:xfrm>
              <a:off x="6323689" y="7141313"/>
              <a:ext cx="383540" cy="383540"/>
            </a:xfrm>
            <a:custGeom>
              <a:rect b="b" l="l" r="r" t="t"/>
              <a:pathLst>
                <a:path extrusionOk="0" h="383540" w="383540">
                  <a:moveTo>
                    <a:pt x="191584" y="0"/>
                  </a:moveTo>
                  <a:lnTo>
                    <a:pt x="147656" y="5059"/>
                  </a:lnTo>
                  <a:lnTo>
                    <a:pt x="107330" y="19472"/>
                  </a:lnTo>
                  <a:lnTo>
                    <a:pt x="71758" y="42089"/>
                  </a:lnTo>
                  <a:lnTo>
                    <a:pt x="42089" y="71758"/>
                  </a:lnTo>
                  <a:lnTo>
                    <a:pt x="19472" y="107330"/>
                  </a:lnTo>
                  <a:lnTo>
                    <a:pt x="5059" y="147656"/>
                  </a:lnTo>
                  <a:lnTo>
                    <a:pt x="0" y="191584"/>
                  </a:lnTo>
                  <a:lnTo>
                    <a:pt x="5059" y="235513"/>
                  </a:lnTo>
                  <a:lnTo>
                    <a:pt x="19472" y="275838"/>
                  </a:lnTo>
                  <a:lnTo>
                    <a:pt x="42089" y="311410"/>
                  </a:lnTo>
                  <a:lnTo>
                    <a:pt x="71758" y="341080"/>
                  </a:lnTo>
                  <a:lnTo>
                    <a:pt x="107330" y="363696"/>
                  </a:lnTo>
                  <a:lnTo>
                    <a:pt x="147656" y="378109"/>
                  </a:lnTo>
                  <a:lnTo>
                    <a:pt x="191584" y="383169"/>
                  </a:lnTo>
                  <a:lnTo>
                    <a:pt x="235513" y="378109"/>
                  </a:lnTo>
                  <a:lnTo>
                    <a:pt x="275838" y="363696"/>
                  </a:lnTo>
                  <a:lnTo>
                    <a:pt x="311411" y="341080"/>
                  </a:lnTo>
                  <a:lnTo>
                    <a:pt x="341080" y="311410"/>
                  </a:lnTo>
                  <a:lnTo>
                    <a:pt x="363696" y="275838"/>
                  </a:lnTo>
                  <a:lnTo>
                    <a:pt x="378109" y="235513"/>
                  </a:lnTo>
                  <a:lnTo>
                    <a:pt x="383169" y="191584"/>
                  </a:lnTo>
                  <a:lnTo>
                    <a:pt x="378109" y="147656"/>
                  </a:lnTo>
                  <a:lnTo>
                    <a:pt x="363696" y="107330"/>
                  </a:lnTo>
                  <a:lnTo>
                    <a:pt x="341080" y="71758"/>
                  </a:lnTo>
                  <a:lnTo>
                    <a:pt x="311411" y="42089"/>
                  </a:lnTo>
                  <a:lnTo>
                    <a:pt x="275838" y="19472"/>
                  </a:lnTo>
                  <a:lnTo>
                    <a:pt x="235513" y="5059"/>
                  </a:lnTo>
                  <a:lnTo>
                    <a:pt x="191584"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77" name="Google Shape;1677;p74"/>
            <p:cNvPicPr preferRelativeResize="0"/>
            <p:nvPr/>
          </p:nvPicPr>
          <p:blipFill rotWithShape="1">
            <a:blip r:embed="rId19">
              <a:alphaModFix/>
            </a:blip>
            <a:srcRect b="0" l="0" r="0" t="0"/>
            <a:stretch/>
          </p:blipFill>
          <p:spPr>
            <a:xfrm>
              <a:off x="7842504" y="7126224"/>
              <a:ext cx="460248" cy="463295"/>
            </a:xfrm>
            <a:prstGeom prst="rect">
              <a:avLst/>
            </a:prstGeom>
            <a:noFill/>
            <a:ln>
              <a:noFill/>
            </a:ln>
          </p:spPr>
        </p:pic>
        <p:sp>
          <p:nvSpPr>
            <p:cNvPr id="1678" name="Google Shape;1678;p74"/>
            <p:cNvSpPr/>
            <p:nvPr/>
          </p:nvSpPr>
          <p:spPr>
            <a:xfrm>
              <a:off x="7880773" y="7141313"/>
              <a:ext cx="383540" cy="383540"/>
            </a:xfrm>
            <a:custGeom>
              <a:rect b="b" l="l" r="r" t="t"/>
              <a:pathLst>
                <a:path extrusionOk="0" h="383540" w="383540">
                  <a:moveTo>
                    <a:pt x="191584" y="0"/>
                  </a:moveTo>
                  <a:lnTo>
                    <a:pt x="147656" y="5059"/>
                  </a:lnTo>
                  <a:lnTo>
                    <a:pt x="107330" y="19472"/>
                  </a:lnTo>
                  <a:lnTo>
                    <a:pt x="71758" y="42089"/>
                  </a:lnTo>
                  <a:lnTo>
                    <a:pt x="42089" y="71758"/>
                  </a:lnTo>
                  <a:lnTo>
                    <a:pt x="19472" y="107330"/>
                  </a:lnTo>
                  <a:lnTo>
                    <a:pt x="5059" y="147656"/>
                  </a:lnTo>
                  <a:lnTo>
                    <a:pt x="0" y="191584"/>
                  </a:lnTo>
                  <a:lnTo>
                    <a:pt x="5059" y="235513"/>
                  </a:lnTo>
                  <a:lnTo>
                    <a:pt x="19472" y="275838"/>
                  </a:lnTo>
                  <a:lnTo>
                    <a:pt x="42089" y="311410"/>
                  </a:lnTo>
                  <a:lnTo>
                    <a:pt x="71758" y="341080"/>
                  </a:lnTo>
                  <a:lnTo>
                    <a:pt x="107330" y="363696"/>
                  </a:lnTo>
                  <a:lnTo>
                    <a:pt x="147656" y="378109"/>
                  </a:lnTo>
                  <a:lnTo>
                    <a:pt x="191584" y="383169"/>
                  </a:lnTo>
                  <a:lnTo>
                    <a:pt x="235513" y="378109"/>
                  </a:lnTo>
                  <a:lnTo>
                    <a:pt x="275838" y="363696"/>
                  </a:lnTo>
                  <a:lnTo>
                    <a:pt x="311410" y="341080"/>
                  </a:lnTo>
                  <a:lnTo>
                    <a:pt x="341080" y="311410"/>
                  </a:lnTo>
                  <a:lnTo>
                    <a:pt x="363696" y="275838"/>
                  </a:lnTo>
                  <a:lnTo>
                    <a:pt x="378109" y="235513"/>
                  </a:lnTo>
                  <a:lnTo>
                    <a:pt x="383169" y="191584"/>
                  </a:lnTo>
                  <a:lnTo>
                    <a:pt x="378109" y="147656"/>
                  </a:lnTo>
                  <a:lnTo>
                    <a:pt x="363696" y="107330"/>
                  </a:lnTo>
                  <a:lnTo>
                    <a:pt x="341080" y="71758"/>
                  </a:lnTo>
                  <a:lnTo>
                    <a:pt x="311410" y="42089"/>
                  </a:lnTo>
                  <a:lnTo>
                    <a:pt x="275838" y="19472"/>
                  </a:lnTo>
                  <a:lnTo>
                    <a:pt x="235513" y="5059"/>
                  </a:lnTo>
                  <a:lnTo>
                    <a:pt x="191584"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79" name="Google Shape;1679;p74"/>
            <p:cNvPicPr preferRelativeResize="0"/>
            <p:nvPr/>
          </p:nvPicPr>
          <p:blipFill rotWithShape="1">
            <a:blip r:embed="rId20">
              <a:alphaModFix/>
            </a:blip>
            <a:srcRect b="0" l="0" r="0" t="0"/>
            <a:stretch/>
          </p:blipFill>
          <p:spPr>
            <a:xfrm>
              <a:off x="10954512" y="7126224"/>
              <a:ext cx="463296" cy="463295"/>
            </a:xfrm>
            <a:prstGeom prst="rect">
              <a:avLst/>
            </a:prstGeom>
            <a:noFill/>
            <a:ln>
              <a:noFill/>
            </a:ln>
          </p:spPr>
        </p:pic>
        <p:sp>
          <p:nvSpPr>
            <p:cNvPr id="1680" name="Google Shape;1680;p74"/>
            <p:cNvSpPr/>
            <p:nvPr/>
          </p:nvSpPr>
          <p:spPr>
            <a:xfrm>
              <a:off x="10994942" y="7141313"/>
              <a:ext cx="383540" cy="383540"/>
            </a:xfrm>
            <a:custGeom>
              <a:rect b="b" l="l" r="r" t="t"/>
              <a:pathLst>
                <a:path extrusionOk="0" h="383540" w="383540">
                  <a:moveTo>
                    <a:pt x="191584" y="0"/>
                  </a:moveTo>
                  <a:lnTo>
                    <a:pt x="147656" y="5059"/>
                  </a:lnTo>
                  <a:lnTo>
                    <a:pt x="107330" y="19472"/>
                  </a:lnTo>
                  <a:lnTo>
                    <a:pt x="71758" y="42089"/>
                  </a:lnTo>
                  <a:lnTo>
                    <a:pt x="42089" y="71758"/>
                  </a:lnTo>
                  <a:lnTo>
                    <a:pt x="19472" y="107330"/>
                  </a:lnTo>
                  <a:lnTo>
                    <a:pt x="5059" y="147656"/>
                  </a:lnTo>
                  <a:lnTo>
                    <a:pt x="0" y="191584"/>
                  </a:lnTo>
                  <a:lnTo>
                    <a:pt x="5059" y="235513"/>
                  </a:lnTo>
                  <a:lnTo>
                    <a:pt x="19472" y="275838"/>
                  </a:lnTo>
                  <a:lnTo>
                    <a:pt x="42089" y="311410"/>
                  </a:lnTo>
                  <a:lnTo>
                    <a:pt x="71758" y="341080"/>
                  </a:lnTo>
                  <a:lnTo>
                    <a:pt x="107330" y="363696"/>
                  </a:lnTo>
                  <a:lnTo>
                    <a:pt x="147656" y="378109"/>
                  </a:lnTo>
                  <a:lnTo>
                    <a:pt x="191584" y="383169"/>
                  </a:lnTo>
                  <a:lnTo>
                    <a:pt x="235513" y="378109"/>
                  </a:lnTo>
                  <a:lnTo>
                    <a:pt x="275838" y="363696"/>
                  </a:lnTo>
                  <a:lnTo>
                    <a:pt x="311410" y="341080"/>
                  </a:lnTo>
                  <a:lnTo>
                    <a:pt x="341080" y="311410"/>
                  </a:lnTo>
                  <a:lnTo>
                    <a:pt x="363696" y="275838"/>
                  </a:lnTo>
                  <a:lnTo>
                    <a:pt x="378109" y="235513"/>
                  </a:lnTo>
                  <a:lnTo>
                    <a:pt x="383169" y="191584"/>
                  </a:lnTo>
                  <a:lnTo>
                    <a:pt x="378109" y="147656"/>
                  </a:lnTo>
                  <a:lnTo>
                    <a:pt x="363696" y="107330"/>
                  </a:lnTo>
                  <a:lnTo>
                    <a:pt x="341080" y="71758"/>
                  </a:lnTo>
                  <a:lnTo>
                    <a:pt x="311410" y="42089"/>
                  </a:lnTo>
                  <a:lnTo>
                    <a:pt x="275838" y="19472"/>
                  </a:lnTo>
                  <a:lnTo>
                    <a:pt x="235513" y="5059"/>
                  </a:lnTo>
                  <a:lnTo>
                    <a:pt x="191584"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81" name="Google Shape;1681;p74"/>
            <p:cNvSpPr/>
            <p:nvPr/>
          </p:nvSpPr>
          <p:spPr>
            <a:xfrm>
              <a:off x="6718156" y="7294797"/>
              <a:ext cx="205740" cy="76200"/>
            </a:xfrm>
            <a:custGeom>
              <a:rect b="b" l="l" r="r" t="t"/>
              <a:pathLst>
                <a:path extrusionOk="0" h="76200" w="205740">
                  <a:moveTo>
                    <a:pt x="129533" y="0"/>
                  </a:moveTo>
                  <a:lnTo>
                    <a:pt x="129532" y="76199"/>
                  </a:lnTo>
                  <a:lnTo>
                    <a:pt x="180332" y="50799"/>
                  </a:lnTo>
                  <a:lnTo>
                    <a:pt x="142232" y="50799"/>
                  </a:lnTo>
                  <a:lnTo>
                    <a:pt x="142233" y="25399"/>
                  </a:lnTo>
                  <a:lnTo>
                    <a:pt x="180332" y="25399"/>
                  </a:lnTo>
                  <a:lnTo>
                    <a:pt x="129533" y="0"/>
                  </a:lnTo>
                  <a:close/>
                </a:path>
                <a:path extrusionOk="0" h="76200" w="205740">
                  <a:moveTo>
                    <a:pt x="129533" y="25399"/>
                  </a:moveTo>
                  <a:lnTo>
                    <a:pt x="0" y="25399"/>
                  </a:lnTo>
                  <a:lnTo>
                    <a:pt x="0" y="50799"/>
                  </a:lnTo>
                  <a:lnTo>
                    <a:pt x="129532" y="50799"/>
                  </a:lnTo>
                  <a:lnTo>
                    <a:pt x="129533" y="25399"/>
                  </a:lnTo>
                  <a:close/>
                </a:path>
                <a:path extrusionOk="0" h="76200" w="205740">
                  <a:moveTo>
                    <a:pt x="180332" y="25399"/>
                  </a:moveTo>
                  <a:lnTo>
                    <a:pt x="142233" y="25399"/>
                  </a:lnTo>
                  <a:lnTo>
                    <a:pt x="142232" y="50799"/>
                  </a:lnTo>
                  <a:lnTo>
                    <a:pt x="180332" y="50799"/>
                  </a:lnTo>
                  <a:lnTo>
                    <a:pt x="205732" y="38099"/>
                  </a:lnTo>
                  <a:lnTo>
                    <a:pt x="180332" y="2539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82" name="Google Shape;1682;p74"/>
            <p:cNvPicPr preferRelativeResize="0"/>
            <p:nvPr/>
          </p:nvPicPr>
          <p:blipFill rotWithShape="1">
            <a:blip r:embed="rId21">
              <a:alphaModFix/>
            </a:blip>
            <a:srcRect b="0" l="0" r="0" t="0"/>
            <a:stretch/>
          </p:blipFill>
          <p:spPr>
            <a:xfrm>
              <a:off x="6894576" y="7235952"/>
              <a:ext cx="246888" cy="246887"/>
            </a:xfrm>
            <a:prstGeom prst="rect">
              <a:avLst/>
            </a:prstGeom>
            <a:noFill/>
            <a:ln>
              <a:noFill/>
            </a:ln>
          </p:spPr>
        </p:pic>
        <p:sp>
          <p:nvSpPr>
            <p:cNvPr id="1683" name="Google Shape;1683;p74"/>
            <p:cNvSpPr/>
            <p:nvPr/>
          </p:nvSpPr>
          <p:spPr>
            <a:xfrm>
              <a:off x="6935188" y="7249005"/>
              <a:ext cx="168275" cy="168275"/>
            </a:xfrm>
            <a:custGeom>
              <a:rect b="b" l="l" r="r" t="t"/>
              <a:pathLst>
                <a:path extrusionOk="0" h="168275" w="168275">
                  <a:moveTo>
                    <a:pt x="167783" y="0"/>
                  </a:moveTo>
                  <a:lnTo>
                    <a:pt x="0" y="0"/>
                  </a:lnTo>
                  <a:lnTo>
                    <a:pt x="0" y="167783"/>
                  </a:lnTo>
                  <a:lnTo>
                    <a:pt x="167783" y="167783"/>
                  </a:lnTo>
                  <a:lnTo>
                    <a:pt x="167783"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84" name="Google Shape;1684;p74"/>
            <p:cNvSpPr/>
            <p:nvPr/>
          </p:nvSpPr>
          <p:spPr>
            <a:xfrm>
              <a:off x="7102488" y="5936297"/>
              <a:ext cx="839470" cy="1435100"/>
            </a:xfrm>
            <a:custGeom>
              <a:rect b="b" l="l" r="r" t="t"/>
              <a:pathLst>
                <a:path extrusionOk="0" h="1435100" w="839470">
                  <a:moveTo>
                    <a:pt x="773239" y="1396606"/>
                  </a:moveTo>
                  <a:lnTo>
                    <a:pt x="747839" y="1383906"/>
                  </a:lnTo>
                  <a:lnTo>
                    <a:pt x="697039" y="1358506"/>
                  </a:lnTo>
                  <a:lnTo>
                    <a:pt x="697039" y="1383906"/>
                  </a:lnTo>
                  <a:lnTo>
                    <a:pt x="5524" y="1383906"/>
                  </a:lnTo>
                  <a:lnTo>
                    <a:pt x="5524" y="1409306"/>
                  </a:lnTo>
                  <a:lnTo>
                    <a:pt x="697039" y="1409306"/>
                  </a:lnTo>
                  <a:lnTo>
                    <a:pt x="697039" y="1434706"/>
                  </a:lnTo>
                  <a:lnTo>
                    <a:pt x="747839" y="1409306"/>
                  </a:lnTo>
                  <a:lnTo>
                    <a:pt x="773239" y="1396606"/>
                  </a:lnTo>
                  <a:close/>
                </a:path>
                <a:path extrusionOk="0" h="1435100" w="839470">
                  <a:moveTo>
                    <a:pt x="838873" y="1256499"/>
                  </a:moveTo>
                  <a:lnTo>
                    <a:pt x="833247" y="1210589"/>
                  </a:lnTo>
                  <a:lnTo>
                    <a:pt x="828522" y="1171930"/>
                  </a:lnTo>
                  <a:lnTo>
                    <a:pt x="807351" y="1185964"/>
                  </a:lnTo>
                  <a:lnTo>
                    <a:pt x="76542" y="83820"/>
                  </a:lnTo>
                  <a:lnTo>
                    <a:pt x="703249" y="610857"/>
                  </a:lnTo>
                  <a:lnTo>
                    <a:pt x="686904" y="630301"/>
                  </a:lnTo>
                  <a:lnTo>
                    <a:pt x="769734" y="650189"/>
                  </a:lnTo>
                  <a:lnTo>
                    <a:pt x="756272" y="619036"/>
                  </a:lnTo>
                  <a:lnTo>
                    <a:pt x="735939" y="571982"/>
                  </a:lnTo>
                  <a:lnTo>
                    <a:pt x="719594" y="591426"/>
                  </a:lnTo>
                  <a:lnTo>
                    <a:pt x="26822" y="8813"/>
                  </a:lnTo>
                  <a:lnTo>
                    <a:pt x="21780" y="1206"/>
                  </a:lnTo>
                  <a:lnTo>
                    <a:pt x="19532" y="2692"/>
                  </a:lnTo>
                  <a:lnTo>
                    <a:pt x="16344" y="0"/>
                  </a:lnTo>
                  <a:lnTo>
                    <a:pt x="7175" y="10896"/>
                  </a:lnTo>
                  <a:lnTo>
                    <a:pt x="609" y="15252"/>
                  </a:lnTo>
                  <a:lnTo>
                    <a:pt x="1879" y="17195"/>
                  </a:lnTo>
                  <a:lnTo>
                    <a:pt x="0" y="19431"/>
                  </a:lnTo>
                  <a:lnTo>
                    <a:pt x="7632" y="25857"/>
                  </a:lnTo>
                  <a:lnTo>
                    <a:pt x="786180" y="1200010"/>
                  </a:lnTo>
                  <a:lnTo>
                    <a:pt x="765009" y="1214043"/>
                  </a:lnTo>
                  <a:lnTo>
                    <a:pt x="838873" y="125649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85" name="Google Shape;1685;p74"/>
            <p:cNvPicPr preferRelativeResize="0"/>
            <p:nvPr/>
          </p:nvPicPr>
          <p:blipFill rotWithShape="1">
            <a:blip r:embed="rId22">
              <a:alphaModFix/>
            </a:blip>
            <a:srcRect b="0" l="0" r="0" t="0"/>
            <a:stretch/>
          </p:blipFill>
          <p:spPr>
            <a:xfrm>
              <a:off x="7845552" y="7821168"/>
              <a:ext cx="460248" cy="463295"/>
            </a:xfrm>
            <a:prstGeom prst="rect">
              <a:avLst/>
            </a:prstGeom>
            <a:noFill/>
            <a:ln>
              <a:noFill/>
            </a:ln>
          </p:spPr>
        </p:pic>
        <p:sp>
          <p:nvSpPr>
            <p:cNvPr id="1686" name="Google Shape;1686;p74"/>
            <p:cNvSpPr/>
            <p:nvPr/>
          </p:nvSpPr>
          <p:spPr>
            <a:xfrm>
              <a:off x="7883937" y="7835469"/>
              <a:ext cx="383540" cy="383540"/>
            </a:xfrm>
            <a:custGeom>
              <a:rect b="b" l="l" r="r" t="t"/>
              <a:pathLst>
                <a:path extrusionOk="0" h="383540" w="383540">
                  <a:moveTo>
                    <a:pt x="191584" y="0"/>
                  </a:moveTo>
                  <a:lnTo>
                    <a:pt x="147655" y="5059"/>
                  </a:lnTo>
                  <a:lnTo>
                    <a:pt x="107330" y="19472"/>
                  </a:lnTo>
                  <a:lnTo>
                    <a:pt x="71757" y="42089"/>
                  </a:lnTo>
                  <a:lnTo>
                    <a:pt x="42088" y="71758"/>
                  </a:lnTo>
                  <a:lnTo>
                    <a:pt x="19472" y="107330"/>
                  </a:lnTo>
                  <a:lnTo>
                    <a:pt x="5059" y="147656"/>
                  </a:lnTo>
                  <a:lnTo>
                    <a:pt x="0" y="191584"/>
                  </a:lnTo>
                  <a:lnTo>
                    <a:pt x="5059" y="235513"/>
                  </a:lnTo>
                  <a:lnTo>
                    <a:pt x="19472" y="275838"/>
                  </a:lnTo>
                  <a:lnTo>
                    <a:pt x="42088" y="311410"/>
                  </a:lnTo>
                  <a:lnTo>
                    <a:pt x="71757" y="341080"/>
                  </a:lnTo>
                  <a:lnTo>
                    <a:pt x="107330" y="363696"/>
                  </a:lnTo>
                  <a:lnTo>
                    <a:pt x="147655" y="378109"/>
                  </a:lnTo>
                  <a:lnTo>
                    <a:pt x="191584" y="383169"/>
                  </a:lnTo>
                  <a:lnTo>
                    <a:pt x="235513" y="378109"/>
                  </a:lnTo>
                  <a:lnTo>
                    <a:pt x="275838" y="363696"/>
                  </a:lnTo>
                  <a:lnTo>
                    <a:pt x="311410" y="341080"/>
                  </a:lnTo>
                  <a:lnTo>
                    <a:pt x="341080" y="311410"/>
                  </a:lnTo>
                  <a:lnTo>
                    <a:pt x="363696" y="275838"/>
                  </a:lnTo>
                  <a:lnTo>
                    <a:pt x="378109" y="235513"/>
                  </a:lnTo>
                  <a:lnTo>
                    <a:pt x="383169" y="191584"/>
                  </a:lnTo>
                  <a:lnTo>
                    <a:pt x="378109" y="147656"/>
                  </a:lnTo>
                  <a:lnTo>
                    <a:pt x="363696" y="107330"/>
                  </a:lnTo>
                  <a:lnTo>
                    <a:pt x="341080" y="71758"/>
                  </a:lnTo>
                  <a:lnTo>
                    <a:pt x="311410" y="42089"/>
                  </a:lnTo>
                  <a:lnTo>
                    <a:pt x="275838" y="19472"/>
                  </a:lnTo>
                  <a:lnTo>
                    <a:pt x="235513" y="5059"/>
                  </a:lnTo>
                  <a:lnTo>
                    <a:pt x="191584"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87" name="Google Shape;1687;p74"/>
            <p:cNvSpPr/>
            <p:nvPr/>
          </p:nvSpPr>
          <p:spPr>
            <a:xfrm>
              <a:off x="5604916" y="5937313"/>
              <a:ext cx="5986145" cy="2017395"/>
            </a:xfrm>
            <a:custGeom>
              <a:rect b="b" l="l" r="r" t="t"/>
              <a:pathLst>
                <a:path extrusionOk="0" h="2017395" w="5986145">
                  <a:moveTo>
                    <a:pt x="691629" y="1395780"/>
                  </a:moveTo>
                  <a:lnTo>
                    <a:pt x="615530" y="1357477"/>
                  </a:lnTo>
                  <a:lnTo>
                    <a:pt x="615454" y="1382877"/>
                  </a:lnTo>
                  <a:lnTo>
                    <a:pt x="29870" y="1381315"/>
                  </a:lnTo>
                  <a:lnTo>
                    <a:pt x="29794" y="1406715"/>
                  </a:lnTo>
                  <a:lnTo>
                    <a:pt x="615391" y="1408277"/>
                  </a:lnTo>
                  <a:lnTo>
                    <a:pt x="615327" y="1433677"/>
                  </a:lnTo>
                  <a:lnTo>
                    <a:pt x="666394" y="1408315"/>
                  </a:lnTo>
                  <a:lnTo>
                    <a:pt x="691629" y="1395780"/>
                  </a:lnTo>
                  <a:close/>
                </a:path>
                <a:path extrusionOk="0" h="2017395" w="5986145">
                  <a:moveTo>
                    <a:pt x="711200" y="788327"/>
                  </a:moveTo>
                  <a:lnTo>
                    <a:pt x="627189" y="802462"/>
                  </a:lnTo>
                  <a:lnTo>
                    <a:pt x="642150" y="822985"/>
                  </a:lnTo>
                  <a:lnTo>
                    <a:pt x="0" y="1291463"/>
                  </a:lnTo>
                  <a:lnTo>
                    <a:pt x="14973" y="1311986"/>
                  </a:lnTo>
                  <a:lnTo>
                    <a:pt x="657123" y="843508"/>
                  </a:lnTo>
                  <a:lnTo>
                    <a:pt x="672096" y="864019"/>
                  </a:lnTo>
                  <a:lnTo>
                    <a:pt x="697166" y="815492"/>
                  </a:lnTo>
                  <a:lnTo>
                    <a:pt x="711200" y="788327"/>
                  </a:lnTo>
                  <a:close/>
                </a:path>
                <a:path extrusionOk="0" h="2017395" w="5986145">
                  <a:moveTo>
                    <a:pt x="2362974" y="1832267"/>
                  </a:moveTo>
                  <a:lnTo>
                    <a:pt x="2339771" y="1842604"/>
                  </a:lnTo>
                  <a:lnTo>
                    <a:pt x="2018944" y="1121791"/>
                  </a:lnTo>
                  <a:lnTo>
                    <a:pt x="2221674" y="1284185"/>
                  </a:lnTo>
                  <a:lnTo>
                    <a:pt x="2205799" y="1304010"/>
                  </a:lnTo>
                  <a:lnTo>
                    <a:pt x="2289086" y="1321904"/>
                  </a:lnTo>
                  <a:lnTo>
                    <a:pt x="2275357" y="1292123"/>
                  </a:lnTo>
                  <a:lnTo>
                    <a:pt x="2253437" y="1244536"/>
                  </a:lnTo>
                  <a:lnTo>
                    <a:pt x="2237549" y="1264361"/>
                  </a:lnTo>
                  <a:lnTo>
                    <a:pt x="1996427" y="1071219"/>
                  </a:lnTo>
                  <a:lnTo>
                    <a:pt x="1974596" y="1022210"/>
                  </a:lnTo>
                  <a:lnTo>
                    <a:pt x="2224659" y="811618"/>
                  </a:lnTo>
                  <a:lnTo>
                    <a:pt x="2241029" y="831049"/>
                  </a:lnTo>
                  <a:lnTo>
                    <a:pt x="2261311" y="784009"/>
                  </a:lnTo>
                  <a:lnTo>
                    <a:pt x="2274773" y="752817"/>
                  </a:lnTo>
                  <a:lnTo>
                    <a:pt x="2191943" y="772756"/>
                  </a:lnTo>
                  <a:lnTo>
                    <a:pt x="2208301" y="792187"/>
                  </a:lnTo>
                  <a:lnTo>
                    <a:pt x="1963851" y="998054"/>
                  </a:lnTo>
                  <a:lnTo>
                    <a:pt x="1943633" y="952639"/>
                  </a:lnTo>
                  <a:lnTo>
                    <a:pt x="1943633" y="1015085"/>
                  </a:lnTo>
                  <a:lnTo>
                    <a:pt x="1935200" y="1022184"/>
                  </a:lnTo>
                  <a:lnTo>
                    <a:pt x="1915401" y="1006335"/>
                  </a:lnTo>
                  <a:lnTo>
                    <a:pt x="1915401" y="1038860"/>
                  </a:lnTo>
                  <a:lnTo>
                    <a:pt x="1797685" y="1137983"/>
                  </a:lnTo>
                  <a:lnTo>
                    <a:pt x="1778076" y="1106868"/>
                  </a:lnTo>
                  <a:lnTo>
                    <a:pt x="1778076" y="1154506"/>
                  </a:lnTo>
                  <a:lnTo>
                    <a:pt x="1552498" y="1344472"/>
                  </a:lnTo>
                  <a:lnTo>
                    <a:pt x="1726615" y="1072819"/>
                  </a:lnTo>
                  <a:lnTo>
                    <a:pt x="1778076" y="1154506"/>
                  </a:lnTo>
                  <a:lnTo>
                    <a:pt x="1778076" y="1106868"/>
                  </a:lnTo>
                  <a:lnTo>
                    <a:pt x="1741754" y="1049197"/>
                  </a:lnTo>
                  <a:lnTo>
                    <a:pt x="1805025" y="950455"/>
                  </a:lnTo>
                  <a:lnTo>
                    <a:pt x="1915401" y="1038860"/>
                  </a:lnTo>
                  <a:lnTo>
                    <a:pt x="1915401" y="1006335"/>
                  </a:lnTo>
                  <a:lnTo>
                    <a:pt x="1818805" y="928954"/>
                  </a:lnTo>
                  <a:lnTo>
                    <a:pt x="1869846" y="849325"/>
                  </a:lnTo>
                  <a:lnTo>
                    <a:pt x="1943633" y="1015085"/>
                  </a:lnTo>
                  <a:lnTo>
                    <a:pt x="1943633" y="952639"/>
                  </a:lnTo>
                  <a:lnTo>
                    <a:pt x="1886254" y="823722"/>
                  </a:lnTo>
                  <a:lnTo>
                    <a:pt x="2277287" y="213601"/>
                  </a:lnTo>
                  <a:lnTo>
                    <a:pt x="2298662" y="227304"/>
                  </a:lnTo>
                  <a:lnTo>
                    <a:pt x="2302726" y="189204"/>
                  </a:lnTo>
                  <a:lnTo>
                    <a:pt x="2307704" y="142595"/>
                  </a:lnTo>
                  <a:lnTo>
                    <a:pt x="2234514" y="186182"/>
                  </a:lnTo>
                  <a:lnTo>
                    <a:pt x="2255901" y="199885"/>
                  </a:lnTo>
                  <a:lnTo>
                    <a:pt x="1873885" y="795934"/>
                  </a:lnTo>
                  <a:lnTo>
                    <a:pt x="1857476" y="759066"/>
                  </a:lnTo>
                  <a:lnTo>
                    <a:pt x="1857476" y="821537"/>
                  </a:lnTo>
                  <a:lnTo>
                    <a:pt x="1798878" y="912990"/>
                  </a:lnTo>
                  <a:lnTo>
                    <a:pt x="1785099" y="901954"/>
                  </a:lnTo>
                  <a:lnTo>
                    <a:pt x="1785099" y="934478"/>
                  </a:lnTo>
                  <a:lnTo>
                    <a:pt x="1726793" y="1025448"/>
                  </a:lnTo>
                  <a:lnTo>
                    <a:pt x="1551774" y="747560"/>
                  </a:lnTo>
                  <a:lnTo>
                    <a:pt x="1785099" y="934478"/>
                  </a:lnTo>
                  <a:lnTo>
                    <a:pt x="1785099" y="901954"/>
                  </a:lnTo>
                  <a:lnTo>
                    <a:pt x="1531594" y="698855"/>
                  </a:lnTo>
                  <a:lnTo>
                    <a:pt x="1729651" y="534314"/>
                  </a:lnTo>
                  <a:lnTo>
                    <a:pt x="1857476" y="821537"/>
                  </a:lnTo>
                  <a:lnTo>
                    <a:pt x="1857476" y="759066"/>
                  </a:lnTo>
                  <a:lnTo>
                    <a:pt x="1749945" y="517448"/>
                  </a:lnTo>
                  <a:lnTo>
                    <a:pt x="2219642" y="127254"/>
                  </a:lnTo>
                  <a:lnTo>
                    <a:pt x="2235873" y="146799"/>
                  </a:lnTo>
                  <a:lnTo>
                    <a:pt x="2256599" y="99606"/>
                  </a:lnTo>
                  <a:lnTo>
                    <a:pt x="2270137" y="68795"/>
                  </a:lnTo>
                  <a:lnTo>
                    <a:pt x="2187181" y="88176"/>
                  </a:lnTo>
                  <a:lnTo>
                    <a:pt x="2203412" y="107721"/>
                  </a:lnTo>
                  <a:lnTo>
                    <a:pt x="1739226" y="493344"/>
                  </a:lnTo>
                  <a:lnTo>
                    <a:pt x="1519656" y="0"/>
                  </a:lnTo>
                  <a:lnTo>
                    <a:pt x="1496453" y="10325"/>
                  </a:lnTo>
                  <a:lnTo>
                    <a:pt x="1718932" y="510209"/>
                  </a:lnTo>
                  <a:lnTo>
                    <a:pt x="1495298" y="695985"/>
                  </a:lnTo>
                  <a:lnTo>
                    <a:pt x="1503807" y="706234"/>
                  </a:lnTo>
                  <a:lnTo>
                    <a:pt x="1498015" y="709879"/>
                  </a:lnTo>
                  <a:lnTo>
                    <a:pt x="1711655" y="1049070"/>
                  </a:lnTo>
                  <a:lnTo>
                    <a:pt x="1493837" y="1388935"/>
                  </a:lnTo>
                  <a:lnTo>
                    <a:pt x="1497164" y="1391081"/>
                  </a:lnTo>
                  <a:lnTo>
                    <a:pt x="1496339" y="1391767"/>
                  </a:lnTo>
                  <a:lnTo>
                    <a:pt x="1506207" y="1403489"/>
                  </a:lnTo>
                  <a:lnTo>
                    <a:pt x="1501927" y="1408722"/>
                  </a:lnTo>
                  <a:lnTo>
                    <a:pt x="2199411" y="1978774"/>
                  </a:lnTo>
                  <a:lnTo>
                    <a:pt x="2183333" y="1998446"/>
                  </a:lnTo>
                  <a:lnTo>
                    <a:pt x="2266442" y="2017166"/>
                  </a:lnTo>
                  <a:lnTo>
                    <a:pt x="2252827" y="1986813"/>
                  </a:lnTo>
                  <a:lnTo>
                    <a:pt x="2231555" y="1939442"/>
                  </a:lnTo>
                  <a:lnTo>
                    <a:pt x="2215477" y="1959114"/>
                  </a:lnTo>
                  <a:lnTo>
                    <a:pt x="1528648" y="1397774"/>
                  </a:lnTo>
                  <a:lnTo>
                    <a:pt x="1791741" y="1176210"/>
                  </a:lnTo>
                  <a:lnTo>
                    <a:pt x="2251011" y="1905330"/>
                  </a:lnTo>
                  <a:lnTo>
                    <a:pt x="2229523" y="1918855"/>
                  </a:lnTo>
                  <a:lnTo>
                    <a:pt x="2302370" y="1963026"/>
                  </a:lnTo>
                  <a:lnTo>
                    <a:pt x="2297734" y="1916074"/>
                  </a:lnTo>
                  <a:lnTo>
                    <a:pt x="2294001" y="1878253"/>
                  </a:lnTo>
                  <a:lnTo>
                    <a:pt x="2272512" y="1891792"/>
                  </a:lnTo>
                  <a:lnTo>
                    <a:pt x="1811350" y="1159687"/>
                  </a:lnTo>
                  <a:lnTo>
                    <a:pt x="1935607" y="1055039"/>
                  </a:lnTo>
                  <a:lnTo>
                    <a:pt x="1975739" y="1087183"/>
                  </a:lnTo>
                  <a:lnTo>
                    <a:pt x="2316569" y="1852930"/>
                  </a:lnTo>
                  <a:lnTo>
                    <a:pt x="2293366" y="1863255"/>
                  </a:lnTo>
                  <a:lnTo>
                    <a:pt x="2359152" y="1917382"/>
                  </a:lnTo>
                  <a:lnTo>
                    <a:pt x="2361527" y="1864537"/>
                  </a:lnTo>
                  <a:lnTo>
                    <a:pt x="2362974" y="1832267"/>
                  </a:lnTo>
                  <a:close/>
                </a:path>
                <a:path extrusionOk="0" h="2017395" w="5986145">
                  <a:moveTo>
                    <a:pt x="5985535" y="701433"/>
                  </a:moveTo>
                  <a:lnTo>
                    <a:pt x="5909335" y="663333"/>
                  </a:lnTo>
                  <a:lnTo>
                    <a:pt x="5909335" y="688733"/>
                  </a:lnTo>
                  <a:lnTo>
                    <a:pt x="5779795" y="688733"/>
                  </a:lnTo>
                  <a:lnTo>
                    <a:pt x="5779795" y="714133"/>
                  </a:lnTo>
                  <a:lnTo>
                    <a:pt x="5909335" y="714133"/>
                  </a:lnTo>
                  <a:lnTo>
                    <a:pt x="5909335" y="739533"/>
                  </a:lnTo>
                  <a:lnTo>
                    <a:pt x="5960135" y="714133"/>
                  </a:lnTo>
                  <a:lnTo>
                    <a:pt x="5985535" y="701433"/>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88" name="Google Shape;1688;p74"/>
            <p:cNvPicPr preferRelativeResize="0"/>
            <p:nvPr/>
          </p:nvPicPr>
          <p:blipFill rotWithShape="1">
            <a:blip r:embed="rId23">
              <a:alphaModFix/>
            </a:blip>
            <a:srcRect b="0" l="0" r="0" t="0"/>
            <a:stretch/>
          </p:blipFill>
          <p:spPr>
            <a:xfrm>
              <a:off x="11561064" y="6541008"/>
              <a:ext cx="246888" cy="246887"/>
            </a:xfrm>
            <a:prstGeom prst="rect">
              <a:avLst/>
            </a:prstGeom>
            <a:noFill/>
            <a:ln>
              <a:noFill/>
            </a:ln>
          </p:spPr>
        </p:pic>
        <p:sp>
          <p:nvSpPr>
            <p:cNvPr id="1689" name="Google Shape;1689;p74"/>
            <p:cNvSpPr/>
            <p:nvPr/>
          </p:nvSpPr>
          <p:spPr>
            <a:xfrm>
              <a:off x="11601753" y="6554849"/>
              <a:ext cx="168275" cy="168275"/>
            </a:xfrm>
            <a:custGeom>
              <a:rect b="b" l="l" r="r" t="t"/>
              <a:pathLst>
                <a:path extrusionOk="0" h="168275" w="168275">
                  <a:moveTo>
                    <a:pt x="167784" y="0"/>
                  </a:moveTo>
                  <a:lnTo>
                    <a:pt x="0" y="0"/>
                  </a:lnTo>
                  <a:lnTo>
                    <a:pt x="0" y="167783"/>
                  </a:lnTo>
                  <a:lnTo>
                    <a:pt x="167784" y="167783"/>
                  </a:lnTo>
                  <a:lnTo>
                    <a:pt x="167784"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90" name="Google Shape;1690;p74"/>
            <p:cNvSpPr/>
            <p:nvPr/>
          </p:nvSpPr>
          <p:spPr>
            <a:xfrm>
              <a:off x="11384712" y="7292924"/>
              <a:ext cx="936625" cy="78104"/>
            </a:xfrm>
            <a:custGeom>
              <a:rect b="b" l="l" r="r" t="t"/>
              <a:pathLst>
                <a:path extrusionOk="0" h="78104" w="936625">
                  <a:moveTo>
                    <a:pt x="205740" y="39979"/>
                  </a:moveTo>
                  <a:lnTo>
                    <a:pt x="180340" y="27279"/>
                  </a:lnTo>
                  <a:lnTo>
                    <a:pt x="129540" y="1879"/>
                  </a:lnTo>
                  <a:lnTo>
                    <a:pt x="129540" y="27279"/>
                  </a:lnTo>
                  <a:lnTo>
                    <a:pt x="0" y="27279"/>
                  </a:lnTo>
                  <a:lnTo>
                    <a:pt x="0" y="52679"/>
                  </a:lnTo>
                  <a:lnTo>
                    <a:pt x="129540" y="52679"/>
                  </a:lnTo>
                  <a:lnTo>
                    <a:pt x="129540" y="78079"/>
                  </a:lnTo>
                  <a:lnTo>
                    <a:pt x="180340" y="52679"/>
                  </a:lnTo>
                  <a:lnTo>
                    <a:pt x="205740" y="39979"/>
                  </a:lnTo>
                  <a:close/>
                </a:path>
                <a:path extrusionOk="0" h="78104" w="936625">
                  <a:moveTo>
                    <a:pt x="936320" y="37795"/>
                  </a:moveTo>
                  <a:lnTo>
                    <a:pt x="911174" y="25349"/>
                  </a:lnTo>
                  <a:lnTo>
                    <a:pt x="859980" y="0"/>
                  </a:lnTo>
                  <a:lnTo>
                    <a:pt x="860069" y="25400"/>
                  </a:lnTo>
                  <a:lnTo>
                    <a:pt x="384543" y="27279"/>
                  </a:lnTo>
                  <a:lnTo>
                    <a:pt x="384644" y="52679"/>
                  </a:lnTo>
                  <a:lnTo>
                    <a:pt x="860171" y="50800"/>
                  </a:lnTo>
                  <a:lnTo>
                    <a:pt x="860272" y="76200"/>
                  </a:lnTo>
                  <a:lnTo>
                    <a:pt x="936320" y="37795"/>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91" name="Google Shape;1691;p74"/>
            <p:cNvPicPr preferRelativeResize="0"/>
            <p:nvPr/>
          </p:nvPicPr>
          <p:blipFill rotWithShape="1">
            <a:blip r:embed="rId24">
              <a:alphaModFix/>
            </a:blip>
            <a:srcRect b="0" l="0" r="0" t="0"/>
            <a:stretch/>
          </p:blipFill>
          <p:spPr>
            <a:xfrm>
              <a:off x="11561064" y="7235952"/>
              <a:ext cx="246888" cy="246887"/>
            </a:xfrm>
            <a:prstGeom prst="rect">
              <a:avLst/>
            </a:prstGeom>
            <a:noFill/>
            <a:ln>
              <a:noFill/>
            </a:ln>
          </p:spPr>
        </p:pic>
        <p:sp>
          <p:nvSpPr>
            <p:cNvPr id="1692" name="Google Shape;1692;p74"/>
            <p:cNvSpPr/>
            <p:nvPr/>
          </p:nvSpPr>
          <p:spPr>
            <a:xfrm>
              <a:off x="11601753" y="7249005"/>
              <a:ext cx="168275" cy="168275"/>
            </a:xfrm>
            <a:custGeom>
              <a:rect b="b" l="l" r="r" t="t"/>
              <a:pathLst>
                <a:path extrusionOk="0" h="168275" w="168275">
                  <a:moveTo>
                    <a:pt x="167784" y="0"/>
                  </a:moveTo>
                  <a:lnTo>
                    <a:pt x="0" y="0"/>
                  </a:lnTo>
                  <a:lnTo>
                    <a:pt x="0" y="167783"/>
                  </a:lnTo>
                  <a:lnTo>
                    <a:pt x="167784" y="167783"/>
                  </a:lnTo>
                  <a:lnTo>
                    <a:pt x="167784"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93" name="Google Shape;1693;p74"/>
            <p:cNvPicPr preferRelativeResize="0"/>
            <p:nvPr/>
          </p:nvPicPr>
          <p:blipFill rotWithShape="1">
            <a:blip r:embed="rId25">
              <a:alphaModFix/>
            </a:blip>
            <a:srcRect b="0" l="0" r="0" t="0"/>
            <a:stretch/>
          </p:blipFill>
          <p:spPr>
            <a:xfrm>
              <a:off x="10954512" y="7821168"/>
              <a:ext cx="463296" cy="463295"/>
            </a:xfrm>
            <a:prstGeom prst="rect">
              <a:avLst/>
            </a:prstGeom>
            <a:noFill/>
            <a:ln>
              <a:noFill/>
            </a:ln>
          </p:spPr>
        </p:pic>
        <p:sp>
          <p:nvSpPr>
            <p:cNvPr id="1694" name="Google Shape;1694;p74"/>
            <p:cNvSpPr/>
            <p:nvPr/>
          </p:nvSpPr>
          <p:spPr>
            <a:xfrm>
              <a:off x="10994942" y="7835469"/>
              <a:ext cx="383540" cy="383540"/>
            </a:xfrm>
            <a:custGeom>
              <a:rect b="b" l="l" r="r" t="t"/>
              <a:pathLst>
                <a:path extrusionOk="0" h="383540" w="383540">
                  <a:moveTo>
                    <a:pt x="191584" y="0"/>
                  </a:moveTo>
                  <a:lnTo>
                    <a:pt x="147656" y="5059"/>
                  </a:lnTo>
                  <a:lnTo>
                    <a:pt x="107330" y="19472"/>
                  </a:lnTo>
                  <a:lnTo>
                    <a:pt x="71758" y="42089"/>
                  </a:lnTo>
                  <a:lnTo>
                    <a:pt x="42089" y="71758"/>
                  </a:lnTo>
                  <a:lnTo>
                    <a:pt x="19472" y="107330"/>
                  </a:lnTo>
                  <a:lnTo>
                    <a:pt x="5059" y="147656"/>
                  </a:lnTo>
                  <a:lnTo>
                    <a:pt x="0" y="191584"/>
                  </a:lnTo>
                  <a:lnTo>
                    <a:pt x="5059" y="235513"/>
                  </a:lnTo>
                  <a:lnTo>
                    <a:pt x="19472" y="275838"/>
                  </a:lnTo>
                  <a:lnTo>
                    <a:pt x="42089" y="311410"/>
                  </a:lnTo>
                  <a:lnTo>
                    <a:pt x="71758" y="341080"/>
                  </a:lnTo>
                  <a:lnTo>
                    <a:pt x="107330" y="363696"/>
                  </a:lnTo>
                  <a:lnTo>
                    <a:pt x="147656" y="378109"/>
                  </a:lnTo>
                  <a:lnTo>
                    <a:pt x="191584" y="383169"/>
                  </a:lnTo>
                  <a:lnTo>
                    <a:pt x="235513" y="378109"/>
                  </a:lnTo>
                  <a:lnTo>
                    <a:pt x="275838" y="363696"/>
                  </a:lnTo>
                  <a:lnTo>
                    <a:pt x="311410" y="341080"/>
                  </a:lnTo>
                  <a:lnTo>
                    <a:pt x="341080" y="311410"/>
                  </a:lnTo>
                  <a:lnTo>
                    <a:pt x="363696" y="275838"/>
                  </a:lnTo>
                  <a:lnTo>
                    <a:pt x="378109" y="235513"/>
                  </a:lnTo>
                  <a:lnTo>
                    <a:pt x="383169" y="191584"/>
                  </a:lnTo>
                  <a:lnTo>
                    <a:pt x="378109" y="147656"/>
                  </a:lnTo>
                  <a:lnTo>
                    <a:pt x="363696" y="107330"/>
                  </a:lnTo>
                  <a:lnTo>
                    <a:pt x="341080" y="71758"/>
                  </a:lnTo>
                  <a:lnTo>
                    <a:pt x="311410" y="42089"/>
                  </a:lnTo>
                  <a:lnTo>
                    <a:pt x="275838" y="19472"/>
                  </a:lnTo>
                  <a:lnTo>
                    <a:pt x="235513" y="5059"/>
                  </a:lnTo>
                  <a:lnTo>
                    <a:pt x="191584"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95" name="Google Shape;1695;p74"/>
            <p:cNvSpPr/>
            <p:nvPr/>
          </p:nvSpPr>
          <p:spPr>
            <a:xfrm>
              <a:off x="11384722" y="7988954"/>
              <a:ext cx="205740" cy="76200"/>
            </a:xfrm>
            <a:custGeom>
              <a:rect b="b" l="l" r="r" t="t"/>
              <a:pathLst>
                <a:path extrusionOk="0" h="76200" w="205740">
                  <a:moveTo>
                    <a:pt x="129532" y="0"/>
                  </a:moveTo>
                  <a:lnTo>
                    <a:pt x="129532" y="76199"/>
                  </a:lnTo>
                  <a:lnTo>
                    <a:pt x="180332" y="50799"/>
                  </a:lnTo>
                  <a:lnTo>
                    <a:pt x="142232" y="50799"/>
                  </a:lnTo>
                  <a:lnTo>
                    <a:pt x="142232" y="25399"/>
                  </a:lnTo>
                  <a:lnTo>
                    <a:pt x="180332" y="25399"/>
                  </a:lnTo>
                  <a:lnTo>
                    <a:pt x="129532" y="0"/>
                  </a:lnTo>
                  <a:close/>
                </a:path>
                <a:path extrusionOk="0" h="76200" w="205740">
                  <a:moveTo>
                    <a:pt x="129532" y="25399"/>
                  </a:moveTo>
                  <a:lnTo>
                    <a:pt x="0" y="25399"/>
                  </a:lnTo>
                  <a:lnTo>
                    <a:pt x="0" y="50799"/>
                  </a:lnTo>
                  <a:lnTo>
                    <a:pt x="129532" y="50799"/>
                  </a:lnTo>
                  <a:lnTo>
                    <a:pt x="129532" y="25399"/>
                  </a:lnTo>
                  <a:close/>
                </a:path>
                <a:path extrusionOk="0" h="76200" w="205740">
                  <a:moveTo>
                    <a:pt x="180332" y="25399"/>
                  </a:moveTo>
                  <a:lnTo>
                    <a:pt x="142232" y="25399"/>
                  </a:lnTo>
                  <a:lnTo>
                    <a:pt x="142232" y="50799"/>
                  </a:lnTo>
                  <a:lnTo>
                    <a:pt x="180332" y="50799"/>
                  </a:lnTo>
                  <a:lnTo>
                    <a:pt x="205732" y="38099"/>
                  </a:lnTo>
                  <a:lnTo>
                    <a:pt x="180332" y="2539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96" name="Google Shape;1696;p74"/>
            <p:cNvPicPr preferRelativeResize="0"/>
            <p:nvPr/>
          </p:nvPicPr>
          <p:blipFill rotWithShape="1">
            <a:blip r:embed="rId26">
              <a:alphaModFix/>
            </a:blip>
            <a:srcRect b="0" l="0" r="0" t="0"/>
            <a:stretch/>
          </p:blipFill>
          <p:spPr>
            <a:xfrm>
              <a:off x="11561064" y="7927848"/>
              <a:ext cx="246888" cy="246887"/>
            </a:xfrm>
            <a:prstGeom prst="rect">
              <a:avLst/>
            </a:prstGeom>
            <a:noFill/>
            <a:ln>
              <a:noFill/>
            </a:ln>
          </p:spPr>
        </p:pic>
        <p:sp>
          <p:nvSpPr>
            <p:cNvPr id="1697" name="Google Shape;1697;p74"/>
            <p:cNvSpPr/>
            <p:nvPr/>
          </p:nvSpPr>
          <p:spPr>
            <a:xfrm>
              <a:off x="11601753" y="7943161"/>
              <a:ext cx="168275" cy="168275"/>
            </a:xfrm>
            <a:custGeom>
              <a:rect b="b" l="l" r="r" t="t"/>
              <a:pathLst>
                <a:path extrusionOk="0" h="168275" w="168275">
                  <a:moveTo>
                    <a:pt x="167784" y="0"/>
                  </a:moveTo>
                  <a:lnTo>
                    <a:pt x="0" y="0"/>
                  </a:lnTo>
                  <a:lnTo>
                    <a:pt x="0" y="167783"/>
                  </a:lnTo>
                  <a:lnTo>
                    <a:pt x="167784" y="167783"/>
                  </a:lnTo>
                  <a:lnTo>
                    <a:pt x="167784"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98" name="Google Shape;1698;p74"/>
            <p:cNvSpPr/>
            <p:nvPr/>
          </p:nvSpPr>
          <p:spPr>
            <a:xfrm>
              <a:off x="11384722" y="5906485"/>
              <a:ext cx="205740" cy="76200"/>
            </a:xfrm>
            <a:custGeom>
              <a:rect b="b" l="l" r="r" t="t"/>
              <a:pathLst>
                <a:path extrusionOk="0" h="76200" w="205740">
                  <a:moveTo>
                    <a:pt x="129532" y="50799"/>
                  </a:moveTo>
                  <a:lnTo>
                    <a:pt x="129532" y="76200"/>
                  </a:lnTo>
                  <a:lnTo>
                    <a:pt x="180332" y="50800"/>
                  </a:lnTo>
                  <a:lnTo>
                    <a:pt x="129532" y="50799"/>
                  </a:lnTo>
                  <a:close/>
                </a:path>
                <a:path extrusionOk="0" h="76200" w="205740">
                  <a:moveTo>
                    <a:pt x="129532" y="25399"/>
                  </a:moveTo>
                  <a:lnTo>
                    <a:pt x="129532" y="50799"/>
                  </a:lnTo>
                  <a:lnTo>
                    <a:pt x="142232" y="50800"/>
                  </a:lnTo>
                  <a:lnTo>
                    <a:pt x="142232" y="25400"/>
                  </a:lnTo>
                  <a:lnTo>
                    <a:pt x="129532" y="25399"/>
                  </a:lnTo>
                  <a:close/>
                </a:path>
                <a:path extrusionOk="0" h="76200" w="205740">
                  <a:moveTo>
                    <a:pt x="129532" y="0"/>
                  </a:moveTo>
                  <a:lnTo>
                    <a:pt x="129532" y="25399"/>
                  </a:lnTo>
                  <a:lnTo>
                    <a:pt x="142232" y="25400"/>
                  </a:lnTo>
                  <a:lnTo>
                    <a:pt x="142232" y="50800"/>
                  </a:lnTo>
                  <a:lnTo>
                    <a:pt x="180334" y="50798"/>
                  </a:lnTo>
                  <a:lnTo>
                    <a:pt x="205732" y="38100"/>
                  </a:lnTo>
                  <a:lnTo>
                    <a:pt x="129532" y="0"/>
                  </a:lnTo>
                  <a:close/>
                </a:path>
                <a:path extrusionOk="0" h="76200" w="205740">
                  <a:moveTo>
                    <a:pt x="0" y="25398"/>
                  </a:moveTo>
                  <a:lnTo>
                    <a:pt x="0" y="50798"/>
                  </a:lnTo>
                  <a:lnTo>
                    <a:pt x="129532" y="50799"/>
                  </a:lnTo>
                  <a:lnTo>
                    <a:pt x="129532" y="25399"/>
                  </a:lnTo>
                  <a:lnTo>
                    <a:pt x="0" y="2539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99" name="Google Shape;1699;p74"/>
            <p:cNvPicPr preferRelativeResize="0"/>
            <p:nvPr/>
          </p:nvPicPr>
          <p:blipFill rotWithShape="1">
            <a:blip r:embed="rId27">
              <a:alphaModFix/>
            </a:blip>
            <a:srcRect b="0" l="0" r="0" t="0"/>
            <a:stretch/>
          </p:blipFill>
          <p:spPr>
            <a:xfrm>
              <a:off x="11561064" y="5846064"/>
              <a:ext cx="246888" cy="246887"/>
            </a:xfrm>
            <a:prstGeom prst="rect">
              <a:avLst/>
            </a:prstGeom>
            <a:noFill/>
            <a:ln>
              <a:noFill/>
            </a:ln>
          </p:spPr>
        </p:pic>
        <p:sp>
          <p:nvSpPr>
            <p:cNvPr id="1700" name="Google Shape;1700;p74"/>
            <p:cNvSpPr/>
            <p:nvPr/>
          </p:nvSpPr>
          <p:spPr>
            <a:xfrm>
              <a:off x="11601753" y="5860694"/>
              <a:ext cx="168275" cy="168275"/>
            </a:xfrm>
            <a:custGeom>
              <a:rect b="b" l="l" r="r" t="t"/>
              <a:pathLst>
                <a:path extrusionOk="0" h="168275" w="168275">
                  <a:moveTo>
                    <a:pt x="167784" y="0"/>
                  </a:moveTo>
                  <a:lnTo>
                    <a:pt x="0" y="0"/>
                  </a:lnTo>
                  <a:lnTo>
                    <a:pt x="0" y="167783"/>
                  </a:lnTo>
                  <a:lnTo>
                    <a:pt x="167784" y="167783"/>
                  </a:lnTo>
                  <a:lnTo>
                    <a:pt x="167784"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01" name="Google Shape;1701;p74"/>
            <p:cNvSpPr/>
            <p:nvPr/>
          </p:nvSpPr>
          <p:spPr>
            <a:xfrm>
              <a:off x="8275047" y="7294797"/>
              <a:ext cx="205740" cy="76200"/>
            </a:xfrm>
            <a:custGeom>
              <a:rect b="b" l="l" r="r" t="t"/>
              <a:pathLst>
                <a:path extrusionOk="0" h="76200" w="205740">
                  <a:moveTo>
                    <a:pt x="129532" y="0"/>
                  </a:moveTo>
                  <a:lnTo>
                    <a:pt x="129532" y="76199"/>
                  </a:lnTo>
                  <a:lnTo>
                    <a:pt x="180332" y="50799"/>
                  </a:lnTo>
                  <a:lnTo>
                    <a:pt x="142232" y="50799"/>
                  </a:lnTo>
                  <a:lnTo>
                    <a:pt x="142232" y="25399"/>
                  </a:lnTo>
                  <a:lnTo>
                    <a:pt x="180332" y="25399"/>
                  </a:lnTo>
                  <a:lnTo>
                    <a:pt x="129532" y="0"/>
                  </a:lnTo>
                  <a:close/>
                </a:path>
                <a:path extrusionOk="0" h="76200" w="205740">
                  <a:moveTo>
                    <a:pt x="129532" y="25399"/>
                  </a:moveTo>
                  <a:lnTo>
                    <a:pt x="0" y="25399"/>
                  </a:lnTo>
                  <a:lnTo>
                    <a:pt x="0" y="50799"/>
                  </a:lnTo>
                  <a:lnTo>
                    <a:pt x="129532" y="50799"/>
                  </a:lnTo>
                  <a:lnTo>
                    <a:pt x="129532" y="25399"/>
                  </a:lnTo>
                  <a:close/>
                </a:path>
                <a:path extrusionOk="0" h="76200" w="205740">
                  <a:moveTo>
                    <a:pt x="180332" y="25399"/>
                  </a:moveTo>
                  <a:lnTo>
                    <a:pt x="142232" y="25399"/>
                  </a:lnTo>
                  <a:lnTo>
                    <a:pt x="142232" y="50799"/>
                  </a:lnTo>
                  <a:lnTo>
                    <a:pt x="180332" y="50799"/>
                  </a:lnTo>
                  <a:lnTo>
                    <a:pt x="205732" y="38099"/>
                  </a:lnTo>
                  <a:lnTo>
                    <a:pt x="180332" y="2539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02" name="Google Shape;1702;p74"/>
            <p:cNvPicPr preferRelativeResize="0"/>
            <p:nvPr/>
          </p:nvPicPr>
          <p:blipFill rotWithShape="1">
            <a:blip r:embed="rId28">
              <a:alphaModFix/>
            </a:blip>
            <a:srcRect b="0" l="0" r="0" t="0"/>
            <a:stretch/>
          </p:blipFill>
          <p:spPr>
            <a:xfrm>
              <a:off x="8452104" y="7235952"/>
              <a:ext cx="246888" cy="246887"/>
            </a:xfrm>
            <a:prstGeom prst="rect">
              <a:avLst/>
            </a:prstGeom>
            <a:noFill/>
            <a:ln>
              <a:noFill/>
            </a:ln>
          </p:spPr>
        </p:pic>
        <p:sp>
          <p:nvSpPr>
            <p:cNvPr id="1703" name="Google Shape;1703;p74"/>
            <p:cNvSpPr/>
            <p:nvPr/>
          </p:nvSpPr>
          <p:spPr>
            <a:xfrm>
              <a:off x="8492078" y="7249005"/>
              <a:ext cx="168275" cy="168275"/>
            </a:xfrm>
            <a:custGeom>
              <a:rect b="b" l="l" r="r" t="t"/>
              <a:pathLst>
                <a:path extrusionOk="0" h="168275" w="168275">
                  <a:moveTo>
                    <a:pt x="167783" y="0"/>
                  </a:moveTo>
                  <a:lnTo>
                    <a:pt x="0" y="0"/>
                  </a:lnTo>
                  <a:lnTo>
                    <a:pt x="0" y="167783"/>
                  </a:lnTo>
                  <a:lnTo>
                    <a:pt x="167783" y="167783"/>
                  </a:lnTo>
                  <a:lnTo>
                    <a:pt x="167783"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04" name="Google Shape;1704;p74"/>
            <p:cNvSpPr/>
            <p:nvPr/>
          </p:nvSpPr>
          <p:spPr>
            <a:xfrm>
              <a:off x="8278686" y="7988954"/>
              <a:ext cx="205740" cy="76200"/>
            </a:xfrm>
            <a:custGeom>
              <a:rect b="b" l="l" r="r" t="t"/>
              <a:pathLst>
                <a:path extrusionOk="0" h="76200" w="205740">
                  <a:moveTo>
                    <a:pt x="129532" y="0"/>
                  </a:moveTo>
                  <a:lnTo>
                    <a:pt x="129532" y="76199"/>
                  </a:lnTo>
                  <a:lnTo>
                    <a:pt x="180332" y="50799"/>
                  </a:lnTo>
                  <a:lnTo>
                    <a:pt x="142232" y="50799"/>
                  </a:lnTo>
                  <a:lnTo>
                    <a:pt x="142232" y="25399"/>
                  </a:lnTo>
                  <a:lnTo>
                    <a:pt x="180332" y="25399"/>
                  </a:lnTo>
                  <a:lnTo>
                    <a:pt x="129532" y="0"/>
                  </a:lnTo>
                  <a:close/>
                </a:path>
                <a:path extrusionOk="0" h="76200" w="205740">
                  <a:moveTo>
                    <a:pt x="129532" y="25399"/>
                  </a:moveTo>
                  <a:lnTo>
                    <a:pt x="0" y="25399"/>
                  </a:lnTo>
                  <a:lnTo>
                    <a:pt x="0" y="50799"/>
                  </a:lnTo>
                  <a:lnTo>
                    <a:pt x="129532" y="50799"/>
                  </a:lnTo>
                  <a:lnTo>
                    <a:pt x="129532" y="25399"/>
                  </a:lnTo>
                  <a:close/>
                </a:path>
                <a:path extrusionOk="0" h="76200" w="205740">
                  <a:moveTo>
                    <a:pt x="180332" y="25399"/>
                  </a:moveTo>
                  <a:lnTo>
                    <a:pt x="142232" y="25399"/>
                  </a:lnTo>
                  <a:lnTo>
                    <a:pt x="142232" y="50799"/>
                  </a:lnTo>
                  <a:lnTo>
                    <a:pt x="180332" y="50799"/>
                  </a:lnTo>
                  <a:lnTo>
                    <a:pt x="205732" y="38099"/>
                  </a:lnTo>
                  <a:lnTo>
                    <a:pt x="180332" y="2539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05" name="Google Shape;1705;p74"/>
            <p:cNvPicPr preferRelativeResize="0"/>
            <p:nvPr/>
          </p:nvPicPr>
          <p:blipFill rotWithShape="1">
            <a:blip r:embed="rId29">
              <a:alphaModFix/>
            </a:blip>
            <a:srcRect b="0" l="0" r="0" t="0"/>
            <a:stretch/>
          </p:blipFill>
          <p:spPr>
            <a:xfrm>
              <a:off x="8455152" y="7927848"/>
              <a:ext cx="246888" cy="246887"/>
            </a:xfrm>
            <a:prstGeom prst="rect">
              <a:avLst/>
            </a:prstGeom>
            <a:noFill/>
            <a:ln>
              <a:noFill/>
            </a:ln>
          </p:spPr>
        </p:pic>
        <p:sp>
          <p:nvSpPr>
            <p:cNvPr id="1706" name="Google Shape;1706;p74"/>
            <p:cNvSpPr/>
            <p:nvPr/>
          </p:nvSpPr>
          <p:spPr>
            <a:xfrm>
              <a:off x="8495718" y="7943161"/>
              <a:ext cx="168275" cy="168275"/>
            </a:xfrm>
            <a:custGeom>
              <a:rect b="b" l="l" r="r" t="t"/>
              <a:pathLst>
                <a:path extrusionOk="0" h="168275" w="168275">
                  <a:moveTo>
                    <a:pt x="167783" y="0"/>
                  </a:moveTo>
                  <a:lnTo>
                    <a:pt x="0" y="0"/>
                  </a:lnTo>
                  <a:lnTo>
                    <a:pt x="0" y="167783"/>
                  </a:lnTo>
                  <a:lnTo>
                    <a:pt x="167783" y="167783"/>
                  </a:lnTo>
                  <a:lnTo>
                    <a:pt x="167783"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07" name="Google Shape;1707;p74"/>
            <p:cNvSpPr/>
            <p:nvPr/>
          </p:nvSpPr>
          <p:spPr>
            <a:xfrm>
              <a:off x="8653107" y="5946711"/>
              <a:ext cx="3730625" cy="2086609"/>
            </a:xfrm>
            <a:custGeom>
              <a:rect b="b" l="l" r="r" t="t"/>
              <a:pathLst>
                <a:path extrusionOk="0" h="2086609" w="3730625">
                  <a:moveTo>
                    <a:pt x="778548" y="67868"/>
                  </a:moveTo>
                  <a:lnTo>
                    <a:pt x="695426" y="86512"/>
                  </a:lnTo>
                  <a:lnTo>
                    <a:pt x="711479" y="106197"/>
                  </a:lnTo>
                  <a:lnTo>
                    <a:pt x="0" y="686511"/>
                  </a:lnTo>
                  <a:lnTo>
                    <a:pt x="16052" y="706196"/>
                  </a:lnTo>
                  <a:lnTo>
                    <a:pt x="727532" y="125869"/>
                  </a:lnTo>
                  <a:lnTo>
                    <a:pt x="743585" y="145554"/>
                  </a:lnTo>
                  <a:lnTo>
                    <a:pt x="764921" y="98158"/>
                  </a:lnTo>
                  <a:lnTo>
                    <a:pt x="778548" y="67868"/>
                  </a:lnTo>
                  <a:close/>
                </a:path>
                <a:path extrusionOk="0" h="2086609" w="3730625">
                  <a:moveTo>
                    <a:pt x="818603" y="132105"/>
                  </a:moveTo>
                  <a:lnTo>
                    <a:pt x="745464" y="175780"/>
                  </a:lnTo>
                  <a:lnTo>
                    <a:pt x="766864" y="189458"/>
                  </a:lnTo>
                  <a:lnTo>
                    <a:pt x="5956" y="1379537"/>
                  </a:lnTo>
                  <a:lnTo>
                    <a:pt x="27355" y="1393228"/>
                  </a:lnTo>
                  <a:lnTo>
                    <a:pt x="788263" y="203149"/>
                  </a:lnTo>
                  <a:lnTo>
                    <a:pt x="809663" y="216827"/>
                  </a:lnTo>
                  <a:lnTo>
                    <a:pt x="813676" y="178765"/>
                  </a:lnTo>
                  <a:lnTo>
                    <a:pt x="818603" y="132105"/>
                  </a:lnTo>
                  <a:close/>
                </a:path>
                <a:path extrusionOk="0" h="2086609" w="3730625">
                  <a:moveTo>
                    <a:pt x="885672" y="273850"/>
                  </a:moveTo>
                  <a:lnTo>
                    <a:pt x="884504" y="241223"/>
                  </a:lnTo>
                  <a:lnTo>
                    <a:pt x="882611" y="188709"/>
                  </a:lnTo>
                  <a:lnTo>
                    <a:pt x="816343" y="242239"/>
                  </a:lnTo>
                  <a:lnTo>
                    <a:pt x="839457" y="252768"/>
                  </a:lnTo>
                  <a:lnTo>
                    <a:pt x="8229" y="2076056"/>
                  </a:lnTo>
                  <a:lnTo>
                    <a:pt x="31343" y="2086597"/>
                  </a:lnTo>
                  <a:lnTo>
                    <a:pt x="862558" y="263309"/>
                  </a:lnTo>
                  <a:lnTo>
                    <a:pt x="885672" y="273850"/>
                  </a:lnTo>
                  <a:close/>
                </a:path>
                <a:path extrusionOk="0" h="2086609" w="3730625">
                  <a:moveTo>
                    <a:pt x="2336749" y="63614"/>
                  </a:moveTo>
                  <a:lnTo>
                    <a:pt x="2253627" y="82245"/>
                  </a:lnTo>
                  <a:lnTo>
                    <a:pt x="2269680" y="101930"/>
                  </a:lnTo>
                  <a:lnTo>
                    <a:pt x="1558201" y="682256"/>
                  </a:lnTo>
                  <a:lnTo>
                    <a:pt x="1574253" y="701941"/>
                  </a:lnTo>
                  <a:lnTo>
                    <a:pt x="2285733" y="121615"/>
                  </a:lnTo>
                  <a:lnTo>
                    <a:pt x="2301786" y="141300"/>
                  </a:lnTo>
                  <a:lnTo>
                    <a:pt x="2323122" y="93903"/>
                  </a:lnTo>
                  <a:lnTo>
                    <a:pt x="2336749" y="63614"/>
                  </a:lnTo>
                  <a:close/>
                </a:path>
                <a:path extrusionOk="0" h="2086609" w="3730625">
                  <a:moveTo>
                    <a:pt x="3674732" y="1313307"/>
                  </a:moveTo>
                  <a:lnTo>
                    <a:pt x="3664026" y="1274660"/>
                  </a:lnTo>
                  <a:lnTo>
                    <a:pt x="3651974" y="1231201"/>
                  </a:lnTo>
                  <a:lnTo>
                    <a:pt x="3633114" y="1248219"/>
                  </a:lnTo>
                  <a:lnTo>
                    <a:pt x="3127006" y="687184"/>
                  </a:lnTo>
                  <a:lnTo>
                    <a:pt x="3108147" y="704202"/>
                  </a:lnTo>
                  <a:lnTo>
                    <a:pt x="3614255" y="1265237"/>
                  </a:lnTo>
                  <a:lnTo>
                    <a:pt x="3595395" y="1282242"/>
                  </a:lnTo>
                  <a:lnTo>
                    <a:pt x="3674732" y="1313307"/>
                  </a:lnTo>
                  <a:close/>
                </a:path>
                <a:path extrusionOk="0" h="2086609" w="3730625">
                  <a:moveTo>
                    <a:pt x="3730333" y="1153299"/>
                  </a:moveTo>
                  <a:lnTo>
                    <a:pt x="3707511" y="1164437"/>
                  </a:lnTo>
                  <a:lnTo>
                    <a:pt x="3138855" y="0"/>
                  </a:lnTo>
                  <a:lnTo>
                    <a:pt x="3116034" y="11137"/>
                  </a:lnTo>
                  <a:lnTo>
                    <a:pt x="3684689" y="1175588"/>
                  </a:lnTo>
                  <a:lnTo>
                    <a:pt x="3661867" y="1186738"/>
                  </a:lnTo>
                  <a:lnTo>
                    <a:pt x="3729545" y="1238491"/>
                  </a:lnTo>
                  <a:lnTo>
                    <a:pt x="3730028" y="1187005"/>
                  </a:lnTo>
                  <a:lnTo>
                    <a:pt x="3730333" y="115329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08" name="Google Shape;1708;p74"/>
            <p:cNvPicPr preferRelativeResize="0"/>
            <p:nvPr/>
          </p:nvPicPr>
          <p:blipFill rotWithShape="1">
            <a:blip r:embed="rId30">
              <a:alphaModFix/>
            </a:blip>
            <a:srcRect b="0" l="0" r="0" t="0"/>
            <a:stretch/>
          </p:blipFill>
          <p:spPr>
            <a:xfrm>
              <a:off x="12295632" y="7126224"/>
              <a:ext cx="463296" cy="463295"/>
            </a:xfrm>
            <a:prstGeom prst="rect">
              <a:avLst/>
            </a:prstGeom>
            <a:noFill/>
            <a:ln>
              <a:noFill/>
            </a:ln>
          </p:spPr>
        </p:pic>
        <p:sp>
          <p:nvSpPr>
            <p:cNvPr id="1709" name="Google Shape;1709;p74"/>
            <p:cNvSpPr/>
            <p:nvPr/>
          </p:nvSpPr>
          <p:spPr>
            <a:xfrm>
              <a:off x="12335698" y="7141313"/>
              <a:ext cx="383540" cy="383540"/>
            </a:xfrm>
            <a:custGeom>
              <a:rect b="b" l="l" r="r" t="t"/>
              <a:pathLst>
                <a:path extrusionOk="0" h="383540" w="383540">
                  <a:moveTo>
                    <a:pt x="191584" y="0"/>
                  </a:moveTo>
                  <a:lnTo>
                    <a:pt x="147656" y="5059"/>
                  </a:lnTo>
                  <a:lnTo>
                    <a:pt x="107330" y="19472"/>
                  </a:lnTo>
                  <a:lnTo>
                    <a:pt x="71758" y="42089"/>
                  </a:lnTo>
                  <a:lnTo>
                    <a:pt x="42089" y="71758"/>
                  </a:lnTo>
                  <a:lnTo>
                    <a:pt x="19472" y="107330"/>
                  </a:lnTo>
                  <a:lnTo>
                    <a:pt x="5059" y="147656"/>
                  </a:lnTo>
                  <a:lnTo>
                    <a:pt x="0" y="191584"/>
                  </a:lnTo>
                  <a:lnTo>
                    <a:pt x="5059" y="235513"/>
                  </a:lnTo>
                  <a:lnTo>
                    <a:pt x="19472" y="275839"/>
                  </a:lnTo>
                  <a:lnTo>
                    <a:pt x="42089" y="311411"/>
                  </a:lnTo>
                  <a:lnTo>
                    <a:pt x="71758" y="341081"/>
                  </a:lnTo>
                  <a:lnTo>
                    <a:pt x="107330" y="363697"/>
                  </a:lnTo>
                  <a:lnTo>
                    <a:pt x="147656" y="378110"/>
                  </a:lnTo>
                  <a:lnTo>
                    <a:pt x="191584" y="383170"/>
                  </a:lnTo>
                  <a:lnTo>
                    <a:pt x="235513" y="378110"/>
                  </a:lnTo>
                  <a:lnTo>
                    <a:pt x="275839" y="363697"/>
                  </a:lnTo>
                  <a:lnTo>
                    <a:pt x="311413" y="341081"/>
                  </a:lnTo>
                  <a:lnTo>
                    <a:pt x="341083" y="311411"/>
                  </a:lnTo>
                  <a:lnTo>
                    <a:pt x="363700" y="275839"/>
                  </a:lnTo>
                  <a:lnTo>
                    <a:pt x="378114" y="235513"/>
                  </a:lnTo>
                  <a:lnTo>
                    <a:pt x="383174" y="191584"/>
                  </a:lnTo>
                  <a:lnTo>
                    <a:pt x="378114" y="147656"/>
                  </a:lnTo>
                  <a:lnTo>
                    <a:pt x="363700" y="107330"/>
                  </a:lnTo>
                  <a:lnTo>
                    <a:pt x="341083" y="71758"/>
                  </a:lnTo>
                  <a:lnTo>
                    <a:pt x="311413" y="42089"/>
                  </a:lnTo>
                  <a:lnTo>
                    <a:pt x="275839" y="19472"/>
                  </a:lnTo>
                  <a:lnTo>
                    <a:pt x="235513" y="5059"/>
                  </a:lnTo>
                  <a:lnTo>
                    <a:pt x="191584"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10" name="Google Shape;1710;p74"/>
            <p:cNvPicPr preferRelativeResize="0"/>
            <p:nvPr/>
          </p:nvPicPr>
          <p:blipFill rotWithShape="1">
            <a:blip r:embed="rId31">
              <a:alphaModFix/>
            </a:blip>
            <a:srcRect b="0" l="0" r="0" t="0"/>
            <a:stretch/>
          </p:blipFill>
          <p:spPr>
            <a:xfrm>
              <a:off x="10954512" y="8516111"/>
              <a:ext cx="463296" cy="460248"/>
            </a:xfrm>
            <a:prstGeom prst="rect">
              <a:avLst/>
            </a:prstGeom>
            <a:noFill/>
            <a:ln>
              <a:noFill/>
            </a:ln>
          </p:spPr>
        </p:pic>
        <p:sp>
          <p:nvSpPr>
            <p:cNvPr id="1711" name="Google Shape;1711;p74"/>
            <p:cNvSpPr/>
            <p:nvPr/>
          </p:nvSpPr>
          <p:spPr>
            <a:xfrm>
              <a:off x="10994942" y="8529626"/>
              <a:ext cx="383540" cy="383540"/>
            </a:xfrm>
            <a:custGeom>
              <a:rect b="b" l="l" r="r" t="t"/>
              <a:pathLst>
                <a:path extrusionOk="0" h="383540" w="383540">
                  <a:moveTo>
                    <a:pt x="191584" y="0"/>
                  </a:moveTo>
                  <a:lnTo>
                    <a:pt x="147656" y="5059"/>
                  </a:lnTo>
                  <a:lnTo>
                    <a:pt x="107330" y="19472"/>
                  </a:lnTo>
                  <a:lnTo>
                    <a:pt x="71758" y="42088"/>
                  </a:lnTo>
                  <a:lnTo>
                    <a:pt x="42089" y="71758"/>
                  </a:lnTo>
                  <a:lnTo>
                    <a:pt x="19472" y="107330"/>
                  </a:lnTo>
                  <a:lnTo>
                    <a:pt x="5059" y="147655"/>
                  </a:lnTo>
                  <a:lnTo>
                    <a:pt x="0" y="191584"/>
                  </a:lnTo>
                  <a:lnTo>
                    <a:pt x="5059" y="235513"/>
                  </a:lnTo>
                  <a:lnTo>
                    <a:pt x="19472" y="275838"/>
                  </a:lnTo>
                  <a:lnTo>
                    <a:pt x="42089" y="311410"/>
                  </a:lnTo>
                  <a:lnTo>
                    <a:pt x="71758" y="341079"/>
                  </a:lnTo>
                  <a:lnTo>
                    <a:pt x="107330" y="363696"/>
                  </a:lnTo>
                  <a:lnTo>
                    <a:pt x="147656" y="378109"/>
                  </a:lnTo>
                  <a:lnTo>
                    <a:pt x="191584" y="383168"/>
                  </a:lnTo>
                  <a:lnTo>
                    <a:pt x="235513" y="378109"/>
                  </a:lnTo>
                  <a:lnTo>
                    <a:pt x="275838" y="363696"/>
                  </a:lnTo>
                  <a:lnTo>
                    <a:pt x="311410" y="341079"/>
                  </a:lnTo>
                  <a:lnTo>
                    <a:pt x="341080" y="311410"/>
                  </a:lnTo>
                  <a:lnTo>
                    <a:pt x="363696" y="275838"/>
                  </a:lnTo>
                  <a:lnTo>
                    <a:pt x="378109" y="235513"/>
                  </a:lnTo>
                  <a:lnTo>
                    <a:pt x="383169" y="191584"/>
                  </a:lnTo>
                  <a:lnTo>
                    <a:pt x="378109" y="147655"/>
                  </a:lnTo>
                  <a:lnTo>
                    <a:pt x="363696" y="107330"/>
                  </a:lnTo>
                  <a:lnTo>
                    <a:pt x="341080" y="71758"/>
                  </a:lnTo>
                  <a:lnTo>
                    <a:pt x="311410" y="42088"/>
                  </a:lnTo>
                  <a:lnTo>
                    <a:pt x="275838" y="19472"/>
                  </a:lnTo>
                  <a:lnTo>
                    <a:pt x="235513" y="5059"/>
                  </a:lnTo>
                  <a:lnTo>
                    <a:pt x="191584"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12" name="Google Shape;1712;p74"/>
            <p:cNvSpPr/>
            <p:nvPr/>
          </p:nvSpPr>
          <p:spPr>
            <a:xfrm>
              <a:off x="11384722" y="8683110"/>
              <a:ext cx="205740" cy="76200"/>
            </a:xfrm>
            <a:custGeom>
              <a:rect b="b" l="l" r="r" t="t"/>
              <a:pathLst>
                <a:path extrusionOk="0" h="76200" w="205740">
                  <a:moveTo>
                    <a:pt x="129532" y="50799"/>
                  </a:moveTo>
                  <a:lnTo>
                    <a:pt x="129532" y="76199"/>
                  </a:lnTo>
                  <a:lnTo>
                    <a:pt x="180332" y="50799"/>
                  </a:lnTo>
                  <a:lnTo>
                    <a:pt x="129532" y="50799"/>
                  </a:lnTo>
                  <a:close/>
                </a:path>
                <a:path extrusionOk="0" h="76200" w="205740">
                  <a:moveTo>
                    <a:pt x="129532" y="25399"/>
                  </a:moveTo>
                  <a:lnTo>
                    <a:pt x="129532" y="50799"/>
                  </a:lnTo>
                  <a:lnTo>
                    <a:pt x="142232" y="50799"/>
                  </a:lnTo>
                  <a:lnTo>
                    <a:pt x="142232" y="25399"/>
                  </a:lnTo>
                  <a:lnTo>
                    <a:pt x="129532" y="25399"/>
                  </a:lnTo>
                  <a:close/>
                </a:path>
                <a:path extrusionOk="0" h="76200" w="205740">
                  <a:moveTo>
                    <a:pt x="129532" y="0"/>
                  </a:moveTo>
                  <a:lnTo>
                    <a:pt x="129532" y="25399"/>
                  </a:lnTo>
                  <a:lnTo>
                    <a:pt x="142232" y="25399"/>
                  </a:lnTo>
                  <a:lnTo>
                    <a:pt x="142232" y="50799"/>
                  </a:lnTo>
                  <a:lnTo>
                    <a:pt x="180334" y="50799"/>
                  </a:lnTo>
                  <a:lnTo>
                    <a:pt x="205732" y="38100"/>
                  </a:lnTo>
                  <a:lnTo>
                    <a:pt x="129532" y="0"/>
                  </a:lnTo>
                  <a:close/>
                </a:path>
                <a:path extrusionOk="0" h="76200" w="205740">
                  <a:moveTo>
                    <a:pt x="0" y="25399"/>
                  </a:moveTo>
                  <a:lnTo>
                    <a:pt x="0" y="50799"/>
                  </a:lnTo>
                  <a:lnTo>
                    <a:pt x="129532" y="50799"/>
                  </a:lnTo>
                  <a:lnTo>
                    <a:pt x="129532" y="25399"/>
                  </a:lnTo>
                  <a:lnTo>
                    <a:pt x="0" y="2539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13" name="Google Shape;1713;p74"/>
            <p:cNvPicPr preferRelativeResize="0"/>
            <p:nvPr/>
          </p:nvPicPr>
          <p:blipFill rotWithShape="1">
            <a:blip r:embed="rId32">
              <a:alphaModFix/>
            </a:blip>
            <a:srcRect b="0" l="0" r="0" t="0"/>
            <a:stretch/>
          </p:blipFill>
          <p:spPr>
            <a:xfrm>
              <a:off x="11561064" y="8622791"/>
              <a:ext cx="246888" cy="246887"/>
            </a:xfrm>
            <a:prstGeom prst="rect">
              <a:avLst/>
            </a:prstGeom>
            <a:noFill/>
            <a:ln>
              <a:noFill/>
            </a:ln>
          </p:spPr>
        </p:pic>
        <p:sp>
          <p:nvSpPr>
            <p:cNvPr id="1714" name="Google Shape;1714;p74"/>
            <p:cNvSpPr/>
            <p:nvPr/>
          </p:nvSpPr>
          <p:spPr>
            <a:xfrm>
              <a:off x="11601753" y="8637318"/>
              <a:ext cx="168275" cy="168275"/>
            </a:xfrm>
            <a:custGeom>
              <a:rect b="b" l="l" r="r" t="t"/>
              <a:pathLst>
                <a:path extrusionOk="0" h="168275" w="168275">
                  <a:moveTo>
                    <a:pt x="167784" y="0"/>
                  </a:moveTo>
                  <a:lnTo>
                    <a:pt x="0" y="0"/>
                  </a:lnTo>
                  <a:lnTo>
                    <a:pt x="0" y="167784"/>
                  </a:lnTo>
                  <a:lnTo>
                    <a:pt x="167784" y="167784"/>
                  </a:lnTo>
                  <a:lnTo>
                    <a:pt x="167784"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715" name="Google Shape;1715;p74"/>
          <p:cNvGrpSpPr/>
          <p:nvPr/>
        </p:nvGrpSpPr>
        <p:grpSpPr>
          <a:xfrm>
            <a:off x="1085123" y="1089713"/>
            <a:ext cx="6311166" cy="3720761"/>
            <a:chOff x="349414" y="1621672"/>
            <a:chExt cx="12062626" cy="7112905"/>
          </a:xfrm>
        </p:grpSpPr>
        <p:sp>
          <p:nvSpPr>
            <p:cNvPr id="1716" name="Google Shape;1716;p74"/>
            <p:cNvSpPr/>
            <p:nvPr/>
          </p:nvSpPr>
          <p:spPr>
            <a:xfrm>
              <a:off x="8657920" y="5937402"/>
              <a:ext cx="3754120" cy="2797175"/>
            </a:xfrm>
            <a:custGeom>
              <a:rect b="b" l="l" r="r" t="t"/>
              <a:pathLst>
                <a:path extrusionOk="0" h="2797175" w="3754120">
                  <a:moveTo>
                    <a:pt x="769747" y="650201"/>
                  </a:moveTo>
                  <a:lnTo>
                    <a:pt x="756285" y="619048"/>
                  </a:lnTo>
                  <a:lnTo>
                    <a:pt x="735952" y="571995"/>
                  </a:lnTo>
                  <a:lnTo>
                    <a:pt x="719607" y="591439"/>
                  </a:lnTo>
                  <a:lnTo>
                    <a:pt x="16357" y="0"/>
                  </a:lnTo>
                  <a:lnTo>
                    <a:pt x="0" y="19443"/>
                  </a:lnTo>
                  <a:lnTo>
                    <a:pt x="703249" y="610870"/>
                  </a:lnTo>
                  <a:lnTo>
                    <a:pt x="686904" y="630313"/>
                  </a:lnTo>
                  <a:lnTo>
                    <a:pt x="769747" y="650201"/>
                  </a:lnTo>
                  <a:close/>
                </a:path>
                <a:path extrusionOk="0" h="2797175" w="3754120">
                  <a:moveTo>
                    <a:pt x="780554" y="767207"/>
                  </a:moveTo>
                  <a:lnTo>
                    <a:pt x="697420" y="785850"/>
                  </a:lnTo>
                  <a:lnTo>
                    <a:pt x="713473" y="805522"/>
                  </a:lnTo>
                  <a:lnTo>
                    <a:pt x="1993" y="1385849"/>
                  </a:lnTo>
                  <a:lnTo>
                    <a:pt x="18046" y="1405534"/>
                  </a:lnTo>
                  <a:lnTo>
                    <a:pt x="729526" y="825207"/>
                  </a:lnTo>
                  <a:lnTo>
                    <a:pt x="745578" y="844892"/>
                  </a:lnTo>
                  <a:lnTo>
                    <a:pt x="766914" y="797496"/>
                  </a:lnTo>
                  <a:lnTo>
                    <a:pt x="780554" y="767207"/>
                  </a:lnTo>
                  <a:close/>
                </a:path>
                <a:path extrusionOk="0" h="2797175" w="3754120">
                  <a:moveTo>
                    <a:pt x="820597" y="831443"/>
                  </a:moveTo>
                  <a:lnTo>
                    <a:pt x="747458" y="875118"/>
                  </a:lnTo>
                  <a:lnTo>
                    <a:pt x="768858" y="888796"/>
                  </a:lnTo>
                  <a:lnTo>
                    <a:pt x="7950" y="2078875"/>
                  </a:lnTo>
                  <a:lnTo>
                    <a:pt x="29349" y="2092566"/>
                  </a:lnTo>
                  <a:lnTo>
                    <a:pt x="790257" y="902474"/>
                  </a:lnTo>
                  <a:lnTo>
                    <a:pt x="811657" y="916165"/>
                  </a:lnTo>
                  <a:lnTo>
                    <a:pt x="815670" y="878090"/>
                  </a:lnTo>
                  <a:lnTo>
                    <a:pt x="820597" y="831443"/>
                  </a:lnTo>
                  <a:close/>
                </a:path>
                <a:path extrusionOk="0" h="2797175" w="3754120">
                  <a:moveTo>
                    <a:pt x="2420569" y="1835251"/>
                  </a:moveTo>
                  <a:lnTo>
                    <a:pt x="2397366" y="1845589"/>
                  </a:lnTo>
                  <a:lnTo>
                    <a:pt x="2374163" y="1793468"/>
                  </a:lnTo>
                  <a:lnTo>
                    <a:pt x="2374163" y="1855914"/>
                  </a:lnTo>
                  <a:lnTo>
                    <a:pt x="2357653" y="1863267"/>
                  </a:lnTo>
                  <a:lnTo>
                    <a:pt x="1988794" y="1306969"/>
                  </a:lnTo>
                  <a:lnTo>
                    <a:pt x="1938261" y="1145959"/>
                  </a:lnTo>
                  <a:lnTo>
                    <a:pt x="1938261" y="1230769"/>
                  </a:lnTo>
                  <a:lnTo>
                    <a:pt x="1617103" y="746429"/>
                  </a:lnTo>
                  <a:lnTo>
                    <a:pt x="1846922" y="939698"/>
                  </a:lnTo>
                  <a:lnTo>
                    <a:pt x="1938261" y="1230769"/>
                  </a:lnTo>
                  <a:lnTo>
                    <a:pt x="1938261" y="1145959"/>
                  </a:lnTo>
                  <a:lnTo>
                    <a:pt x="1883079" y="970114"/>
                  </a:lnTo>
                  <a:lnTo>
                    <a:pt x="2037803" y="1100226"/>
                  </a:lnTo>
                  <a:lnTo>
                    <a:pt x="2374163" y="1855914"/>
                  </a:lnTo>
                  <a:lnTo>
                    <a:pt x="2374163" y="1793468"/>
                  </a:lnTo>
                  <a:lnTo>
                    <a:pt x="2082228" y="1137589"/>
                  </a:lnTo>
                  <a:lnTo>
                    <a:pt x="2265222" y="1291475"/>
                  </a:lnTo>
                  <a:lnTo>
                    <a:pt x="2248878" y="1310906"/>
                  </a:lnTo>
                  <a:lnTo>
                    <a:pt x="2331720" y="1330794"/>
                  </a:lnTo>
                  <a:lnTo>
                    <a:pt x="2318258" y="1299641"/>
                  </a:lnTo>
                  <a:lnTo>
                    <a:pt x="2297925" y="1252588"/>
                  </a:lnTo>
                  <a:lnTo>
                    <a:pt x="2281567" y="1272032"/>
                  </a:lnTo>
                  <a:lnTo>
                    <a:pt x="2058619" y="1084554"/>
                  </a:lnTo>
                  <a:lnTo>
                    <a:pt x="2014181" y="984719"/>
                  </a:lnTo>
                  <a:lnTo>
                    <a:pt x="2014181" y="1047178"/>
                  </a:lnTo>
                  <a:lnTo>
                    <a:pt x="1868932" y="925017"/>
                  </a:lnTo>
                  <a:lnTo>
                    <a:pt x="1651736" y="232841"/>
                  </a:lnTo>
                  <a:lnTo>
                    <a:pt x="2014181" y="1047178"/>
                  </a:lnTo>
                  <a:lnTo>
                    <a:pt x="2014181" y="984719"/>
                  </a:lnTo>
                  <a:lnTo>
                    <a:pt x="1640382" y="144856"/>
                  </a:lnTo>
                  <a:lnTo>
                    <a:pt x="2341346" y="1201978"/>
                  </a:lnTo>
                  <a:lnTo>
                    <a:pt x="2320175" y="1216012"/>
                  </a:lnTo>
                  <a:lnTo>
                    <a:pt x="2394039" y="1258468"/>
                  </a:lnTo>
                  <a:lnTo>
                    <a:pt x="2388412" y="1212557"/>
                  </a:lnTo>
                  <a:lnTo>
                    <a:pt x="2383688" y="1173899"/>
                  </a:lnTo>
                  <a:lnTo>
                    <a:pt x="2362517" y="1187932"/>
                  </a:lnTo>
                  <a:lnTo>
                    <a:pt x="1631696" y="85775"/>
                  </a:lnTo>
                  <a:lnTo>
                    <a:pt x="2258415" y="612825"/>
                  </a:lnTo>
                  <a:lnTo>
                    <a:pt x="2242070" y="632269"/>
                  </a:lnTo>
                  <a:lnTo>
                    <a:pt x="2324912" y="652157"/>
                  </a:lnTo>
                  <a:lnTo>
                    <a:pt x="2311450" y="621004"/>
                  </a:lnTo>
                  <a:lnTo>
                    <a:pt x="2291118" y="573951"/>
                  </a:lnTo>
                  <a:lnTo>
                    <a:pt x="2274760" y="593394"/>
                  </a:lnTo>
                  <a:lnTo>
                    <a:pt x="1582089" y="10883"/>
                  </a:lnTo>
                  <a:lnTo>
                    <a:pt x="1579079" y="1270"/>
                  </a:lnTo>
                  <a:lnTo>
                    <a:pt x="1572945" y="3200"/>
                  </a:lnTo>
                  <a:lnTo>
                    <a:pt x="1571510" y="1968"/>
                  </a:lnTo>
                  <a:lnTo>
                    <a:pt x="1569593" y="4254"/>
                  </a:lnTo>
                  <a:lnTo>
                    <a:pt x="1554848" y="8877"/>
                  </a:lnTo>
                  <a:lnTo>
                    <a:pt x="1555965" y="12458"/>
                  </a:lnTo>
                  <a:lnTo>
                    <a:pt x="1554048" y="13309"/>
                  </a:lnTo>
                  <a:lnTo>
                    <a:pt x="1555775" y="17221"/>
                  </a:lnTo>
                  <a:lnTo>
                    <a:pt x="1556778" y="19469"/>
                  </a:lnTo>
                  <a:lnTo>
                    <a:pt x="1555165" y="21399"/>
                  </a:lnTo>
                  <a:lnTo>
                    <a:pt x="1559128" y="24752"/>
                  </a:lnTo>
                  <a:lnTo>
                    <a:pt x="1561503" y="30099"/>
                  </a:lnTo>
                  <a:lnTo>
                    <a:pt x="1832775" y="894613"/>
                  </a:lnTo>
                  <a:lnTo>
                    <a:pt x="1578317" y="680605"/>
                  </a:lnTo>
                  <a:lnTo>
                    <a:pt x="1569085" y="691591"/>
                  </a:lnTo>
                  <a:lnTo>
                    <a:pt x="1554937" y="697115"/>
                  </a:lnTo>
                  <a:lnTo>
                    <a:pt x="2309838" y="2625953"/>
                  </a:lnTo>
                  <a:lnTo>
                    <a:pt x="2286177" y="2635212"/>
                  </a:lnTo>
                  <a:lnTo>
                    <a:pt x="2349436" y="2692285"/>
                  </a:lnTo>
                  <a:lnTo>
                    <a:pt x="2354389" y="2637777"/>
                  </a:lnTo>
                  <a:lnTo>
                    <a:pt x="2357145" y="2607437"/>
                  </a:lnTo>
                  <a:lnTo>
                    <a:pt x="2333485" y="2616695"/>
                  </a:lnTo>
                  <a:lnTo>
                    <a:pt x="1622933" y="801166"/>
                  </a:lnTo>
                  <a:lnTo>
                    <a:pt x="1965655" y="1318031"/>
                  </a:lnTo>
                  <a:lnTo>
                    <a:pt x="2356040" y="2562072"/>
                  </a:lnTo>
                  <a:lnTo>
                    <a:pt x="2331809" y="2569680"/>
                  </a:lnTo>
                  <a:lnTo>
                    <a:pt x="2390978" y="2630982"/>
                  </a:lnTo>
                  <a:lnTo>
                    <a:pt x="2400109" y="2574201"/>
                  </a:lnTo>
                  <a:lnTo>
                    <a:pt x="2404516" y="2546870"/>
                  </a:lnTo>
                  <a:lnTo>
                    <a:pt x="2380272" y="2554478"/>
                  </a:lnTo>
                  <a:lnTo>
                    <a:pt x="2016175" y="1394231"/>
                  </a:lnTo>
                  <a:lnTo>
                    <a:pt x="2342464" y="1886305"/>
                  </a:lnTo>
                  <a:lnTo>
                    <a:pt x="2321293" y="1900339"/>
                  </a:lnTo>
                  <a:lnTo>
                    <a:pt x="2395156" y="1942795"/>
                  </a:lnTo>
                  <a:lnTo>
                    <a:pt x="2389670" y="1898103"/>
                  </a:lnTo>
                  <a:lnTo>
                    <a:pt x="2416746" y="1920367"/>
                  </a:lnTo>
                  <a:lnTo>
                    <a:pt x="2419121" y="1867509"/>
                  </a:lnTo>
                  <a:lnTo>
                    <a:pt x="2420569" y="1835251"/>
                  </a:lnTo>
                  <a:close/>
                </a:path>
                <a:path extrusionOk="0" h="2797175" w="3754120">
                  <a:moveTo>
                    <a:pt x="3678796" y="1462938"/>
                  </a:moveTo>
                  <a:lnTo>
                    <a:pt x="3599637" y="1494421"/>
                  </a:lnTo>
                  <a:lnTo>
                    <a:pt x="3618585" y="1511338"/>
                  </a:lnTo>
                  <a:lnTo>
                    <a:pt x="3094037" y="2099208"/>
                  </a:lnTo>
                  <a:lnTo>
                    <a:pt x="3112986" y="2116112"/>
                  </a:lnTo>
                  <a:lnTo>
                    <a:pt x="3637546" y="1528254"/>
                  </a:lnTo>
                  <a:lnTo>
                    <a:pt x="3656495" y="1545158"/>
                  </a:lnTo>
                  <a:lnTo>
                    <a:pt x="3668242" y="1501863"/>
                  </a:lnTo>
                  <a:lnTo>
                    <a:pt x="3678796" y="1462938"/>
                  </a:lnTo>
                  <a:close/>
                </a:path>
                <a:path extrusionOk="0" h="2797175" w="3754120">
                  <a:moveTo>
                    <a:pt x="3753929" y="1538071"/>
                  </a:moveTo>
                  <a:lnTo>
                    <a:pt x="3685248" y="1588477"/>
                  </a:lnTo>
                  <a:lnTo>
                    <a:pt x="3707854" y="1600073"/>
                  </a:lnTo>
                  <a:lnTo>
                    <a:pt x="3099955" y="2785237"/>
                  </a:lnTo>
                  <a:lnTo>
                    <a:pt x="3122561" y="2796832"/>
                  </a:lnTo>
                  <a:lnTo>
                    <a:pt x="3730447" y="1611668"/>
                  </a:lnTo>
                  <a:lnTo>
                    <a:pt x="3753053" y="1623263"/>
                  </a:lnTo>
                  <a:lnTo>
                    <a:pt x="3753408" y="1588770"/>
                  </a:lnTo>
                  <a:lnTo>
                    <a:pt x="3753929" y="153807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17" name="Google Shape;1717;p74"/>
            <p:cNvPicPr preferRelativeResize="0"/>
            <p:nvPr/>
          </p:nvPicPr>
          <p:blipFill rotWithShape="1">
            <a:blip r:embed="rId33">
              <a:alphaModFix/>
            </a:blip>
            <a:srcRect b="0" l="0" r="0" t="0"/>
            <a:stretch/>
          </p:blipFill>
          <p:spPr>
            <a:xfrm>
              <a:off x="349414" y="1621672"/>
              <a:ext cx="10192505" cy="3276163"/>
            </a:xfrm>
            <a:prstGeom prst="rect">
              <a:avLst/>
            </a:prstGeom>
            <a:noFill/>
            <a:ln>
              <a:noFill/>
            </a:ln>
          </p:spPr>
        </p:pic>
        <p:pic>
          <p:nvPicPr>
            <p:cNvPr id="1718" name="Google Shape;1718;p74"/>
            <p:cNvPicPr preferRelativeResize="0"/>
            <p:nvPr/>
          </p:nvPicPr>
          <p:blipFill rotWithShape="1">
            <a:blip r:embed="rId34">
              <a:alphaModFix/>
            </a:blip>
            <a:srcRect b="0" l="0" r="0" t="0"/>
            <a:stretch/>
          </p:blipFill>
          <p:spPr>
            <a:xfrm>
              <a:off x="5181600" y="4191000"/>
              <a:ext cx="1682496" cy="1844038"/>
            </a:xfrm>
            <a:prstGeom prst="rect">
              <a:avLst/>
            </a:prstGeom>
            <a:noFill/>
            <a:ln>
              <a:noFill/>
            </a:ln>
          </p:spPr>
        </p:pic>
        <p:sp>
          <p:nvSpPr>
            <p:cNvPr id="1719" name="Google Shape;1719;p74"/>
            <p:cNvSpPr/>
            <p:nvPr/>
          </p:nvSpPr>
          <p:spPr>
            <a:xfrm>
              <a:off x="5234428" y="4211872"/>
              <a:ext cx="1577340" cy="1751964"/>
            </a:xfrm>
            <a:custGeom>
              <a:rect b="b" l="l" r="r" t="t"/>
              <a:pathLst>
                <a:path extrusionOk="0" h="1751964" w="1577340">
                  <a:moveTo>
                    <a:pt x="283029" y="0"/>
                  </a:moveTo>
                  <a:lnTo>
                    <a:pt x="0" y="779779"/>
                  </a:lnTo>
                  <a:lnTo>
                    <a:pt x="197670" y="665655"/>
                  </a:lnTo>
                  <a:lnTo>
                    <a:pt x="675029" y="1492463"/>
                  </a:lnTo>
                  <a:lnTo>
                    <a:pt x="477358" y="1606589"/>
                  </a:lnTo>
                  <a:lnTo>
                    <a:pt x="1294182" y="1751368"/>
                  </a:lnTo>
                  <a:lnTo>
                    <a:pt x="1577211" y="971588"/>
                  </a:lnTo>
                  <a:lnTo>
                    <a:pt x="1379541" y="1085714"/>
                  </a:lnTo>
                  <a:lnTo>
                    <a:pt x="902182" y="258904"/>
                  </a:lnTo>
                  <a:lnTo>
                    <a:pt x="1099853" y="144778"/>
                  </a:lnTo>
                  <a:lnTo>
                    <a:pt x="283029" y="0"/>
                  </a:lnTo>
                  <a:close/>
                </a:path>
              </a:pathLst>
            </a:custGeom>
            <a:solidFill>
              <a:srgbClr val="00882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20" name="Google Shape;1720;p74"/>
            <p:cNvSpPr/>
            <p:nvPr/>
          </p:nvSpPr>
          <p:spPr>
            <a:xfrm>
              <a:off x="5234428" y="4211871"/>
              <a:ext cx="1577340" cy="1751964"/>
            </a:xfrm>
            <a:custGeom>
              <a:rect b="b" l="l" r="r" t="t"/>
              <a:pathLst>
                <a:path extrusionOk="0" h="1751964" w="1577340">
                  <a:moveTo>
                    <a:pt x="1294182" y="1751368"/>
                  </a:moveTo>
                  <a:lnTo>
                    <a:pt x="477358" y="1606588"/>
                  </a:lnTo>
                  <a:lnTo>
                    <a:pt x="675028" y="1492463"/>
                  </a:lnTo>
                  <a:lnTo>
                    <a:pt x="197670" y="665655"/>
                  </a:lnTo>
                  <a:lnTo>
                    <a:pt x="0" y="779780"/>
                  </a:lnTo>
                  <a:lnTo>
                    <a:pt x="283029" y="0"/>
                  </a:lnTo>
                  <a:lnTo>
                    <a:pt x="1099853" y="144779"/>
                  </a:lnTo>
                  <a:lnTo>
                    <a:pt x="902182" y="258904"/>
                  </a:lnTo>
                  <a:lnTo>
                    <a:pt x="1379540" y="1085713"/>
                  </a:lnTo>
                  <a:lnTo>
                    <a:pt x="1577211" y="971588"/>
                  </a:lnTo>
                  <a:lnTo>
                    <a:pt x="1294182" y="1751368"/>
                  </a:lnTo>
                  <a:close/>
                </a:path>
              </a:pathLst>
            </a:custGeom>
            <a:noFill/>
            <a:ln cap="flat" cmpd="sng" w="126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721" name="Google Shape;1721;p74"/>
          <p:cNvSpPr txBox="1"/>
          <p:nvPr/>
        </p:nvSpPr>
        <p:spPr>
          <a:xfrm>
            <a:off x="3948559" y="2735205"/>
            <a:ext cx="3624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 sz="2400">
                <a:solidFill>
                  <a:srgbClr val="F5D328"/>
                </a:solidFill>
                <a:latin typeface="Helvetica Neue"/>
                <a:ea typeface="Helvetica Neue"/>
                <a:cs typeface="Helvetica Neue"/>
                <a:sym typeface="Helvetica Neue"/>
              </a:rPr>
              <a:t>?</a:t>
            </a:r>
            <a:endParaRPr sz="2400">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Breaking Down AlexNet</a:t>
            </a:r>
            <a:endParaRPr/>
          </a:p>
        </p:txBody>
      </p:sp>
      <p:pic>
        <p:nvPicPr>
          <p:cNvPr id="1727" name="Google Shape;1727;p75"/>
          <p:cNvPicPr preferRelativeResize="0"/>
          <p:nvPr/>
        </p:nvPicPr>
        <p:blipFill rotWithShape="1">
          <a:blip r:embed="rId3">
            <a:alphaModFix/>
          </a:blip>
          <a:srcRect b="0" l="0" r="0" t="0"/>
          <a:stretch/>
        </p:blipFill>
        <p:spPr>
          <a:xfrm>
            <a:off x="531874" y="2198475"/>
            <a:ext cx="6592525" cy="2119025"/>
          </a:xfrm>
          <a:prstGeom prst="rect">
            <a:avLst/>
          </a:prstGeom>
          <a:noFill/>
          <a:ln cap="flat" cmpd="sng" w="9525">
            <a:solidFill>
              <a:srgbClr val="000000"/>
            </a:solidFill>
            <a:prstDash val="solid"/>
            <a:round/>
            <a:headEnd len="sm" w="sm" type="none"/>
            <a:tailEnd len="sm" w="sm" type="none"/>
          </a:ln>
        </p:spPr>
      </p:pic>
      <p:pic>
        <p:nvPicPr>
          <p:cNvPr id="1728" name="Google Shape;1728;p75"/>
          <p:cNvPicPr preferRelativeResize="0"/>
          <p:nvPr/>
        </p:nvPicPr>
        <p:blipFill rotWithShape="1">
          <a:blip r:embed="rId4">
            <a:alphaModFix/>
          </a:blip>
          <a:srcRect b="0" l="0" r="0" t="0"/>
          <a:stretch/>
        </p:blipFill>
        <p:spPr>
          <a:xfrm>
            <a:off x="227072" y="1040626"/>
            <a:ext cx="1818850" cy="1136975"/>
          </a:xfrm>
          <a:prstGeom prst="rect">
            <a:avLst/>
          </a:prstGeom>
          <a:noFill/>
          <a:ln>
            <a:noFill/>
          </a:ln>
        </p:spPr>
      </p:pic>
      <p:sp>
        <p:nvSpPr>
          <p:cNvPr id="1729" name="Google Shape;1729;p75"/>
          <p:cNvSpPr/>
          <p:nvPr/>
        </p:nvSpPr>
        <p:spPr>
          <a:xfrm>
            <a:off x="67275" y="4229850"/>
            <a:ext cx="1043100" cy="684900"/>
          </a:xfrm>
          <a:prstGeom prst="upArrowCallout">
            <a:avLst>
              <a:gd fmla="val 25000" name="adj1"/>
              <a:gd fmla="val 25000" name="adj2"/>
              <a:gd fmla="val 25000" name="adj3"/>
              <a:gd fmla="val 64977" name="adj4"/>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Image</a:t>
            </a:r>
            <a:endParaRPr sz="2400">
              <a:latin typeface="Helvetica Neue"/>
              <a:ea typeface="Helvetica Neue"/>
              <a:cs typeface="Helvetica Neue"/>
              <a:sym typeface="Helvetica Neue"/>
            </a:endParaRPr>
          </a:p>
        </p:txBody>
      </p:sp>
      <p:sp>
        <p:nvSpPr>
          <p:cNvPr id="1730" name="Google Shape;1730;p75"/>
          <p:cNvSpPr/>
          <p:nvPr/>
        </p:nvSpPr>
        <p:spPr>
          <a:xfrm>
            <a:off x="918575" y="2188037"/>
            <a:ext cx="6294300" cy="2161500"/>
          </a:xfrm>
          <a:prstGeom prst="rect">
            <a:avLst/>
          </a:prstGeom>
          <a:solidFill>
            <a:srgbClr val="FFFFFF">
              <a:alpha val="79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5"/>
          <p:cNvSpPr/>
          <p:nvPr/>
        </p:nvSpPr>
        <p:spPr>
          <a:xfrm>
            <a:off x="1694149" y="2188025"/>
            <a:ext cx="5518800" cy="2161500"/>
          </a:xfrm>
          <a:prstGeom prst="rect">
            <a:avLst/>
          </a:prstGeom>
          <a:solidFill>
            <a:srgbClr val="FFFFFF">
              <a:alpha val="79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5"/>
          <p:cNvSpPr/>
          <p:nvPr/>
        </p:nvSpPr>
        <p:spPr>
          <a:xfrm>
            <a:off x="1134075" y="42298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1733" name="Google Shape;1733;p75"/>
          <p:cNvSpPr/>
          <p:nvPr/>
        </p:nvSpPr>
        <p:spPr>
          <a:xfrm>
            <a:off x="2129425" y="2188025"/>
            <a:ext cx="5083500" cy="2161500"/>
          </a:xfrm>
          <a:prstGeom prst="rect">
            <a:avLst/>
          </a:prstGeom>
          <a:solidFill>
            <a:srgbClr val="FFFFFF">
              <a:alpha val="79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5"/>
          <p:cNvSpPr/>
          <p:nvPr/>
        </p:nvSpPr>
        <p:spPr>
          <a:xfrm>
            <a:off x="1515075" y="4382250"/>
            <a:ext cx="912000" cy="684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Pool</a:t>
            </a:r>
            <a:endParaRPr sz="2400">
              <a:latin typeface="Helvetica Neue"/>
              <a:ea typeface="Helvetica Neue"/>
              <a:cs typeface="Helvetica Neue"/>
              <a:sym typeface="Helvetica Neue"/>
            </a:endParaRPr>
          </a:p>
        </p:txBody>
      </p:sp>
      <p:sp>
        <p:nvSpPr>
          <p:cNvPr id="1735" name="Google Shape;1735;p75"/>
          <p:cNvSpPr/>
          <p:nvPr/>
        </p:nvSpPr>
        <p:spPr>
          <a:xfrm>
            <a:off x="2870550" y="2188025"/>
            <a:ext cx="4342500" cy="2161500"/>
          </a:xfrm>
          <a:prstGeom prst="rect">
            <a:avLst/>
          </a:prstGeom>
          <a:solidFill>
            <a:srgbClr val="FFFFFF">
              <a:alpha val="79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5"/>
          <p:cNvSpPr/>
          <p:nvPr/>
        </p:nvSpPr>
        <p:spPr>
          <a:xfrm>
            <a:off x="2124675" y="42298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1737" name="Google Shape;1737;p75"/>
          <p:cNvSpPr/>
          <p:nvPr/>
        </p:nvSpPr>
        <p:spPr>
          <a:xfrm>
            <a:off x="2505675" y="4382250"/>
            <a:ext cx="912000" cy="684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Pool</a:t>
            </a:r>
            <a:endParaRPr sz="2400">
              <a:latin typeface="Helvetica Neue"/>
              <a:ea typeface="Helvetica Neue"/>
              <a:cs typeface="Helvetica Neue"/>
              <a:sym typeface="Helvetica Neue"/>
            </a:endParaRPr>
          </a:p>
        </p:txBody>
      </p:sp>
      <p:sp>
        <p:nvSpPr>
          <p:cNvPr id="1738" name="Google Shape;1738;p75"/>
          <p:cNvSpPr/>
          <p:nvPr/>
        </p:nvSpPr>
        <p:spPr>
          <a:xfrm>
            <a:off x="3277650" y="2188025"/>
            <a:ext cx="3935400" cy="2161500"/>
          </a:xfrm>
          <a:prstGeom prst="rect">
            <a:avLst/>
          </a:prstGeom>
          <a:solidFill>
            <a:srgbClr val="FFFFFF">
              <a:alpha val="79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5"/>
          <p:cNvSpPr/>
          <p:nvPr/>
        </p:nvSpPr>
        <p:spPr>
          <a:xfrm>
            <a:off x="4112700" y="2188025"/>
            <a:ext cx="3100500" cy="2161500"/>
          </a:xfrm>
          <a:prstGeom prst="rect">
            <a:avLst/>
          </a:prstGeom>
          <a:solidFill>
            <a:srgbClr val="FFFFFF">
              <a:alpha val="79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5"/>
          <p:cNvSpPr/>
          <p:nvPr/>
        </p:nvSpPr>
        <p:spPr>
          <a:xfrm>
            <a:off x="3039075" y="42298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1741" name="Google Shape;1741;p75"/>
          <p:cNvSpPr/>
          <p:nvPr/>
        </p:nvSpPr>
        <p:spPr>
          <a:xfrm>
            <a:off x="5052175" y="2188025"/>
            <a:ext cx="2160900" cy="2161500"/>
          </a:xfrm>
          <a:prstGeom prst="rect">
            <a:avLst/>
          </a:prstGeom>
          <a:solidFill>
            <a:srgbClr val="FFFFFF">
              <a:alpha val="79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5"/>
          <p:cNvSpPr/>
          <p:nvPr/>
        </p:nvSpPr>
        <p:spPr>
          <a:xfrm>
            <a:off x="3987922" y="42298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1743" name="Google Shape;1743;p75"/>
          <p:cNvSpPr/>
          <p:nvPr/>
        </p:nvSpPr>
        <p:spPr>
          <a:xfrm>
            <a:off x="5761975" y="2188025"/>
            <a:ext cx="1451100" cy="2161500"/>
          </a:xfrm>
          <a:prstGeom prst="rect">
            <a:avLst/>
          </a:prstGeom>
          <a:solidFill>
            <a:srgbClr val="FFFFFF">
              <a:alpha val="79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5"/>
          <p:cNvSpPr/>
          <p:nvPr/>
        </p:nvSpPr>
        <p:spPr>
          <a:xfrm>
            <a:off x="4933637" y="42298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1745" name="Google Shape;1745;p75"/>
          <p:cNvSpPr/>
          <p:nvPr/>
        </p:nvSpPr>
        <p:spPr>
          <a:xfrm>
            <a:off x="5314637" y="4382250"/>
            <a:ext cx="912000" cy="684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Pool</a:t>
            </a:r>
            <a:endParaRPr sz="2400">
              <a:latin typeface="Helvetica Neue"/>
              <a:ea typeface="Helvetica Neue"/>
              <a:cs typeface="Helvetica Neue"/>
              <a:sym typeface="Helvetica Neue"/>
            </a:endParaRPr>
          </a:p>
        </p:txBody>
      </p:sp>
      <p:sp>
        <p:nvSpPr>
          <p:cNvPr id="1746" name="Google Shape;1746;p75"/>
          <p:cNvSpPr/>
          <p:nvPr/>
        </p:nvSpPr>
        <p:spPr>
          <a:xfrm>
            <a:off x="6367400" y="2188025"/>
            <a:ext cx="845700" cy="2161500"/>
          </a:xfrm>
          <a:prstGeom prst="rect">
            <a:avLst/>
          </a:prstGeom>
          <a:solidFill>
            <a:srgbClr val="FFFFFF">
              <a:alpha val="79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5"/>
          <p:cNvSpPr/>
          <p:nvPr/>
        </p:nvSpPr>
        <p:spPr>
          <a:xfrm>
            <a:off x="5698768" y="4229850"/>
            <a:ext cx="912000" cy="684900"/>
          </a:xfrm>
          <a:prstGeom prst="upArrowCallout">
            <a:avLst>
              <a:gd fmla="val 25000" name="adj1"/>
              <a:gd fmla="val 25000" name="adj2"/>
              <a:gd fmla="val 25000" name="adj3"/>
              <a:gd fmla="val 64977" name="adj4"/>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a:t>
            </a:r>
            <a:endParaRPr sz="2400">
              <a:latin typeface="Helvetica Neue"/>
              <a:ea typeface="Helvetica Neue"/>
              <a:cs typeface="Helvetica Neue"/>
              <a:sym typeface="Helvetica Neue"/>
            </a:endParaRPr>
          </a:p>
        </p:txBody>
      </p:sp>
      <p:sp>
        <p:nvSpPr>
          <p:cNvPr id="1748" name="Google Shape;1748;p75"/>
          <p:cNvSpPr/>
          <p:nvPr/>
        </p:nvSpPr>
        <p:spPr>
          <a:xfrm>
            <a:off x="6208160" y="4229850"/>
            <a:ext cx="912000" cy="684900"/>
          </a:xfrm>
          <a:prstGeom prst="upArrowCallout">
            <a:avLst>
              <a:gd fmla="val 25000" name="adj1"/>
              <a:gd fmla="val 25000" name="adj2"/>
              <a:gd fmla="val 25000" name="adj3"/>
              <a:gd fmla="val 64977" name="adj4"/>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a:t>
            </a:r>
            <a:endParaRPr sz="2400">
              <a:latin typeface="Helvetica Neue"/>
              <a:ea typeface="Helvetica Neue"/>
              <a:cs typeface="Helvetica Neue"/>
              <a:sym typeface="Helvetica Neue"/>
            </a:endParaRPr>
          </a:p>
        </p:txBody>
      </p:sp>
      <p:graphicFrame>
        <p:nvGraphicFramePr>
          <p:cNvPr id="1749" name="Google Shape;1749;p75"/>
          <p:cNvGraphicFramePr/>
          <p:nvPr/>
        </p:nvGraphicFramePr>
        <p:xfrm>
          <a:off x="7442044" y="1931198"/>
          <a:ext cx="3000000" cy="3000000"/>
        </p:xfrm>
        <a:graphic>
          <a:graphicData uri="http://schemas.openxmlformats.org/drawingml/2006/table">
            <a:tbl>
              <a:tblPr>
                <a:noFill/>
                <a:tableStyleId>{8A98FA59-7387-446B-8100-EA9439D3CE50}</a:tableStyleId>
              </a:tblPr>
              <a:tblGrid>
                <a:gridCol w="445475"/>
                <a:gridCol w="1179475"/>
              </a:tblGrid>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.01</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car</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.03</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dog</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.63</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person</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.11</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airplane</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.02</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flower</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1750" name="Google Shape;1750;p75"/>
          <p:cNvSpPr/>
          <p:nvPr/>
        </p:nvSpPr>
        <p:spPr>
          <a:xfrm>
            <a:off x="6880175" y="2188025"/>
            <a:ext cx="333000" cy="2161500"/>
          </a:xfrm>
          <a:prstGeom prst="rect">
            <a:avLst/>
          </a:prstGeom>
          <a:solidFill>
            <a:srgbClr val="FFFFFF">
              <a:alpha val="79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5"/>
          <p:cNvSpPr/>
          <p:nvPr/>
        </p:nvSpPr>
        <p:spPr>
          <a:xfrm>
            <a:off x="6512969" y="4229850"/>
            <a:ext cx="1043100" cy="684900"/>
          </a:xfrm>
          <a:prstGeom prst="upArrowCallout">
            <a:avLst>
              <a:gd fmla="val 25000" name="adj1"/>
              <a:gd fmla="val 25000" name="adj2"/>
              <a:gd fmla="val 25000" name="adj3"/>
              <a:gd fmla="val 64977" name="adj4"/>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a:t>
            </a:r>
            <a:r>
              <a:rPr lang="en" sz="2500">
                <a:solidFill>
                  <a:schemeClr val="dk1"/>
                </a:solidFill>
                <a:latin typeface="Helvetica Neue"/>
                <a:ea typeface="Helvetica Neue"/>
                <a:cs typeface="Helvetica Neue"/>
                <a:sym typeface="Helvetica Neue"/>
              </a:rPr>
              <a:t>𝝈</a:t>
            </a:r>
            <a:endParaRPr sz="24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8"/>
                                        </p:tgtEl>
                                        <p:attrNameLst>
                                          <p:attrName>style.visibility</p:attrName>
                                        </p:attrNameLst>
                                      </p:cBhvr>
                                      <p:to>
                                        <p:strVal val="visible"/>
                                      </p:to>
                                    </p:set>
                                    <p:animEffect filter="fade" transition="in">
                                      <p:cBhvr>
                                        <p:cTn dur="1000"/>
                                        <p:tgtEl>
                                          <p:spTgt spid="17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7"/>
                                        </p:tgtEl>
                                        <p:attrNameLst>
                                          <p:attrName>style.visibility</p:attrName>
                                        </p:attrNameLst>
                                      </p:cBhvr>
                                      <p:to>
                                        <p:strVal val="visible"/>
                                      </p:to>
                                    </p:set>
                                    <p:animEffect filter="fade" transition="in">
                                      <p:cBhvr>
                                        <p:cTn dur="1000"/>
                                        <p:tgtEl>
                                          <p:spTgt spid="17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9"/>
                                        </p:tgtEl>
                                        <p:attrNameLst>
                                          <p:attrName>style.visibility</p:attrName>
                                        </p:attrNameLst>
                                      </p:cBhvr>
                                      <p:to>
                                        <p:strVal val="visible"/>
                                      </p:to>
                                    </p:set>
                                    <p:animEffect filter="fade" transition="in">
                                      <p:cBhvr>
                                        <p:cTn dur="1000"/>
                                        <p:tgtEl>
                                          <p:spTgt spid="1729"/>
                                        </p:tgtEl>
                                      </p:cBhvr>
                                    </p:animEffect>
                                  </p:childTnLst>
                                </p:cTn>
                              </p:par>
                              <p:par>
                                <p:cTn fill="hold" nodeType="withEffect" presetClass="entr" presetID="10" presetSubtype="0">
                                  <p:stCondLst>
                                    <p:cond delay="0"/>
                                  </p:stCondLst>
                                  <p:childTnLst>
                                    <p:set>
                                      <p:cBhvr>
                                        <p:cTn dur="1" fill="hold">
                                          <p:stCondLst>
                                            <p:cond delay="0"/>
                                          </p:stCondLst>
                                        </p:cTn>
                                        <p:tgtEl>
                                          <p:spTgt spid="1730"/>
                                        </p:tgtEl>
                                        <p:attrNameLst>
                                          <p:attrName>style.visibility</p:attrName>
                                        </p:attrNameLst>
                                      </p:cBhvr>
                                      <p:to>
                                        <p:strVal val="visible"/>
                                      </p:to>
                                    </p:set>
                                    <p:animEffect filter="fade" transition="in">
                                      <p:cBhvr>
                                        <p:cTn dur="1000"/>
                                        <p:tgtEl>
                                          <p:spTgt spid="17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30"/>
                                        </p:tgtEl>
                                      </p:cBhvr>
                                    </p:animEffect>
                                    <p:set>
                                      <p:cBhvr>
                                        <p:cTn dur="1" fill="hold">
                                          <p:stCondLst>
                                            <p:cond delay="1000"/>
                                          </p:stCondLst>
                                        </p:cTn>
                                        <p:tgtEl>
                                          <p:spTgt spid="173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31"/>
                                        </p:tgtEl>
                                        <p:attrNameLst>
                                          <p:attrName>style.visibility</p:attrName>
                                        </p:attrNameLst>
                                      </p:cBhvr>
                                      <p:to>
                                        <p:strVal val="visible"/>
                                      </p:to>
                                    </p:set>
                                    <p:animEffect filter="fade" transition="in">
                                      <p:cBhvr>
                                        <p:cTn dur="1000"/>
                                        <p:tgtEl>
                                          <p:spTgt spid="1731"/>
                                        </p:tgtEl>
                                      </p:cBhvr>
                                    </p:animEffect>
                                  </p:childTnLst>
                                </p:cTn>
                              </p:par>
                              <p:par>
                                <p:cTn fill="hold" nodeType="withEffect" presetClass="entr" presetID="10" presetSubtype="0">
                                  <p:stCondLst>
                                    <p:cond delay="0"/>
                                  </p:stCondLst>
                                  <p:childTnLst>
                                    <p:set>
                                      <p:cBhvr>
                                        <p:cTn dur="1" fill="hold">
                                          <p:stCondLst>
                                            <p:cond delay="0"/>
                                          </p:stCondLst>
                                        </p:cTn>
                                        <p:tgtEl>
                                          <p:spTgt spid="1732"/>
                                        </p:tgtEl>
                                        <p:attrNameLst>
                                          <p:attrName>style.visibility</p:attrName>
                                        </p:attrNameLst>
                                      </p:cBhvr>
                                      <p:to>
                                        <p:strVal val="visible"/>
                                      </p:to>
                                    </p:set>
                                    <p:animEffect filter="fade" transition="in">
                                      <p:cBhvr>
                                        <p:cTn dur="1000"/>
                                        <p:tgtEl>
                                          <p:spTgt spid="17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31"/>
                                        </p:tgtEl>
                                      </p:cBhvr>
                                    </p:animEffect>
                                    <p:set>
                                      <p:cBhvr>
                                        <p:cTn dur="1" fill="hold">
                                          <p:stCondLst>
                                            <p:cond delay="1000"/>
                                          </p:stCondLst>
                                        </p:cTn>
                                        <p:tgtEl>
                                          <p:spTgt spid="173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33"/>
                                        </p:tgtEl>
                                        <p:attrNameLst>
                                          <p:attrName>style.visibility</p:attrName>
                                        </p:attrNameLst>
                                      </p:cBhvr>
                                      <p:to>
                                        <p:strVal val="visible"/>
                                      </p:to>
                                    </p:set>
                                    <p:animEffect filter="fade" transition="in">
                                      <p:cBhvr>
                                        <p:cTn dur="1000"/>
                                        <p:tgtEl>
                                          <p:spTgt spid="1733"/>
                                        </p:tgtEl>
                                      </p:cBhvr>
                                    </p:animEffect>
                                  </p:childTnLst>
                                </p:cTn>
                              </p:par>
                              <p:par>
                                <p:cTn fill="hold" nodeType="withEffect" presetClass="entr" presetID="10" presetSubtype="0">
                                  <p:stCondLst>
                                    <p:cond delay="0"/>
                                  </p:stCondLst>
                                  <p:childTnLst>
                                    <p:set>
                                      <p:cBhvr>
                                        <p:cTn dur="1" fill="hold">
                                          <p:stCondLst>
                                            <p:cond delay="0"/>
                                          </p:stCondLst>
                                        </p:cTn>
                                        <p:tgtEl>
                                          <p:spTgt spid="1734"/>
                                        </p:tgtEl>
                                        <p:attrNameLst>
                                          <p:attrName>style.visibility</p:attrName>
                                        </p:attrNameLst>
                                      </p:cBhvr>
                                      <p:to>
                                        <p:strVal val="visible"/>
                                      </p:to>
                                    </p:set>
                                    <p:animEffect filter="fade" transition="in">
                                      <p:cBhvr>
                                        <p:cTn dur="1000"/>
                                        <p:tgtEl>
                                          <p:spTgt spid="17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33"/>
                                        </p:tgtEl>
                                      </p:cBhvr>
                                    </p:animEffect>
                                    <p:set>
                                      <p:cBhvr>
                                        <p:cTn dur="1" fill="hold">
                                          <p:stCondLst>
                                            <p:cond delay="1000"/>
                                          </p:stCondLst>
                                        </p:cTn>
                                        <p:tgtEl>
                                          <p:spTgt spid="173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35"/>
                                        </p:tgtEl>
                                        <p:attrNameLst>
                                          <p:attrName>style.visibility</p:attrName>
                                        </p:attrNameLst>
                                      </p:cBhvr>
                                      <p:to>
                                        <p:strVal val="visible"/>
                                      </p:to>
                                    </p:set>
                                    <p:animEffect filter="fade" transition="in">
                                      <p:cBhvr>
                                        <p:cTn dur="1000"/>
                                        <p:tgtEl>
                                          <p:spTgt spid="1735"/>
                                        </p:tgtEl>
                                      </p:cBhvr>
                                    </p:animEffect>
                                  </p:childTnLst>
                                </p:cTn>
                              </p:par>
                              <p:par>
                                <p:cTn fill="hold" nodeType="withEffect" presetClass="entr" presetID="10" presetSubtype="0">
                                  <p:stCondLst>
                                    <p:cond delay="0"/>
                                  </p:stCondLst>
                                  <p:childTnLst>
                                    <p:set>
                                      <p:cBhvr>
                                        <p:cTn dur="1" fill="hold">
                                          <p:stCondLst>
                                            <p:cond delay="0"/>
                                          </p:stCondLst>
                                        </p:cTn>
                                        <p:tgtEl>
                                          <p:spTgt spid="1736"/>
                                        </p:tgtEl>
                                        <p:attrNameLst>
                                          <p:attrName>style.visibility</p:attrName>
                                        </p:attrNameLst>
                                      </p:cBhvr>
                                      <p:to>
                                        <p:strVal val="visible"/>
                                      </p:to>
                                    </p:set>
                                    <p:animEffect filter="fade" transition="in">
                                      <p:cBhvr>
                                        <p:cTn dur="1000"/>
                                        <p:tgtEl>
                                          <p:spTgt spid="1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35"/>
                                        </p:tgtEl>
                                      </p:cBhvr>
                                    </p:animEffect>
                                    <p:set>
                                      <p:cBhvr>
                                        <p:cTn dur="1" fill="hold">
                                          <p:stCondLst>
                                            <p:cond delay="1000"/>
                                          </p:stCondLst>
                                        </p:cTn>
                                        <p:tgtEl>
                                          <p:spTgt spid="173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38"/>
                                        </p:tgtEl>
                                        <p:attrNameLst>
                                          <p:attrName>style.visibility</p:attrName>
                                        </p:attrNameLst>
                                      </p:cBhvr>
                                      <p:to>
                                        <p:strVal val="visible"/>
                                      </p:to>
                                    </p:set>
                                    <p:animEffect filter="fade" transition="in">
                                      <p:cBhvr>
                                        <p:cTn dur="1000"/>
                                        <p:tgtEl>
                                          <p:spTgt spid="1738"/>
                                        </p:tgtEl>
                                      </p:cBhvr>
                                    </p:animEffect>
                                  </p:childTnLst>
                                </p:cTn>
                              </p:par>
                              <p:par>
                                <p:cTn fill="hold" nodeType="withEffect" presetClass="entr" presetID="10" presetSubtype="0">
                                  <p:stCondLst>
                                    <p:cond delay="0"/>
                                  </p:stCondLst>
                                  <p:childTnLst>
                                    <p:set>
                                      <p:cBhvr>
                                        <p:cTn dur="1" fill="hold">
                                          <p:stCondLst>
                                            <p:cond delay="0"/>
                                          </p:stCondLst>
                                        </p:cTn>
                                        <p:tgtEl>
                                          <p:spTgt spid="1737"/>
                                        </p:tgtEl>
                                        <p:attrNameLst>
                                          <p:attrName>style.visibility</p:attrName>
                                        </p:attrNameLst>
                                      </p:cBhvr>
                                      <p:to>
                                        <p:strVal val="visible"/>
                                      </p:to>
                                    </p:set>
                                    <p:animEffect filter="fade" transition="in">
                                      <p:cBhvr>
                                        <p:cTn dur="1000"/>
                                        <p:tgtEl>
                                          <p:spTgt spid="17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38"/>
                                        </p:tgtEl>
                                      </p:cBhvr>
                                    </p:animEffect>
                                    <p:set>
                                      <p:cBhvr>
                                        <p:cTn dur="1" fill="hold">
                                          <p:stCondLst>
                                            <p:cond delay="1000"/>
                                          </p:stCondLst>
                                        </p:cTn>
                                        <p:tgtEl>
                                          <p:spTgt spid="173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39"/>
                                        </p:tgtEl>
                                        <p:attrNameLst>
                                          <p:attrName>style.visibility</p:attrName>
                                        </p:attrNameLst>
                                      </p:cBhvr>
                                      <p:to>
                                        <p:strVal val="visible"/>
                                      </p:to>
                                    </p:set>
                                    <p:animEffect filter="fade" transition="in">
                                      <p:cBhvr>
                                        <p:cTn dur="1000"/>
                                        <p:tgtEl>
                                          <p:spTgt spid="1739"/>
                                        </p:tgtEl>
                                      </p:cBhvr>
                                    </p:animEffect>
                                  </p:childTnLst>
                                </p:cTn>
                              </p:par>
                              <p:par>
                                <p:cTn fill="hold" nodeType="withEffect" presetClass="entr" presetID="10" presetSubtype="0">
                                  <p:stCondLst>
                                    <p:cond delay="0"/>
                                  </p:stCondLst>
                                  <p:childTnLst>
                                    <p:set>
                                      <p:cBhvr>
                                        <p:cTn dur="1" fill="hold">
                                          <p:stCondLst>
                                            <p:cond delay="0"/>
                                          </p:stCondLst>
                                        </p:cTn>
                                        <p:tgtEl>
                                          <p:spTgt spid="1740"/>
                                        </p:tgtEl>
                                        <p:attrNameLst>
                                          <p:attrName>style.visibility</p:attrName>
                                        </p:attrNameLst>
                                      </p:cBhvr>
                                      <p:to>
                                        <p:strVal val="visible"/>
                                      </p:to>
                                    </p:set>
                                    <p:animEffect filter="fade" transition="in">
                                      <p:cBhvr>
                                        <p:cTn dur="1000"/>
                                        <p:tgtEl>
                                          <p:spTgt spid="17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39"/>
                                        </p:tgtEl>
                                      </p:cBhvr>
                                    </p:animEffect>
                                    <p:set>
                                      <p:cBhvr>
                                        <p:cTn dur="1" fill="hold">
                                          <p:stCondLst>
                                            <p:cond delay="1000"/>
                                          </p:stCondLst>
                                        </p:cTn>
                                        <p:tgtEl>
                                          <p:spTgt spid="173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41"/>
                                        </p:tgtEl>
                                        <p:attrNameLst>
                                          <p:attrName>style.visibility</p:attrName>
                                        </p:attrNameLst>
                                      </p:cBhvr>
                                      <p:to>
                                        <p:strVal val="visible"/>
                                      </p:to>
                                    </p:set>
                                    <p:animEffect filter="fade" transition="in">
                                      <p:cBhvr>
                                        <p:cTn dur="1000"/>
                                        <p:tgtEl>
                                          <p:spTgt spid="1741"/>
                                        </p:tgtEl>
                                      </p:cBhvr>
                                    </p:animEffect>
                                  </p:childTnLst>
                                </p:cTn>
                              </p:par>
                              <p:par>
                                <p:cTn fill="hold" nodeType="withEffect" presetClass="entr" presetID="10" presetSubtype="0">
                                  <p:stCondLst>
                                    <p:cond delay="0"/>
                                  </p:stCondLst>
                                  <p:childTnLst>
                                    <p:set>
                                      <p:cBhvr>
                                        <p:cTn dur="1" fill="hold">
                                          <p:stCondLst>
                                            <p:cond delay="0"/>
                                          </p:stCondLst>
                                        </p:cTn>
                                        <p:tgtEl>
                                          <p:spTgt spid="1742"/>
                                        </p:tgtEl>
                                        <p:attrNameLst>
                                          <p:attrName>style.visibility</p:attrName>
                                        </p:attrNameLst>
                                      </p:cBhvr>
                                      <p:to>
                                        <p:strVal val="visible"/>
                                      </p:to>
                                    </p:set>
                                    <p:animEffect filter="fade" transition="in">
                                      <p:cBhvr>
                                        <p:cTn dur="1000"/>
                                        <p:tgtEl>
                                          <p:spTgt spid="17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41"/>
                                        </p:tgtEl>
                                      </p:cBhvr>
                                    </p:animEffect>
                                    <p:set>
                                      <p:cBhvr>
                                        <p:cTn dur="1" fill="hold">
                                          <p:stCondLst>
                                            <p:cond delay="1000"/>
                                          </p:stCondLst>
                                        </p:cTn>
                                        <p:tgtEl>
                                          <p:spTgt spid="174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43"/>
                                        </p:tgtEl>
                                        <p:attrNameLst>
                                          <p:attrName>style.visibility</p:attrName>
                                        </p:attrNameLst>
                                      </p:cBhvr>
                                      <p:to>
                                        <p:strVal val="visible"/>
                                      </p:to>
                                    </p:set>
                                    <p:animEffect filter="fade" transition="in">
                                      <p:cBhvr>
                                        <p:cTn dur="1000"/>
                                        <p:tgtEl>
                                          <p:spTgt spid="1743"/>
                                        </p:tgtEl>
                                      </p:cBhvr>
                                    </p:animEffect>
                                  </p:childTnLst>
                                </p:cTn>
                              </p:par>
                              <p:par>
                                <p:cTn fill="hold" nodeType="withEffect" presetClass="entr" presetID="10" presetSubtype="0">
                                  <p:stCondLst>
                                    <p:cond delay="0"/>
                                  </p:stCondLst>
                                  <p:childTnLst>
                                    <p:set>
                                      <p:cBhvr>
                                        <p:cTn dur="1" fill="hold">
                                          <p:stCondLst>
                                            <p:cond delay="0"/>
                                          </p:stCondLst>
                                        </p:cTn>
                                        <p:tgtEl>
                                          <p:spTgt spid="1744"/>
                                        </p:tgtEl>
                                        <p:attrNameLst>
                                          <p:attrName>style.visibility</p:attrName>
                                        </p:attrNameLst>
                                      </p:cBhvr>
                                      <p:to>
                                        <p:strVal val="visible"/>
                                      </p:to>
                                    </p:set>
                                    <p:animEffect filter="fade" transition="in">
                                      <p:cBhvr>
                                        <p:cTn dur="1000"/>
                                        <p:tgtEl>
                                          <p:spTgt spid="1744"/>
                                        </p:tgtEl>
                                      </p:cBhvr>
                                    </p:animEffect>
                                  </p:childTnLst>
                                </p:cTn>
                              </p:par>
                              <p:par>
                                <p:cTn fill="hold" nodeType="withEffect" presetClass="entr" presetID="10" presetSubtype="0">
                                  <p:stCondLst>
                                    <p:cond delay="0"/>
                                  </p:stCondLst>
                                  <p:childTnLst>
                                    <p:set>
                                      <p:cBhvr>
                                        <p:cTn dur="1" fill="hold">
                                          <p:stCondLst>
                                            <p:cond delay="0"/>
                                          </p:stCondLst>
                                        </p:cTn>
                                        <p:tgtEl>
                                          <p:spTgt spid="1745"/>
                                        </p:tgtEl>
                                        <p:attrNameLst>
                                          <p:attrName>style.visibility</p:attrName>
                                        </p:attrNameLst>
                                      </p:cBhvr>
                                      <p:to>
                                        <p:strVal val="visible"/>
                                      </p:to>
                                    </p:set>
                                    <p:animEffect filter="fade" transition="in">
                                      <p:cBhvr>
                                        <p:cTn dur="1000"/>
                                        <p:tgtEl>
                                          <p:spTgt spid="17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43"/>
                                        </p:tgtEl>
                                      </p:cBhvr>
                                    </p:animEffect>
                                    <p:set>
                                      <p:cBhvr>
                                        <p:cTn dur="1" fill="hold">
                                          <p:stCondLst>
                                            <p:cond delay="1000"/>
                                          </p:stCondLst>
                                        </p:cTn>
                                        <p:tgtEl>
                                          <p:spTgt spid="174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46"/>
                                        </p:tgtEl>
                                        <p:attrNameLst>
                                          <p:attrName>style.visibility</p:attrName>
                                        </p:attrNameLst>
                                      </p:cBhvr>
                                      <p:to>
                                        <p:strVal val="visible"/>
                                      </p:to>
                                    </p:set>
                                    <p:animEffect filter="fade" transition="in">
                                      <p:cBhvr>
                                        <p:cTn dur="1000"/>
                                        <p:tgtEl>
                                          <p:spTgt spid="1746"/>
                                        </p:tgtEl>
                                      </p:cBhvr>
                                    </p:animEffect>
                                  </p:childTnLst>
                                </p:cTn>
                              </p:par>
                              <p:par>
                                <p:cTn fill="hold" nodeType="withEffect" presetClass="entr" presetID="10" presetSubtype="0">
                                  <p:stCondLst>
                                    <p:cond delay="0"/>
                                  </p:stCondLst>
                                  <p:childTnLst>
                                    <p:set>
                                      <p:cBhvr>
                                        <p:cTn dur="1" fill="hold">
                                          <p:stCondLst>
                                            <p:cond delay="0"/>
                                          </p:stCondLst>
                                        </p:cTn>
                                        <p:tgtEl>
                                          <p:spTgt spid="1747"/>
                                        </p:tgtEl>
                                        <p:attrNameLst>
                                          <p:attrName>style.visibility</p:attrName>
                                        </p:attrNameLst>
                                      </p:cBhvr>
                                      <p:to>
                                        <p:strVal val="visible"/>
                                      </p:to>
                                    </p:set>
                                    <p:animEffect filter="fade" transition="in">
                                      <p:cBhvr>
                                        <p:cTn dur="1000"/>
                                        <p:tgtEl>
                                          <p:spTgt spid="17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46"/>
                                        </p:tgtEl>
                                      </p:cBhvr>
                                    </p:animEffect>
                                    <p:set>
                                      <p:cBhvr>
                                        <p:cTn dur="1" fill="hold">
                                          <p:stCondLst>
                                            <p:cond delay="1000"/>
                                          </p:stCondLst>
                                        </p:cTn>
                                        <p:tgtEl>
                                          <p:spTgt spid="174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48"/>
                                        </p:tgtEl>
                                        <p:attrNameLst>
                                          <p:attrName>style.visibility</p:attrName>
                                        </p:attrNameLst>
                                      </p:cBhvr>
                                      <p:to>
                                        <p:strVal val="visible"/>
                                      </p:to>
                                    </p:set>
                                    <p:animEffect filter="fade" transition="in">
                                      <p:cBhvr>
                                        <p:cTn dur="1000"/>
                                        <p:tgtEl>
                                          <p:spTgt spid="17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50"/>
                                        </p:tgtEl>
                                      </p:cBhvr>
                                    </p:animEffect>
                                    <p:set>
                                      <p:cBhvr>
                                        <p:cTn dur="1" fill="hold">
                                          <p:stCondLst>
                                            <p:cond delay="1000"/>
                                          </p:stCondLst>
                                        </p:cTn>
                                        <p:tgtEl>
                                          <p:spTgt spid="175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51"/>
                                        </p:tgtEl>
                                        <p:attrNameLst>
                                          <p:attrName>style.visibility</p:attrName>
                                        </p:attrNameLst>
                                      </p:cBhvr>
                                      <p:to>
                                        <p:strVal val="visible"/>
                                      </p:to>
                                    </p:set>
                                    <p:animEffect filter="fade" transition="in">
                                      <p:cBhvr>
                                        <p:cTn dur="1000"/>
                                        <p:tgtEl>
                                          <p:spTgt spid="17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9"/>
                                        </p:tgtEl>
                                        <p:attrNameLst>
                                          <p:attrName>style.visibility</p:attrName>
                                        </p:attrNameLst>
                                      </p:cBhvr>
                                      <p:to>
                                        <p:strVal val="visible"/>
                                      </p:to>
                                    </p:set>
                                    <p:animEffect filter="fade" transition="in">
                                      <p:cBhvr>
                                        <p:cTn dur="1000"/>
                                        <p:tgtEl>
                                          <p:spTgt spid="17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Common Layers in a Deep Convolutional Neural Net</a:t>
            </a:r>
            <a:endParaRPr/>
          </a:p>
        </p:txBody>
      </p:sp>
      <p:sp>
        <p:nvSpPr>
          <p:cNvPr id="1757" name="Google Shape;1757;p76"/>
          <p:cNvSpPr/>
          <p:nvPr/>
        </p:nvSpPr>
        <p:spPr>
          <a:xfrm>
            <a:off x="482625" y="1032913"/>
            <a:ext cx="1043100" cy="684900"/>
          </a:xfrm>
          <a:prstGeom prst="upArrowCallout">
            <a:avLst>
              <a:gd fmla="val 25000" name="adj1"/>
              <a:gd fmla="val 25000" name="adj2"/>
              <a:gd fmla="val 25000" name="adj3"/>
              <a:gd fmla="val 64977" name="adj4"/>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Image</a:t>
            </a:r>
            <a:endParaRPr sz="2400">
              <a:latin typeface="Helvetica Neue"/>
              <a:ea typeface="Helvetica Neue"/>
              <a:cs typeface="Helvetica Neue"/>
              <a:sym typeface="Helvetica Neue"/>
            </a:endParaRPr>
          </a:p>
        </p:txBody>
      </p:sp>
      <p:sp>
        <p:nvSpPr>
          <p:cNvPr id="1758" name="Google Shape;1758;p76"/>
          <p:cNvSpPr/>
          <p:nvPr/>
        </p:nvSpPr>
        <p:spPr>
          <a:xfrm>
            <a:off x="548175" y="180920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1759" name="Google Shape;1759;p76"/>
          <p:cNvSpPr/>
          <p:nvPr/>
        </p:nvSpPr>
        <p:spPr>
          <a:xfrm>
            <a:off x="548175" y="2585475"/>
            <a:ext cx="912000" cy="684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Pool</a:t>
            </a:r>
            <a:endParaRPr sz="2400">
              <a:latin typeface="Helvetica Neue"/>
              <a:ea typeface="Helvetica Neue"/>
              <a:cs typeface="Helvetica Neue"/>
              <a:sym typeface="Helvetica Neue"/>
            </a:endParaRPr>
          </a:p>
        </p:txBody>
      </p:sp>
      <p:sp>
        <p:nvSpPr>
          <p:cNvPr id="1760" name="Google Shape;1760;p76"/>
          <p:cNvSpPr/>
          <p:nvPr/>
        </p:nvSpPr>
        <p:spPr>
          <a:xfrm>
            <a:off x="548168" y="3361750"/>
            <a:ext cx="912000" cy="684900"/>
          </a:xfrm>
          <a:prstGeom prst="upArrowCallout">
            <a:avLst>
              <a:gd fmla="val 25000" name="adj1"/>
              <a:gd fmla="val 25000" name="adj2"/>
              <a:gd fmla="val 25000" name="adj3"/>
              <a:gd fmla="val 64977" name="adj4"/>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a:t>
            </a:r>
            <a:endParaRPr sz="2400">
              <a:latin typeface="Helvetica Neue"/>
              <a:ea typeface="Helvetica Neue"/>
              <a:cs typeface="Helvetica Neue"/>
              <a:sym typeface="Helvetica Neue"/>
            </a:endParaRPr>
          </a:p>
        </p:txBody>
      </p:sp>
      <p:sp>
        <p:nvSpPr>
          <p:cNvPr id="1761" name="Google Shape;1761;p76"/>
          <p:cNvSpPr/>
          <p:nvPr/>
        </p:nvSpPr>
        <p:spPr>
          <a:xfrm>
            <a:off x="482619" y="4138025"/>
            <a:ext cx="1043100" cy="684900"/>
          </a:xfrm>
          <a:prstGeom prst="upArrowCallout">
            <a:avLst>
              <a:gd fmla="val 25000" name="adj1"/>
              <a:gd fmla="val 25000" name="adj2"/>
              <a:gd fmla="val 25000" name="adj3"/>
              <a:gd fmla="val 64977" name="adj4"/>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a:t>
            </a:r>
            <a:r>
              <a:rPr lang="en" sz="2500">
                <a:solidFill>
                  <a:schemeClr val="dk1"/>
                </a:solidFill>
                <a:latin typeface="Helvetica Neue"/>
                <a:ea typeface="Helvetica Neue"/>
                <a:cs typeface="Helvetica Neue"/>
                <a:sym typeface="Helvetica Neue"/>
              </a:rPr>
              <a:t>𝝈</a:t>
            </a:r>
            <a:endParaRPr sz="2400">
              <a:latin typeface="Helvetica Neue"/>
              <a:ea typeface="Helvetica Neue"/>
              <a:cs typeface="Helvetica Neue"/>
              <a:sym typeface="Helvetica Neue"/>
            </a:endParaRPr>
          </a:p>
        </p:txBody>
      </p:sp>
      <p:sp>
        <p:nvSpPr>
          <p:cNvPr id="1762" name="Google Shape;1762;p76"/>
          <p:cNvSpPr txBox="1"/>
          <p:nvPr>
            <p:ph idx="1" type="body"/>
          </p:nvPr>
        </p:nvSpPr>
        <p:spPr>
          <a:xfrm>
            <a:off x="1559500" y="1085117"/>
            <a:ext cx="7120500" cy="4034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b="1" lang="en"/>
              <a:t>x</a:t>
            </a:r>
            <a:r>
              <a:rPr lang="en"/>
              <a:t> in our parlance; the vectorized input</a:t>
            </a:r>
            <a:br>
              <a:rPr lang="en"/>
            </a:br>
            <a:endParaRPr/>
          </a:p>
          <a:p>
            <a:pPr indent="-368300" lvl="0" marL="457200" rtl="0" algn="l">
              <a:spcBef>
                <a:spcPts val="0"/>
              </a:spcBef>
              <a:spcAft>
                <a:spcPts val="0"/>
              </a:spcAft>
              <a:buSzPts val="2200"/>
              <a:buChar char="●"/>
            </a:pPr>
            <a:r>
              <a:rPr lang="en"/>
              <a:t>Convolutional layer</a:t>
            </a:r>
            <a:br>
              <a:rPr lang="en"/>
            </a:br>
            <a:endParaRPr/>
          </a:p>
          <a:p>
            <a:pPr indent="-368300" lvl="0" marL="457200" rtl="0" algn="l">
              <a:spcBef>
                <a:spcPts val="0"/>
              </a:spcBef>
              <a:spcAft>
                <a:spcPts val="0"/>
              </a:spcAft>
              <a:buSzPts val="2200"/>
              <a:buChar char="●"/>
            </a:pPr>
            <a:r>
              <a:rPr lang="en"/>
              <a:t>Pooling layer (in AlexNet, MaxPool)</a:t>
            </a:r>
            <a:br>
              <a:rPr lang="en"/>
            </a:br>
            <a:endParaRPr/>
          </a:p>
          <a:p>
            <a:pPr indent="-368300" lvl="0" marL="457200" rtl="0" algn="l">
              <a:spcBef>
                <a:spcPts val="0"/>
              </a:spcBef>
              <a:spcAft>
                <a:spcPts val="0"/>
              </a:spcAft>
              <a:buSzPts val="2200"/>
              <a:buChar char="●"/>
            </a:pPr>
            <a:r>
              <a:rPr lang="en"/>
              <a:t>Fully-connected layer (i.e., </a:t>
            </a:r>
            <a:r>
              <a:rPr i="1" lang="en"/>
              <a:t>perceptron</a:t>
            </a:r>
            <a:r>
              <a:rPr lang="en"/>
              <a:t> layer)</a:t>
            </a:r>
            <a:br>
              <a:rPr lang="en"/>
            </a:br>
            <a:endParaRPr/>
          </a:p>
          <a:p>
            <a:pPr indent="-368300" lvl="0" marL="457200" rtl="0" algn="l">
              <a:spcBef>
                <a:spcPts val="0"/>
              </a:spcBef>
              <a:spcAft>
                <a:spcPts val="0"/>
              </a:spcAft>
              <a:buSzPts val="2200"/>
              <a:buChar char="●"/>
            </a:pPr>
            <a:r>
              <a:rPr lang="en"/>
              <a:t>Softmax layer (fully connected layer + exponentiated normalization) </a:t>
            </a:r>
            <a:endParaRPr/>
          </a:p>
        </p:txBody>
      </p:sp>
      <p:sp>
        <p:nvSpPr>
          <p:cNvPr id="1763" name="Google Shape;1763;p76"/>
          <p:cNvSpPr/>
          <p:nvPr/>
        </p:nvSpPr>
        <p:spPr>
          <a:xfrm rot="-367055">
            <a:off x="3555271" y="1466428"/>
            <a:ext cx="5278258" cy="1218046"/>
          </a:xfrm>
          <a:prstGeom prst="rect">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Each layer is a differentiable function whose </a:t>
            </a:r>
            <a:r>
              <a:rPr i="1" lang="en" sz="2400">
                <a:latin typeface="Helvetica Neue"/>
                <a:ea typeface="Helvetica Neue"/>
                <a:cs typeface="Helvetica Neue"/>
                <a:sym typeface="Helvetica Neue"/>
              </a:rPr>
              <a:t>input</a:t>
            </a:r>
            <a:r>
              <a:rPr lang="en" sz="2400">
                <a:latin typeface="Helvetica Neue"/>
                <a:ea typeface="Helvetica Neue"/>
                <a:cs typeface="Helvetica Neue"/>
                <a:sym typeface="Helvetica Neue"/>
              </a:rPr>
              <a:t> is the </a:t>
            </a:r>
            <a:r>
              <a:rPr i="1" lang="en" sz="2400">
                <a:latin typeface="Helvetica Neue"/>
                <a:ea typeface="Helvetica Neue"/>
                <a:cs typeface="Helvetica Neue"/>
                <a:sym typeface="Helvetica Neue"/>
              </a:rPr>
              <a:t>output </a:t>
            </a:r>
            <a:r>
              <a:rPr lang="en" sz="2400">
                <a:latin typeface="Helvetica Neue"/>
                <a:ea typeface="Helvetica Neue"/>
                <a:cs typeface="Helvetica Neue"/>
                <a:sym typeface="Helvetica Neue"/>
              </a:rPr>
              <a:t>of the previous layer (function)</a:t>
            </a:r>
            <a:endParaRPr sz="24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7"/>
                                        </p:tgtEl>
                                        <p:attrNameLst>
                                          <p:attrName>style.visibility</p:attrName>
                                        </p:attrNameLst>
                                      </p:cBhvr>
                                      <p:to>
                                        <p:strVal val="visible"/>
                                      </p:to>
                                    </p:set>
                                    <p:animEffect filter="fade" transition="in">
                                      <p:cBhvr>
                                        <p:cTn dur="1000"/>
                                        <p:tgtEl>
                                          <p:spTgt spid="17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8"/>
                                        </p:tgtEl>
                                        <p:attrNameLst>
                                          <p:attrName>style.visibility</p:attrName>
                                        </p:attrNameLst>
                                      </p:cBhvr>
                                      <p:to>
                                        <p:strVal val="visible"/>
                                      </p:to>
                                    </p:set>
                                    <p:animEffect filter="fade" transition="in">
                                      <p:cBhvr>
                                        <p:cTn dur="1000"/>
                                        <p:tgtEl>
                                          <p:spTgt spid="17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9"/>
                                        </p:tgtEl>
                                        <p:attrNameLst>
                                          <p:attrName>style.visibility</p:attrName>
                                        </p:attrNameLst>
                                      </p:cBhvr>
                                      <p:to>
                                        <p:strVal val="visible"/>
                                      </p:to>
                                    </p:set>
                                    <p:animEffect filter="fade" transition="in">
                                      <p:cBhvr>
                                        <p:cTn dur="1000"/>
                                        <p:tgtEl>
                                          <p:spTgt spid="17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0"/>
                                        </p:tgtEl>
                                        <p:attrNameLst>
                                          <p:attrName>style.visibility</p:attrName>
                                        </p:attrNameLst>
                                      </p:cBhvr>
                                      <p:to>
                                        <p:strVal val="visible"/>
                                      </p:to>
                                    </p:set>
                                    <p:animEffect filter="fade" transition="in">
                                      <p:cBhvr>
                                        <p:cTn dur="1000"/>
                                        <p:tgtEl>
                                          <p:spTgt spid="17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1"/>
                                        </p:tgtEl>
                                        <p:attrNameLst>
                                          <p:attrName>style.visibility</p:attrName>
                                        </p:attrNameLst>
                                      </p:cBhvr>
                                      <p:to>
                                        <p:strVal val="visible"/>
                                      </p:to>
                                    </p:set>
                                    <p:animEffect filter="fade" transition="in">
                                      <p:cBhvr>
                                        <p:cTn dur="1000"/>
                                        <p:tgtEl>
                                          <p:spTgt spid="17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2">
                                            <p:txEl>
                                              <p:pRg end="0" st="0"/>
                                            </p:txEl>
                                          </p:spTgt>
                                        </p:tgtEl>
                                        <p:attrNameLst>
                                          <p:attrName>style.visibility</p:attrName>
                                        </p:attrNameLst>
                                      </p:cBhvr>
                                      <p:to>
                                        <p:strVal val="visible"/>
                                      </p:to>
                                    </p:set>
                                    <p:animEffect filter="fade" transition="in">
                                      <p:cBhvr>
                                        <p:cTn dur="1000"/>
                                        <p:tgtEl>
                                          <p:spTgt spid="17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2">
                                            <p:txEl>
                                              <p:pRg end="1" st="1"/>
                                            </p:txEl>
                                          </p:spTgt>
                                        </p:tgtEl>
                                        <p:attrNameLst>
                                          <p:attrName>style.visibility</p:attrName>
                                        </p:attrNameLst>
                                      </p:cBhvr>
                                      <p:to>
                                        <p:strVal val="visible"/>
                                      </p:to>
                                    </p:set>
                                    <p:animEffect filter="fade" transition="in">
                                      <p:cBhvr>
                                        <p:cTn dur="1000"/>
                                        <p:tgtEl>
                                          <p:spTgt spid="17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2">
                                            <p:txEl>
                                              <p:pRg end="2" st="2"/>
                                            </p:txEl>
                                          </p:spTgt>
                                        </p:tgtEl>
                                        <p:attrNameLst>
                                          <p:attrName>style.visibility</p:attrName>
                                        </p:attrNameLst>
                                      </p:cBhvr>
                                      <p:to>
                                        <p:strVal val="visible"/>
                                      </p:to>
                                    </p:set>
                                    <p:animEffect filter="fade" transition="in">
                                      <p:cBhvr>
                                        <p:cTn dur="1000"/>
                                        <p:tgtEl>
                                          <p:spTgt spid="17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2">
                                            <p:txEl>
                                              <p:pRg end="3" st="3"/>
                                            </p:txEl>
                                          </p:spTgt>
                                        </p:tgtEl>
                                        <p:attrNameLst>
                                          <p:attrName>style.visibility</p:attrName>
                                        </p:attrNameLst>
                                      </p:cBhvr>
                                      <p:to>
                                        <p:strVal val="visible"/>
                                      </p:to>
                                    </p:set>
                                    <p:animEffect filter="fade" transition="in">
                                      <p:cBhvr>
                                        <p:cTn dur="1000"/>
                                        <p:tgtEl>
                                          <p:spTgt spid="17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2">
                                            <p:txEl>
                                              <p:pRg end="4" st="4"/>
                                            </p:txEl>
                                          </p:spTgt>
                                        </p:tgtEl>
                                        <p:attrNameLst>
                                          <p:attrName>style.visibility</p:attrName>
                                        </p:attrNameLst>
                                      </p:cBhvr>
                                      <p:to>
                                        <p:strVal val="visible"/>
                                      </p:to>
                                    </p:set>
                                    <p:animEffect filter="fade" transition="in">
                                      <p:cBhvr>
                                        <p:cTn dur="1000"/>
                                        <p:tgtEl>
                                          <p:spTgt spid="176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3"/>
                                        </p:tgtEl>
                                        <p:attrNameLst>
                                          <p:attrName>style.visibility</p:attrName>
                                        </p:attrNameLst>
                                      </p:cBhvr>
                                      <p:to>
                                        <p:strVal val="visible"/>
                                      </p:to>
                                    </p:set>
                                    <p:animEffect filter="fade" transition="in">
                                      <p:cBhvr>
                                        <p:cTn dur="1000"/>
                                        <p:tgtEl>
                                          <p:spTgt spid="17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Our Options to Process an Image?</a:t>
            </a:r>
            <a:endParaRPr/>
          </a:p>
        </p:txBody>
      </p:sp>
      <p:pic>
        <p:nvPicPr>
          <p:cNvPr id="1769" name="Google Shape;1769;p77"/>
          <p:cNvPicPr preferRelativeResize="0"/>
          <p:nvPr/>
        </p:nvPicPr>
        <p:blipFill rotWithShape="1">
          <a:blip r:embed="rId3">
            <a:alphaModFix/>
          </a:blip>
          <a:srcRect b="0" l="0" r="0" t="0"/>
          <a:stretch/>
        </p:blipFill>
        <p:spPr>
          <a:xfrm>
            <a:off x="235322" y="1387376"/>
            <a:ext cx="1818850" cy="1136975"/>
          </a:xfrm>
          <a:prstGeom prst="rect">
            <a:avLst/>
          </a:prstGeom>
          <a:noFill/>
          <a:ln>
            <a:noFill/>
          </a:ln>
        </p:spPr>
      </p:pic>
      <p:sp>
        <p:nvSpPr>
          <p:cNvPr id="1770" name="Google Shape;1770;p77"/>
          <p:cNvSpPr txBox="1"/>
          <p:nvPr>
            <p:ph idx="1" type="body"/>
          </p:nvPr>
        </p:nvSpPr>
        <p:spPr>
          <a:xfrm>
            <a:off x="311700" y="2571750"/>
            <a:ext cx="4260300" cy="1498500"/>
          </a:xfrm>
          <a:prstGeom prst="rect">
            <a:avLst/>
          </a:prstGeom>
        </p:spPr>
        <p:txBody>
          <a:bodyPr anchorCtr="0" anchor="t" bIns="91425" lIns="91425" spcFirstLastPara="1" rIns="91425" wrap="square" tIns="91425">
            <a:normAutofit/>
          </a:bodyPr>
          <a:lstStyle/>
          <a:p>
            <a:pPr indent="-355600" lvl="0" marL="457200" rtl="0" algn="l">
              <a:lnSpc>
                <a:spcPct val="95000"/>
              </a:lnSpc>
              <a:spcBef>
                <a:spcPts val="0"/>
              </a:spcBef>
              <a:spcAft>
                <a:spcPts val="0"/>
              </a:spcAft>
              <a:buSzPts val="2000"/>
              <a:buChar char="●"/>
            </a:pPr>
            <a:r>
              <a:rPr lang="en" sz="2000"/>
              <a:t>Input space </a:t>
            </a:r>
            <a:r>
              <a:rPr i="1" lang="en" sz="2000"/>
              <a:t>X</a:t>
            </a:r>
            <a:r>
              <a:rPr lang="en" sz="2000"/>
              <a:t>?</a:t>
            </a:r>
            <a:endParaRPr sz="2000"/>
          </a:p>
          <a:p>
            <a:pPr indent="-355600" lvl="1" marL="914400" rtl="0" algn="l">
              <a:lnSpc>
                <a:spcPct val="95000"/>
              </a:lnSpc>
              <a:spcBef>
                <a:spcPts val="0"/>
              </a:spcBef>
              <a:spcAft>
                <a:spcPts val="0"/>
              </a:spcAft>
              <a:buSzPts val="2000"/>
              <a:buChar char="○"/>
            </a:pPr>
            <a:r>
              <a:rPr lang="en" sz="2000"/>
              <a:t>Image (e.g., PNG)</a:t>
            </a:r>
            <a:endParaRPr sz="2000"/>
          </a:p>
          <a:p>
            <a:pPr indent="-355600" lvl="0" marL="457200" rtl="0" algn="l">
              <a:lnSpc>
                <a:spcPct val="100000"/>
              </a:lnSpc>
              <a:spcBef>
                <a:spcPts val="0"/>
              </a:spcBef>
              <a:spcAft>
                <a:spcPts val="0"/>
              </a:spcAft>
              <a:buSzPts val="2000"/>
              <a:buChar char="●"/>
            </a:pPr>
            <a:r>
              <a:rPr lang="en" sz="2000"/>
              <a:t>Representation?</a:t>
            </a:r>
            <a:endParaRPr sz="2000"/>
          </a:p>
          <a:p>
            <a:pPr indent="-355600" lvl="1" marL="914400" rtl="0" algn="l">
              <a:lnSpc>
                <a:spcPct val="100000"/>
              </a:lnSpc>
              <a:spcBef>
                <a:spcPts val="0"/>
              </a:spcBef>
              <a:spcAft>
                <a:spcPts val="0"/>
              </a:spcAft>
              <a:buSzPts val="2000"/>
              <a:buChar char="○"/>
            </a:pPr>
            <a:r>
              <a:rPr lang="en" sz="2000"/>
              <a:t>ɸ</a:t>
            </a:r>
            <a:r>
              <a:rPr baseline="-25000" lang="en" sz="2000"/>
              <a:t>x</a:t>
            </a:r>
            <a:r>
              <a:rPr lang="en" sz="2000"/>
              <a:t>(X)</a:t>
            </a:r>
            <a:r>
              <a:rPr i="1" lang="en" sz="2000"/>
              <a:t>=</a:t>
            </a:r>
            <a:r>
              <a:rPr b="1" i="1" lang="en" sz="2000"/>
              <a:t>R</a:t>
            </a:r>
            <a:r>
              <a:rPr baseline="30000" i="1" lang="en" sz="2000"/>
              <a:t>W,H,3</a:t>
            </a:r>
            <a:r>
              <a:rPr lang="en" sz="2000"/>
              <a:t> RGB</a:t>
            </a:r>
            <a:endParaRPr sz="2000"/>
          </a:p>
        </p:txBody>
      </p:sp>
      <p:grpSp>
        <p:nvGrpSpPr>
          <p:cNvPr id="1771" name="Google Shape;1771;p77"/>
          <p:cNvGrpSpPr/>
          <p:nvPr/>
        </p:nvGrpSpPr>
        <p:grpSpPr>
          <a:xfrm>
            <a:off x="3974950" y="1387375"/>
            <a:ext cx="3000000" cy="492600"/>
            <a:chOff x="3974950" y="1387375"/>
            <a:chExt cx="3000000" cy="492600"/>
          </a:xfrm>
        </p:grpSpPr>
        <p:sp>
          <p:nvSpPr>
            <p:cNvPr id="1772" name="Google Shape;1772;p77"/>
            <p:cNvSpPr txBox="1"/>
            <p:nvPr/>
          </p:nvSpPr>
          <p:spPr>
            <a:xfrm>
              <a:off x="3974950" y="13873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2000">
                  <a:solidFill>
                    <a:srgbClr val="0000FF"/>
                  </a:solidFill>
                  <a:latin typeface="Helvetica Neue"/>
                  <a:ea typeface="Helvetica Neue"/>
                  <a:cs typeface="Helvetica Neue"/>
                  <a:sym typeface="Helvetica Neue"/>
                </a:rPr>
                <a:t>ɸ</a:t>
              </a:r>
              <a:r>
                <a:rPr baseline="-25000" lang="en" sz="2000">
                  <a:solidFill>
                    <a:srgbClr val="0000FF"/>
                  </a:solidFill>
                  <a:latin typeface="Helvetica Neue"/>
                  <a:ea typeface="Helvetica Neue"/>
                  <a:cs typeface="Helvetica Neue"/>
                  <a:sym typeface="Helvetica Neue"/>
                </a:rPr>
                <a:t>x</a:t>
              </a:r>
              <a:r>
                <a:rPr lang="en" sz="2000">
                  <a:solidFill>
                    <a:srgbClr val="0000FF"/>
                  </a:solidFill>
                  <a:latin typeface="Helvetica Neue"/>
                  <a:ea typeface="Helvetica Neue"/>
                  <a:cs typeface="Helvetica Neue"/>
                  <a:sym typeface="Helvetica Neue"/>
                </a:rPr>
                <a:t>(      ) = [0, 1]</a:t>
              </a:r>
              <a:r>
                <a:rPr baseline="30000" lang="en" sz="2000">
                  <a:solidFill>
                    <a:srgbClr val="0000FF"/>
                  </a:solidFill>
                  <a:latin typeface="Helvetica Neue"/>
                  <a:ea typeface="Helvetica Neue"/>
                  <a:cs typeface="Helvetica Neue"/>
                  <a:sym typeface="Helvetica Neue"/>
                </a:rPr>
                <a:t>(w</a:t>
              </a:r>
              <a:r>
                <a:rPr baseline="30000" lang="en" sz="2000">
                  <a:solidFill>
                    <a:srgbClr val="0000FF"/>
                  </a:solidFill>
                  <a:latin typeface="Helvetica Neue"/>
                  <a:ea typeface="Helvetica Neue"/>
                  <a:cs typeface="Helvetica Neue"/>
                  <a:sym typeface="Helvetica Neue"/>
                </a:rPr>
                <a:t> x h x 3)</a:t>
              </a:r>
              <a:endParaRPr baseline="30000"/>
            </a:p>
          </p:txBody>
        </p:sp>
        <p:pic>
          <p:nvPicPr>
            <p:cNvPr id="1773" name="Google Shape;1773;p77"/>
            <p:cNvPicPr preferRelativeResize="0"/>
            <p:nvPr/>
          </p:nvPicPr>
          <p:blipFill rotWithShape="1">
            <a:blip r:embed="rId3">
              <a:alphaModFix/>
            </a:blip>
            <a:srcRect b="0" l="0" r="0" t="0"/>
            <a:stretch/>
          </p:blipFill>
          <p:spPr>
            <a:xfrm>
              <a:off x="4441422" y="1528426"/>
              <a:ext cx="336725" cy="210500"/>
            </a:xfrm>
            <a:prstGeom prst="rect">
              <a:avLst/>
            </a:prstGeom>
            <a:noFill/>
            <a:ln>
              <a:noFill/>
            </a:ln>
          </p:spPr>
        </p:pic>
      </p:grpSp>
      <p:grpSp>
        <p:nvGrpSpPr>
          <p:cNvPr id="1774" name="Google Shape;1774;p77"/>
          <p:cNvGrpSpPr/>
          <p:nvPr/>
        </p:nvGrpSpPr>
        <p:grpSpPr>
          <a:xfrm>
            <a:off x="4917764" y="2093988"/>
            <a:ext cx="1505798" cy="1638255"/>
            <a:chOff x="814289" y="1951188"/>
            <a:chExt cx="1505798" cy="1638255"/>
          </a:xfrm>
        </p:grpSpPr>
        <p:sp>
          <p:nvSpPr>
            <p:cNvPr id="1775" name="Google Shape;1775;p77"/>
            <p:cNvSpPr/>
            <p:nvPr/>
          </p:nvSpPr>
          <p:spPr>
            <a:xfrm>
              <a:off x="2079423" y="1951188"/>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76" name="Google Shape;1776;p77"/>
            <p:cNvSpPr/>
            <p:nvPr/>
          </p:nvSpPr>
          <p:spPr>
            <a:xfrm>
              <a:off x="815929" y="1951188"/>
              <a:ext cx="240665" cy="362585"/>
            </a:xfrm>
            <a:custGeom>
              <a:rect b="b" l="l" r="r" t="t"/>
              <a:pathLst>
                <a:path extrusionOk="0" h="362585" w="240665">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77" name="Google Shape;1777;p77"/>
            <p:cNvSpPr/>
            <p:nvPr/>
          </p:nvSpPr>
          <p:spPr>
            <a:xfrm>
              <a:off x="2079423" y="3226858"/>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78" name="Google Shape;1778;p77"/>
            <p:cNvSpPr/>
            <p:nvPr/>
          </p:nvSpPr>
          <p:spPr>
            <a:xfrm>
              <a:off x="814289" y="2314625"/>
              <a:ext cx="1270000" cy="1270000"/>
            </a:xfrm>
            <a:custGeom>
              <a:rect b="b" l="l" r="r" t="t"/>
              <a:pathLst>
                <a:path extrusionOk="0" h="1270000" w="1270000">
                  <a:moveTo>
                    <a:pt x="1270001" y="0"/>
                  </a:moveTo>
                  <a:lnTo>
                    <a:pt x="0" y="0"/>
                  </a:lnTo>
                  <a:lnTo>
                    <a:pt x="0" y="1270002"/>
                  </a:lnTo>
                  <a:lnTo>
                    <a:pt x="1270001" y="1270002"/>
                  </a:lnTo>
                  <a:lnTo>
                    <a:pt x="127000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79" name="Google Shape;1779;p77"/>
            <p:cNvSpPr/>
            <p:nvPr/>
          </p:nvSpPr>
          <p:spPr>
            <a:xfrm>
              <a:off x="814289" y="2314625"/>
              <a:ext cx="1270000" cy="1270000"/>
            </a:xfrm>
            <a:custGeom>
              <a:rect b="b" l="l" r="r" t="t"/>
              <a:pathLst>
                <a:path extrusionOk="0" h="1270000" w="1270000">
                  <a:moveTo>
                    <a:pt x="0" y="0"/>
                  </a:moveTo>
                  <a:lnTo>
                    <a:pt x="1270001" y="0"/>
                  </a:lnTo>
                  <a:lnTo>
                    <a:pt x="1270001" y="1270003"/>
                  </a:lnTo>
                  <a:lnTo>
                    <a:pt x="0" y="1270003"/>
                  </a:lnTo>
                  <a:lnTo>
                    <a:pt x="0"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80" name="Google Shape;1780;p77"/>
            <p:cNvSpPr/>
            <p:nvPr/>
          </p:nvSpPr>
          <p:spPr>
            <a:xfrm>
              <a:off x="1049501" y="1951188"/>
              <a:ext cx="1270000" cy="1270000"/>
            </a:xfrm>
            <a:custGeom>
              <a:rect b="b" l="l" r="r" t="t"/>
              <a:pathLst>
                <a:path extrusionOk="0" h="1270000" w="1270000">
                  <a:moveTo>
                    <a:pt x="0" y="0"/>
                  </a:moveTo>
                  <a:lnTo>
                    <a:pt x="1270002" y="0"/>
                  </a:lnTo>
                  <a:lnTo>
                    <a:pt x="1270002" y="1270003"/>
                  </a:lnTo>
                  <a:lnTo>
                    <a:pt x="0" y="1270003"/>
                  </a:lnTo>
                  <a:lnTo>
                    <a:pt x="0"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781" name="Google Shape;1781;p77"/>
          <p:cNvSpPr/>
          <p:nvPr/>
        </p:nvSpPr>
        <p:spPr>
          <a:xfrm>
            <a:off x="4912266" y="3369658"/>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82" name="Google Shape;1782;p77"/>
          <p:cNvSpPr txBox="1"/>
          <p:nvPr>
            <p:ph idx="1" type="body"/>
          </p:nvPr>
        </p:nvSpPr>
        <p:spPr>
          <a:xfrm>
            <a:off x="5311550" y="3673575"/>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W</a:t>
            </a:r>
            <a:endParaRPr sz="2000"/>
          </a:p>
        </p:txBody>
      </p:sp>
      <p:sp>
        <p:nvSpPr>
          <p:cNvPr id="1783" name="Google Shape;1783;p77"/>
          <p:cNvSpPr txBox="1"/>
          <p:nvPr>
            <p:ph idx="1" type="body"/>
          </p:nvPr>
        </p:nvSpPr>
        <p:spPr>
          <a:xfrm>
            <a:off x="4508350" y="2666825"/>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H</a:t>
            </a:r>
            <a:endParaRPr sz="2000"/>
          </a:p>
        </p:txBody>
      </p:sp>
      <p:sp>
        <p:nvSpPr>
          <p:cNvPr id="1784" name="Google Shape;1784;p77"/>
          <p:cNvSpPr txBox="1"/>
          <p:nvPr>
            <p:ph idx="1" type="body"/>
          </p:nvPr>
        </p:nvSpPr>
        <p:spPr>
          <a:xfrm>
            <a:off x="6351150" y="3369650"/>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3</a:t>
            </a:r>
            <a:endParaRPr sz="2000"/>
          </a:p>
        </p:txBody>
      </p:sp>
      <p:sp>
        <p:nvSpPr>
          <p:cNvPr id="1785" name="Google Shape;1785;p77"/>
          <p:cNvSpPr txBox="1"/>
          <p:nvPr>
            <p:ph idx="1" type="body"/>
          </p:nvPr>
        </p:nvSpPr>
        <p:spPr>
          <a:xfrm>
            <a:off x="6795075" y="3361394"/>
            <a:ext cx="21204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red, green, blue</a:t>
            </a:r>
            <a:endParaRPr sz="2000"/>
          </a:p>
        </p:txBody>
      </p:sp>
      <p:sp>
        <p:nvSpPr>
          <p:cNvPr id="1786" name="Google Shape;1786;p77"/>
          <p:cNvSpPr txBox="1"/>
          <p:nvPr>
            <p:ph idx="1" type="body"/>
          </p:nvPr>
        </p:nvSpPr>
        <p:spPr>
          <a:xfrm>
            <a:off x="4508350" y="4166175"/>
            <a:ext cx="4260300" cy="7710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Note: ɸ here is going to have to either crop or resize image inputs!</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1"/>
                                        </p:tgtEl>
                                        <p:attrNameLst>
                                          <p:attrName>style.visibility</p:attrName>
                                        </p:attrNameLst>
                                      </p:cBhvr>
                                      <p:to>
                                        <p:strVal val="visible"/>
                                      </p:to>
                                    </p:set>
                                    <p:animEffect filter="fade" transition="in">
                                      <p:cBhvr>
                                        <p:cTn dur="1000"/>
                                        <p:tgtEl>
                                          <p:spTgt spid="17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5"/>
                                        </p:tgtEl>
                                        <p:attrNameLst>
                                          <p:attrName>style.visibility</p:attrName>
                                        </p:attrNameLst>
                                      </p:cBhvr>
                                      <p:to>
                                        <p:strVal val="visible"/>
                                      </p:to>
                                    </p:set>
                                    <p:animEffect filter="fade" transition="in">
                                      <p:cBhvr>
                                        <p:cTn dur="1000"/>
                                        <p:tgtEl>
                                          <p:spTgt spid="17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6"/>
                                        </p:tgtEl>
                                        <p:attrNameLst>
                                          <p:attrName>style.visibility</p:attrName>
                                        </p:attrNameLst>
                                      </p:cBhvr>
                                      <p:to>
                                        <p:strVal val="visible"/>
                                      </p:to>
                                    </p:set>
                                    <p:animEffect filter="fade" transition="in">
                                      <p:cBhvr>
                                        <p:cTn dur="1000"/>
                                        <p:tgtEl>
                                          <p:spTgt spid="17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Our Options to Process an Image?</a:t>
            </a:r>
            <a:endParaRPr/>
          </a:p>
        </p:txBody>
      </p:sp>
      <p:sp>
        <p:nvSpPr>
          <p:cNvPr id="1792" name="Google Shape;1792;p78"/>
          <p:cNvSpPr txBox="1"/>
          <p:nvPr/>
        </p:nvSpPr>
        <p:spPr>
          <a:xfrm>
            <a:off x="317350" y="13873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2000">
                <a:solidFill>
                  <a:srgbClr val="0000FF"/>
                </a:solidFill>
                <a:latin typeface="Helvetica Neue"/>
                <a:ea typeface="Helvetica Neue"/>
                <a:cs typeface="Helvetica Neue"/>
                <a:sym typeface="Helvetica Neue"/>
              </a:rPr>
              <a:t>ɸ</a:t>
            </a:r>
            <a:r>
              <a:rPr baseline="-25000" lang="en" sz="2000">
                <a:solidFill>
                  <a:srgbClr val="0000FF"/>
                </a:solidFill>
                <a:latin typeface="Helvetica Neue"/>
                <a:ea typeface="Helvetica Neue"/>
                <a:cs typeface="Helvetica Neue"/>
                <a:sym typeface="Helvetica Neue"/>
              </a:rPr>
              <a:t>x</a:t>
            </a:r>
            <a:r>
              <a:rPr lang="en" sz="2000">
                <a:solidFill>
                  <a:srgbClr val="0000FF"/>
                </a:solidFill>
                <a:latin typeface="Helvetica Neue"/>
                <a:ea typeface="Helvetica Neue"/>
                <a:cs typeface="Helvetica Neue"/>
                <a:sym typeface="Helvetica Neue"/>
              </a:rPr>
              <a:t>(      ) = [0, 1]</a:t>
            </a:r>
            <a:r>
              <a:rPr baseline="30000" lang="en" sz="2000">
                <a:solidFill>
                  <a:srgbClr val="0000FF"/>
                </a:solidFill>
                <a:latin typeface="Helvetica Neue"/>
                <a:ea typeface="Helvetica Neue"/>
                <a:cs typeface="Helvetica Neue"/>
                <a:sym typeface="Helvetica Neue"/>
              </a:rPr>
              <a:t>(w x h x 3)</a:t>
            </a:r>
            <a:endParaRPr baseline="30000"/>
          </a:p>
        </p:txBody>
      </p:sp>
      <p:pic>
        <p:nvPicPr>
          <p:cNvPr id="1793" name="Google Shape;1793;p78"/>
          <p:cNvPicPr preferRelativeResize="0"/>
          <p:nvPr/>
        </p:nvPicPr>
        <p:blipFill rotWithShape="1">
          <a:blip r:embed="rId3">
            <a:alphaModFix/>
          </a:blip>
          <a:srcRect b="0" l="0" r="0" t="0"/>
          <a:stretch/>
        </p:blipFill>
        <p:spPr>
          <a:xfrm>
            <a:off x="783822" y="1528426"/>
            <a:ext cx="336725" cy="210500"/>
          </a:xfrm>
          <a:prstGeom prst="rect">
            <a:avLst/>
          </a:prstGeom>
          <a:noFill/>
          <a:ln>
            <a:noFill/>
          </a:ln>
        </p:spPr>
      </p:pic>
      <p:grpSp>
        <p:nvGrpSpPr>
          <p:cNvPr id="1794" name="Google Shape;1794;p78"/>
          <p:cNvGrpSpPr/>
          <p:nvPr/>
        </p:nvGrpSpPr>
        <p:grpSpPr>
          <a:xfrm>
            <a:off x="1260164" y="2093988"/>
            <a:ext cx="1505798" cy="1638255"/>
            <a:chOff x="814289" y="1951188"/>
            <a:chExt cx="1505798" cy="1638255"/>
          </a:xfrm>
        </p:grpSpPr>
        <p:sp>
          <p:nvSpPr>
            <p:cNvPr id="1795" name="Google Shape;1795;p78"/>
            <p:cNvSpPr/>
            <p:nvPr/>
          </p:nvSpPr>
          <p:spPr>
            <a:xfrm>
              <a:off x="2079423" y="1951188"/>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96" name="Google Shape;1796;p78"/>
            <p:cNvSpPr/>
            <p:nvPr/>
          </p:nvSpPr>
          <p:spPr>
            <a:xfrm>
              <a:off x="815929" y="1951188"/>
              <a:ext cx="240665" cy="362585"/>
            </a:xfrm>
            <a:custGeom>
              <a:rect b="b" l="l" r="r" t="t"/>
              <a:pathLst>
                <a:path extrusionOk="0" h="362585" w="240665">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97" name="Google Shape;1797;p78"/>
            <p:cNvSpPr/>
            <p:nvPr/>
          </p:nvSpPr>
          <p:spPr>
            <a:xfrm>
              <a:off x="2079423" y="3226858"/>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98" name="Google Shape;1798;p78"/>
            <p:cNvSpPr/>
            <p:nvPr/>
          </p:nvSpPr>
          <p:spPr>
            <a:xfrm>
              <a:off x="814289" y="2314625"/>
              <a:ext cx="1270000" cy="1270000"/>
            </a:xfrm>
            <a:custGeom>
              <a:rect b="b" l="l" r="r" t="t"/>
              <a:pathLst>
                <a:path extrusionOk="0" h="1270000" w="1270000">
                  <a:moveTo>
                    <a:pt x="1270001" y="0"/>
                  </a:moveTo>
                  <a:lnTo>
                    <a:pt x="0" y="0"/>
                  </a:lnTo>
                  <a:lnTo>
                    <a:pt x="0" y="1270002"/>
                  </a:lnTo>
                  <a:lnTo>
                    <a:pt x="1270001" y="1270002"/>
                  </a:lnTo>
                  <a:lnTo>
                    <a:pt x="127000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99" name="Google Shape;1799;p78"/>
            <p:cNvSpPr/>
            <p:nvPr/>
          </p:nvSpPr>
          <p:spPr>
            <a:xfrm>
              <a:off x="814289" y="2314625"/>
              <a:ext cx="1270000" cy="1270000"/>
            </a:xfrm>
            <a:custGeom>
              <a:rect b="b" l="l" r="r" t="t"/>
              <a:pathLst>
                <a:path extrusionOk="0" h="1270000" w="1270000">
                  <a:moveTo>
                    <a:pt x="0" y="0"/>
                  </a:moveTo>
                  <a:lnTo>
                    <a:pt x="1270001" y="0"/>
                  </a:lnTo>
                  <a:lnTo>
                    <a:pt x="1270001" y="1270003"/>
                  </a:lnTo>
                  <a:lnTo>
                    <a:pt x="0" y="1270003"/>
                  </a:lnTo>
                  <a:lnTo>
                    <a:pt x="0"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00" name="Google Shape;1800;p78"/>
            <p:cNvSpPr/>
            <p:nvPr/>
          </p:nvSpPr>
          <p:spPr>
            <a:xfrm>
              <a:off x="1049501" y="1951188"/>
              <a:ext cx="1270000" cy="1270000"/>
            </a:xfrm>
            <a:custGeom>
              <a:rect b="b" l="l" r="r" t="t"/>
              <a:pathLst>
                <a:path extrusionOk="0" h="1270000" w="1270000">
                  <a:moveTo>
                    <a:pt x="0" y="0"/>
                  </a:moveTo>
                  <a:lnTo>
                    <a:pt x="1270002" y="0"/>
                  </a:lnTo>
                  <a:lnTo>
                    <a:pt x="1270002" y="1270003"/>
                  </a:lnTo>
                  <a:lnTo>
                    <a:pt x="0" y="1270003"/>
                  </a:lnTo>
                  <a:lnTo>
                    <a:pt x="0"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801" name="Google Shape;1801;p78"/>
          <p:cNvSpPr/>
          <p:nvPr/>
        </p:nvSpPr>
        <p:spPr>
          <a:xfrm>
            <a:off x="1254666" y="3369658"/>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02" name="Google Shape;1802;p78"/>
          <p:cNvSpPr txBox="1"/>
          <p:nvPr>
            <p:ph idx="1" type="body"/>
          </p:nvPr>
        </p:nvSpPr>
        <p:spPr>
          <a:xfrm>
            <a:off x="1653950" y="3673575"/>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W</a:t>
            </a:r>
            <a:endParaRPr sz="2000"/>
          </a:p>
        </p:txBody>
      </p:sp>
      <p:sp>
        <p:nvSpPr>
          <p:cNvPr id="1803" name="Google Shape;1803;p78"/>
          <p:cNvSpPr txBox="1"/>
          <p:nvPr>
            <p:ph idx="1" type="body"/>
          </p:nvPr>
        </p:nvSpPr>
        <p:spPr>
          <a:xfrm>
            <a:off x="850750" y="2666825"/>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H</a:t>
            </a:r>
            <a:endParaRPr sz="2000"/>
          </a:p>
        </p:txBody>
      </p:sp>
      <p:sp>
        <p:nvSpPr>
          <p:cNvPr id="1804" name="Google Shape;1804;p78"/>
          <p:cNvSpPr txBox="1"/>
          <p:nvPr>
            <p:ph idx="1" type="body"/>
          </p:nvPr>
        </p:nvSpPr>
        <p:spPr>
          <a:xfrm>
            <a:off x="2693550" y="3369650"/>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3</a:t>
            </a:r>
            <a:endParaRPr sz="2000"/>
          </a:p>
        </p:txBody>
      </p:sp>
      <p:sp>
        <p:nvSpPr>
          <p:cNvPr id="1805" name="Google Shape;1805;p78"/>
          <p:cNvSpPr txBox="1"/>
          <p:nvPr>
            <p:ph idx="1" type="body"/>
          </p:nvPr>
        </p:nvSpPr>
        <p:spPr>
          <a:xfrm>
            <a:off x="3186825" y="1387375"/>
            <a:ext cx="5645400" cy="3442500"/>
          </a:xfrm>
          <a:prstGeom prst="rect">
            <a:avLst/>
          </a:prstGeom>
        </p:spPr>
        <p:txBody>
          <a:bodyPr anchorCtr="0" anchor="t" bIns="91425" lIns="91425" spcFirstLastPara="1" rIns="91425" wrap="square" tIns="91425">
            <a:normAutofit/>
          </a:bodyPr>
          <a:lstStyle/>
          <a:p>
            <a:pPr indent="-355600" lvl="0" marL="457200" rtl="0" algn="l">
              <a:lnSpc>
                <a:spcPct val="95000"/>
              </a:lnSpc>
              <a:spcBef>
                <a:spcPts val="0"/>
              </a:spcBef>
              <a:spcAft>
                <a:spcPts val="0"/>
              </a:spcAft>
              <a:buSzPts val="2000"/>
              <a:buChar char="●"/>
            </a:pPr>
            <a:r>
              <a:rPr lang="en" sz="2000"/>
              <a:t>Let </a:t>
            </a:r>
            <a:r>
              <a:rPr i="1" lang="en" sz="2000"/>
              <a:t>w=h=300</a:t>
            </a:r>
            <a:r>
              <a:rPr lang="en" sz="2000"/>
              <a:t>. Then our </a:t>
            </a:r>
            <a:r>
              <a:rPr i="1" lang="en" sz="2000"/>
              <a:t>tensor </a:t>
            </a:r>
            <a:r>
              <a:rPr lang="en" sz="2000"/>
              <a:t>representation</a:t>
            </a:r>
            <a:r>
              <a:rPr lang="en" sz="2000"/>
              <a:t> of input images is size 300x300x3 = 270k individual [0,1] values.</a:t>
            </a:r>
            <a:endParaRPr sz="2000"/>
          </a:p>
          <a:p>
            <a:pPr indent="-355600" lvl="0" marL="457200" rtl="0" algn="l">
              <a:lnSpc>
                <a:spcPct val="95000"/>
              </a:lnSpc>
              <a:spcBef>
                <a:spcPts val="0"/>
              </a:spcBef>
              <a:spcAft>
                <a:spcPts val="0"/>
              </a:spcAft>
              <a:buSzPts val="2000"/>
              <a:buChar char="●"/>
            </a:pPr>
            <a:r>
              <a:rPr lang="en" sz="2000"/>
              <a:t>Can we classify such an input using a linear model f(</a:t>
            </a:r>
            <a:r>
              <a:rPr b="1" lang="en" sz="2000"/>
              <a:t>x</a:t>
            </a:r>
            <a:r>
              <a:rPr lang="en" sz="2000"/>
              <a:t>) = W</a:t>
            </a:r>
            <a:r>
              <a:rPr b="1" lang="en" sz="2000"/>
              <a:t>x</a:t>
            </a:r>
            <a:r>
              <a:rPr lang="en" sz="2000"/>
              <a:t>+</a:t>
            </a:r>
            <a:r>
              <a:rPr b="1" lang="en" sz="2000"/>
              <a:t>b</a:t>
            </a:r>
            <a:r>
              <a:rPr lang="en" sz="2000"/>
              <a:t>?</a:t>
            </a:r>
            <a:endParaRPr sz="2000"/>
          </a:p>
          <a:p>
            <a:pPr indent="-355600" lvl="0" marL="457200" rtl="0" algn="l">
              <a:lnSpc>
                <a:spcPct val="95000"/>
              </a:lnSpc>
              <a:spcBef>
                <a:spcPts val="0"/>
              </a:spcBef>
              <a:spcAft>
                <a:spcPts val="0"/>
              </a:spcAft>
              <a:buSzPts val="2000"/>
              <a:buChar char="●"/>
            </a:pPr>
            <a:r>
              <a:rPr lang="en" sz="2000"/>
              <a:t>Yes!</a:t>
            </a:r>
            <a:endParaRPr sz="2000"/>
          </a:p>
          <a:p>
            <a:pPr indent="-355600" lvl="0" marL="457200" rtl="0" algn="l">
              <a:lnSpc>
                <a:spcPct val="95000"/>
              </a:lnSpc>
              <a:spcBef>
                <a:spcPts val="0"/>
              </a:spcBef>
              <a:spcAft>
                <a:spcPts val="0"/>
              </a:spcAft>
              <a:buSzPts val="2000"/>
              <a:buChar char="●"/>
            </a:pPr>
            <a:r>
              <a:rPr lang="en" sz="2000"/>
              <a:t>We could use a </a:t>
            </a:r>
            <a:r>
              <a:rPr i="1" lang="en" sz="2000"/>
              <a:t>fully-connected</a:t>
            </a:r>
            <a:r>
              <a:rPr lang="en" sz="2000"/>
              <a:t> layer between the input tensor and a vector of output classes.</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5">
                                            <p:txEl>
                                              <p:pRg end="0" st="0"/>
                                            </p:txEl>
                                          </p:spTgt>
                                        </p:tgtEl>
                                        <p:attrNameLst>
                                          <p:attrName>style.visibility</p:attrName>
                                        </p:attrNameLst>
                                      </p:cBhvr>
                                      <p:to>
                                        <p:strVal val="visible"/>
                                      </p:to>
                                    </p:set>
                                    <p:animEffect filter="fade" transition="in">
                                      <p:cBhvr>
                                        <p:cTn dur="1000"/>
                                        <p:tgtEl>
                                          <p:spTgt spid="18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5">
                                            <p:txEl>
                                              <p:pRg end="1" st="1"/>
                                            </p:txEl>
                                          </p:spTgt>
                                        </p:tgtEl>
                                        <p:attrNameLst>
                                          <p:attrName>style.visibility</p:attrName>
                                        </p:attrNameLst>
                                      </p:cBhvr>
                                      <p:to>
                                        <p:strVal val="visible"/>
                                      </p:to>
                                    </p:set>
                                    <p:animEffect filter="fade" transition="in">
                                      <p:cBhvr>
                                        <p:cTn dur="1000"/>
                                        <p:tgtEl>
                                          <p:spTgt spid="18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5">
                                            <p:txEl>
                                              <p:pRg end="2" st="2"/>
                                            </p:txEl>
                                          </p:spTgt>
                                        </p:tgtEl>
                                        <p:attrNameLst>
                                          <p:attrName>style.visibility</p:attrName>
                                        </p:attrNameLst>
                                      </p:cBhvr>
                                      <p:to>
                                        <p:strVal val="visible"/>
                                      </p:to>
                                    </p:set>
                                    <p:animEffect filter="fade" transition="in">
                                      <p:cBhvr>
                                        <p:cTn dur="1000"/>
                                        <p:tgtEl>
                                          <p:spTgt spid="18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5">
                                            <p:txEl>
                                              <p:pRg end="3" st="3"/>
                                            </p:txEl>
                                          </p:spTgt>
                                        </p:tgtEl>
                                        <p:attrNameLst>
                                          <p:attrName>style.visibility</p:attrName>
                                        </p:attrNameLst>
                                      </p:cBhvr>
                                      <p:to>
                                        <p:strVal val="visible"/>
                                      </p:to>
                                    </p:set>
                                    <p:animEffect filter="fade" transition="in">
                                      <p:cBhvr>
                                        <p:cTn dur="1000"/>
                                        <p:tgtEl>
                                          <p:spTgt spid="180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Classification with a Fully-Connected Layer</a:t>
            </a:r>
            <a:endParaRPr/>
          </a:p>
        </p:txBody>
      </p:sp>
      <p:sp>
        <p:nvSpPr>
          <p:cNvPr id="1811" name="Google Shape;1811;p79"/>
          <p:cNvSpPr txBox="1"/>
          <p:nvPr/>
        </p:nvSpPr>
        <p:spPr>
          <a:xfrm>
            <a:off x="317350" y="13873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2000">
                <a:solidFill>
                  <a:srgbClr val="0000FF"/>
                </a:solidFill>
                <a:latin typeface="Helvetica Neue"/>
                <a:ea typeface="Helvetica Neue"/>
                <a:cs typeface="Helvetica Neue"/>
                <a:sym typeface="Helvetica Neue"/>
              </a:rPr>
              <a:t>ɸ</a:t>
            </a:r>
            <a:r>
              <a:rPr baseline="-25000" lang="en" sz="2000">
                <a:solidFill>
                  <a:srgbClr val="0000FF"/>
                </a:solidFill>
                <a:latin typeface="Helvetica Neue"/>
                <a:ea typeface="Helvetica Neue"/>
                <a:cs typeface="Helvetica Neue"/>
                <a:sym typeface="Helvetica Neue"/>
              </a:rPr>
              <a:t>x</a:t>
            </a:r>
            <a:r>
              <a:rPr lang="en" sz="2000">
                <a:solidFill>
                  <a:srgbClr val="0000FF"/>
                </a:solidFill>
                <a:latin typeface="Helvetica Neue"/>
                <a:ea typeface="Helvetica Neue"/>
                <a:cs typeface="Helvetica Neue"/>
                <a:sym typeface="Helvetica Neue"/>
              </a:rPr>
              <a:t>(      ) = [0, 1]</a:t>
            </a:r>
            <a:r>
              <a:rPr baseline="30000" lang="en" sz="2000">
                <a:solidFill>
                  <a:srgbClr val="0000FF"/>
                </a:solidFill>
                <a:latin typeface="Helvetica Neue"/>
                <a:ea typeface="Helvetica Neue"/>
                <a:cs typeface="Helvetica Neue"/>
                <a:sym typeface="Helvetica Neue"/>
              </a:rPr>
              <a:t>(w x h x 3)</a:t>
            </a:r>
            <a:endParaRPr baseline="30000"/>
          </a:p>
        </p:txBody>
      </p:sp>
      <p:pic>
        <p:nvPicPr>
          <p:cNvPr id="1812" name="Google Shape;1812;p79"/>
          <p:cNvPicPr preferRelativeResize="0"/>
          <p:nvPr/>
        </p:nvPicPr>
        <p:blipFill rotWithShape="1">
          <a:blip r:embed="rId3">
            <a:alphaModFix/>
          </a:blip>
          <a:srcRect b="0" l="0" r="0" t="0"/>
          <a:stretch/>
        </p:blipFill>
        <p:spPr>
          <a:xfrm>
            <a:off x="783822" y="1528426"/>
            <a:ext cx="336725" cy="210500"/>
          </a:xfrm>
          <a:prstGeom prst="rect">
            <a:avLst/>
          </a:prstGeom>
          <a:noFill/>
          <a:ln>
            <a:noFill/>
          </a:ln>
        </p:spPr>
      </p:pic>
      <p:sp>
        <p:nvSpPr>
          <p:cNvPr id="1813" name="Google Shape;1813;p79"/>
          <p:cNvSpPr/>
          <p:nvPr/>
        </p:nvSpPr>
        <p:spPr>
          <a:xfrm rot="10800000">
            <a:off x="4301275" y="1758450"/>
            <a:ext cx="1174500" cy="2344800"/>
          </a:xfrm>
          <a:prstGeom prst="rtTriangl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4" name="Google Shape;1814;p79"/>
          <p:cNvGrpSpPr/>
          <p:nvPr/>
        </p:nvGrpSpPr>
        <p:grpSpPr>
          <a:xfrm>
            <a:off x="1062020" y="2221620"/>
            <a:ext cx="1505798" cy="1638255"/>
            <a:chOff x="814289" y="1951188"/>
            <a:chExt cx="1505798" cy="1638255"/>
          </a:xfrm>
        </p:grpSpPr>
        <p:sp>
          <p:nvSpPr>
            <p:cNvPr id="1815" name="Google Shape;1815;p79"/>
            <p:cNvSpPr/>
            <p:nvPr/>
          </p:nvSpPr>
          <p:spPr>
            <a:xfrm>
              <a:off x="2079423" y="1951188"/>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16" name="Google Shape;1816;p79"/>
            <p:cNvSpPr/>
            <p:nvPr/>
          </p:nvSpPr>
          <p:spPr>
            <a:xfrm>
              <a:off x="815929" y="1951188"/>
              <a:ext cx="240665" cy="362585"/>
            </a:xfrm>
            <a:custGeom>
              <a:rect b="b" l="l" r="r" t="t"/>
              <a:pathLst>
                <a:path extrusionOk="0" h="362585" w="240665">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17" name="Google Shape;1817;p79"/>
            <p:cNvSpPr/>
            <p:nvPr/>
          </p:nvSpPr>
          <p:spPr>
            <a:xfrm>
              <a:off x="2079423" y="3226858"/>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18" name="Google Shape;1818;p79"/>
            <p:cNvSpPr/>
            <p:nvPr/>
          </p:nvSpPr>
          <p:spPr>
            <a:xfrm>
              <a:off x="814289" y="2314625"/>
              <a:ext cx="1270000" cy="1270000"/>
            </a:xfrm>
            <a:custGeom>
              <a:rect b="b" l="l" r="r" t="t"/>
              <a:pathLst>
                <a:path extrusionOk="0" h="1270000" w="1270000">
                  <a:moveTo>
                    <a:pt x="1270001" y="0"/>
                  </a:moveTo>
                  <a:lnTo>
                    <a:pt x="0" y="0"/>
                  </a:lnTo>
                  <a:lnTo>
                    <a:pt x="0" y="1270002"/>
                  </a:lnTo>
                  <a:lnTo>
                    <a:pt x="1270001" y="1270002"/>
                  </a:lnTo>
                  <a:lnTo>
                    <a:pt x="127000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19" name="Google Shape;1819;p79"/>
            <p:cNvSpPr/>
            <p:nvPr/>
          </p:nvSpPr>
          <p:spPr>
            <a:xfrm>
              <a:off x="814289" y="2314625"/>
              <a:ext cx="1270000" cy="1270000"/>
            </a:xfrm>
            <a:custGeom>
              <a:rect b="b" l="l" r="r" t="t"/>
              <a:pathLst>
                <a:path extrusionOk="0" h="1270000" w="1270000">
                  <a:moveTo>
                    <a:pt x="0" y="0"/>
                  </a:moveTo>
                  <a:lnTo>
                    <a:pt x="1270001" y="0"/>
                  </a:lnTo>
                  <a:lnTo>
                    <a:pt x="1270001" y="1270003"/>
                  </a:lnTo>
                  <a:lnTo>
                    <a:pt x="0" y="1270003"/>
                  </a:lnTo>
                  <a:lnTo>
                    <a:pt x="0"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20" name="Google Shape;1820;p79"/>
            <p:cNvSpPr/>
            <p:nvPr/>
          </p:nvSpPr>
          <p:spPr>
            <a:xfrm>
              <a:off x="1049501" y="1951188"/>
              <a:ext cx="1270000" cy="1270000"/>
            </a:xfrm>
            <a:custGeom>
              <a:rect b="b" l="l" r="r" t="t"/>
              <a:pathLst>
                <a:path extrusionOk="0" h="1270000" w="1270000">
                  <a:moveTo>
                    <a:pt x="0" y="0"/>
                  </a:moveTo>
                  <a:lnTo>
                    <a:pt x="1270002" y="0"/>
                  </a:lnTo>
                  <a:lnTo>
                    <a:pt x="1270002" y="1270003"/>
                  </a:lnTo>
                  <a:lnTo>
                    <a:pt x="0" y="1270003"/>
                  </a:lnTo>
                  <a:lnTo>
                    <a:pt x="0"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821" name="Google Shape;1821;p79"/>
          <p:cNvSpPr/>
          <p:nvPr/>
        </p:nvSpPr>
        <p:spPr>
          <a:xfrm>
            <a:off x="1056522" y="3497290"/>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22" name="Google Shape;1822;p79"/>
          <p:cNvSpPr txBox="1"/>
          <p:nvPr>
            <p:ph idx="1" type="body"/>
          </p:nvPr>
        </p:nvSpPr>
        <p:spPr>
          <a:xfrm>
            <a:off x="1455806" y="3801207"/>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w</a:t>
            </a:r>
            <a:endParaRPr sz="2000"/>
          </a:p>
        </p:txBody>
      </p:sp>
      <p:sp>
        <p:nvSpPr>
          <p:cNvPr id="1823" name="Google Shape;1823;p79"/>
          <p:cNvSpPr txBox="1"/>
          <p:nvPr>
            <p:ph idx="1" type="body"/>
          </p:nvPr>
        </p:nvSpPr>
        <p:spPr>
          <a:xfrm>
            <a:off x="652606" y="2794457"/>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h</a:t>
            </a:r>
            <a:endParaRPr sz="2000"/>
          </a:p>
        </p:txBody>
      </p:sp>
      <p:sp>
        <p:nvSpPr>
          <p:cNvPr id="1824" name="Google Shape;1824;p79"/>
          <p:cNvSpPr txBox="1"/>
          <p:nvPr>
            <p:ph idx="1" type="body"/>
          </p:nvPr>
        </p:nvSpPr>
        <p:spPr>
          <a:xfrm>
            <a:off x="2495406" y="3497282"/>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3</a:t>
            </a:r>
            <a:endParaRPr sz="2000"/>
          </a:p>
        </p:txBody>
      </p:sp>
      <p:graphicFrame>
        <p:nvGraphicFramePr>
          <p:cNvPr id="1825" name="Google Shape;1825;p79"/>
          <p:cNvGraphicFramePr/>
          <p:nvPr/>
        </p:nvGraphicFramePr>
        <p:xfrm>
          <a:off x="5475769" y="1724497"/>
          <a:ext cx="3000000" cy="3000000"/>
        </p:xfrm>
        <a:graphic>
          <a:graphicData uri="http://schemas.openxmlformats.org/drawingml/2006/table">
            <a:tbl>
              <a:tblPr>
                <a:noFill/>
                <a:tableStyleId>{8A98FA59-7387-446B-8100-EA9439D3CE50}</a:tableStyleId>
              </a:tblPr>
              <a:tblGrid>
                <a:gridCol w="445475"/>
                <a:gridCol w="1179475"/>
              </a:tblGrid>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.01</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car</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.03</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dog</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.63</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person</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.11</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airplane</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.02</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flower</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1826" name="Google Shape;1826;p79"/>
          <p:cNvSpPr txBox="1"/>
          <p:nvPr>
            <p:ph idx="1" type="body"/>
          </p:nvPr>
        </p:nvSpPr>
        <p:spPr>
          <a:xfrm>
            <a:off x="4170125" y="4032375"/>
            <a:ext cx="427500" cy="4926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1</a:t>
            </a:r>
            <a:endParaRPr sz="2000"/>
          </a:p>
        </p:txBody>
      </p:sp>
      <p:sp>
        <p:nvSpPr>
          <p:cNvPr id="1827" name="Google Shape;1827;p79"/>
          <p:cNvSpPr txBox="1"/>
          <p:nvPr>
            <p:ph idx="1" type="body"/>
          </p:nvPr>
        </p:nvSpPr>
        <p:spPr>
          <a:xfrm>
            <a:off x="4390175" y="2624375"/>
            <a:ext cx="545100" cy="572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|C|</a:t>
            </a:r>
            <a:endParaRPr sz="2000"/>
          </a:p>
        </p:txBody>
      </p:sp>
      <p:sp>
        <p:nvSpPr>
          <p:cNvPr id="1828" name="Google Shape;1828;p79"/>
          <p:cNvSpPr/>
          <p:nvPr/>
        </p:nvSpPr>
        <p:spPr>
          <a:xfrm>
            <a:off x="4301375" y="1750275"/>
            <a:ext cx="165000" cy="2351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9"/>
          <p:cNvSpPr/>
          <p:nvPr/>
        </p:nvSpPr>
        <p:spPr>
          <a:xfrm>
            <a:off x="2866733" y="2701450"/>
            <a:ext cx="1026900" cy="4506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FC+𝝈</a:t>
            </a:r>
            <a:endParaRPr sz="2400">
              <a:latin typeface="Helvetica Neue"/>
              <a:ea typeface="Helvetica Neue"/>
              <a:cs typeface="Helvetica Neue"/>
              <a:sym typeface="Helvetica Neue"/>
            </a:endParaRPr>
          </a:p>
        </p:txBody>
      </p:sp>
      <p:cxnSp>
        <p:nvCxnSpPr>
          <p:cNvPr id="1830" name="Google Shape;1830;p79"/>
          <p:cNvCxnSpPr>
            <a:endCxn id="1829" idx="1"/>
          </p:cNvCxnSpPr>
          <p:nvPr/>
        </p:nvCxnSpPr>
        <p:spPr>
          <a:xfrm>
            <a:off x="1996733" y="2926750"/>
            <a:ext cx="870000" cy="0"/>
          </a:xfrm>
          <a:prstGeom prst="straightConnector1">
            <a:avLst/>
          </a:prstGeom>
          <a:noFill/>
          <a:ln cap="flat" cmpd="sng" w="38100">
            <a:solidFill>
              <a:srgbClr val="000000"/>
            </a:solidFill>
            <a:prstDash val="solid"/>
            <a:round/>
            <a:headEnd len="med" w="med" type="none"/>
            <a:tailEnd len="med" w="med" type="triangle"/>
          </a:ln>
        </p:spPr>
      </p:cxnSp>
      <p:cxnSp>
        <p:nvCxnSpPr>
          <p:cNvPr id="1831" name="Google Shape;1831;p79"/>
          <p:cNvCxnSpPr>
            <a:stCxn id="1829" idx="3"/>
            <a:endCxn id="1828" idx="1"/>
          </p:cNvCxnSpPr>
          <p:nvPr/>
        </p:nvCxnSpPr>
        <p:spPr>
          <a:xfrm flipH="1" rot="10800000">
            <a:off x="3893633" y="2925850"/>
            <a:ext cx="407700" cy="900"/>
          </a:xfrm>
          <a:prstGeom prst="straightConnector1">
            <a:avLst/>
          </a:prstGeom>
          <a:noFill/>
          <a:ln cap="flat" cmpd="sng" w="38100">
            <a:solidFill>
              <a:srgbClr val="000000"/>
            </a:solidFill>
            <a:prstDash val="solid"/>
            <a:round/>
            <a:headEnd len="med" w="med" type="none"/>
            <a:tailEnd len="med" w="med" type="triangle"/>
          </a:ln>
        </p:spPr>
      </p:cxnSp>
      <p:sp>
        <p:nvSpPr>
          <p:cNvPr id="1832" name="Google Shape;1832;p79"/>
          <p:cNvSpPr txBox="1"/>
          <p:nvPr/>
        </p:nvSpPr>
        <p:spPr>
          <a:xfrm>
            <a:off x="2363501" y="4440650"/>
            <a:ext cx="2048700" cy="4770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lang="en" sz="2000">
                <a:solidFill>
                  <a:schemeClr val="dk1"/>
                </a:solidFill>
                <a:latin typeface="Helvetica Neue"/>
                <a:ea typeface="Helvetica Neue"/>
                <a:cs typeface="Helvetica Neue"/>
                <a:sym typeface="Helvetica Neue"/>
              </a:rPr>
              <a:t>f(</a:t>
            </a:r>
            <a:r>
              <a:rPr b="1" lang="en" sz="2000">
                <a:solidFill>
                  <a:schemeClr val="dk1"/>
                </a:solidFill>
                <a:latin typeface="Helvetica Neue"/>
                <a:ea typeface="Helvetica Neue"/>
                <a:cs typeface="Helvetica Neue"/>
                <a:sym typeface="Helvetica Neue"/>
              </a:rPr>
              <a:t>x</a:t>
            </a:r>
            <a:r>
              <a:rPr lang="en" sz="2000">
                <a:solidFill>
                  <a:schemeClr val="dk1"/>
                </a:solidFill>
                <a:latin typeface="Helvetica Neue"/>
                <a:ea typeface="Helvetica Neue"/>
                <a:cs typeface="Helvetica Neue"/>
                <a:sym typeface="Helvetica Neue"/>
              </a:rPr>
              <a:t>) = 𝝈(W</a:t>
            </a:r>
            <a:r>
              <a:rPr b="1" lang="en" sz="2000">
                <a:solidFill>
                  <a:schemeClr val="dk1"/>
                </a:solidFill>
                <a:latin typeface="Helvetica Neue"/>
                <a:ea typeface="Helvetica Neue"/>
                <a:cs typeface="Helvetica Neue"/>
                <a:sym typeface="Helvetica Neue"/>
              </a:rPr>
              <a:t>x</a:t>
            </a:r>
            <a:r>
              <a:rPr lang="en" sz="2000">
                <a:solidFill>
                  <a:schemeClr val="dk1"/>
                </a:solidFill>
                <a:latin typeface="Helvetica Neue"/>
                <a:ea typeface="Helvetica Neue"/>
                <a:cs typeface="Helvetica Neue"/>
                <a:sym typeface="Helvetica Neue"/>
              </a:rPr>
              <a:t>+</a:t>
            </a:r>
            <a:r>
              <a:rPr b="1" lang="en" sz="2000">
                <a:solidFill>
                  <a:schemeClr val="dk1"/>
                </a:solidFill>
                <a:latin typeface="Helvetica Neue"/>
                <a:ea typeface="Helvetica Neue"/>
                <a:cs typeface="Helvetica Neue"/>
                <a:sym typeface="Helvetica Neue"/>
              </a:rPr>
              <a:t>b) </a:t>
            </a:r>
            <a:r>
              <a:rPr lang="en" sz="2000">
                <a:solidFill>
                  <a:schemeClr val="dk1"/>
                </a:solidFill>
                <a:latin typeface="Helvetica Neue"/>
                <a:ea typeface="Helvetica Neue"/>
                <a:cs typeface="Helvetica Neue"/>
                <a:sym typeface="Helvetica Neue"/>
              </a:rPr>
              <a:t>?</a:t>
            </a:r>
            <a:endParaRPr/>
          </a:p>
        </p:txBody>
      </p:sp>
      <p:cxnSp>
        <p:nvCxnSpPr>
          <p:cNvPr id="1833" name="Google Shape;1833;p79"/>
          <p:cNvCxnSpPr>
            <a:stCxn id="1829" idx="2"/>
            <a:endCxn id="1832" idx="0"/>
          </p:cNvCxnSpPr>
          <p:nvPr/>
        </p:nvCxnSpPr>
        <p:spPr>
          <a:xfrm>
            <a:off x="3380183" y="3152050"/>
            <a:ext cx="7800" cy="12885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0"/>
                                        </p:tgtEl>
                                        <p:attrNameLst>
                                          <p:attrName>style.visibility</p:attrName>
                                        </p:attrNameLst>
                                      </p:cBhvr>
                                      <p:to>
                                        <p:strVal val="visible"/>
                                      </p:to>
                                    </p:set>
                                    <p:animEffect filter="fade" transition="in">
                                      <p:cBhvr>
                                        <p:cTn dur="1000"/>
                                        <p:tgtEl>
                                          <p:spTgt spid="1830"/>
                                        </p:tgtEl>
                                      </p:cBhvr>
                                    </p:animEffect>
                                  </p:childTnLst>
                                </p:cTn>
                              </p:par>
                              <p:par>
                                <p:cTn fill="hold" nodeType="withEffect" presetClass="entr" presetID="10" presetSubtype="0">
                                  <p:stCondLst>
                                    <p:cond delay="0"/>
                                  </p:stCondLst>
                                  <p:childTnLst>
                                    <p:set>
                                      <p:cBhvr>
                                        <p:cTn dur="1" fill="hold">
                                          <p:stCondLst>
                                            <p:cond delay="0"/>
                                          </p:stCondLst>
                                        </p:cTn>
                                        <p:tgtEl>
                                          <p:spTgt spid="1829"/>
                                        </p:tgtEl>
                                        <p:attrNameLst>
                                          <p:attrName>style.visibility</p:attrName>
                                        </p:attrNameLst>
                                      </p:cBhvr>
                                      <p:to>
                                        <p:strVal val="visible"/>
                                      </p:to>
                                    </p:set>
                                    <p:animEffect filter="fade" transition="in">
                                      <p:cBhvr>
                                        <p:cTn dur="1000"/>
                                        <p:tgtEl>
                                          <p:spTgt spid="18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7"/>
                                        </p:tgtEl>
                                        <p:attrNameLst>
                                          <p:attrName>style.visibility</p:attrName>
                                        </p:attrNameLst>
                                      </p:cBhvr>
                                      <p:to>
                                        <p:strVal val="visible"/>
                                      </p:to>
                                    </p:set>
                                    <p:animEffect filter="fade" transition="in">
                                      <p:cBhvr>
                                        <p:cTn dur="1000"/>
                                        <p:tgtEl>
                                          <p:spTgt spid="1827"/>
                                        </p:tgtEl>
                                      </p:cBhvr>
                                    </p:animEffect>
                                  </p:childTnLst>
                                </p:cTn>
                              </p:par>
                              <p:par>
                                <p:cTn fill="hold" nodeType="withEffect" presetClass="entr" presetID="10" presetSubtype="0">
                                  <p:stCondLst>
                                    <p:cond delay="0"/>
                                  </p:stCondLst>
                                  <p:childTnLst>
                                    <p:set>
                                      <p:cBhvr>
                                        <p:cTn dur="1" fill="hold">
                                          <p:stCondLst>
                                            <p:cond delay="0"/>
                                          </p:stCondLst>
                                        </p:cTn>
                                        <p:tgtEl>
                                          <p:spTgt spid="1828"/>
                                        </p:tgtEl>
                                        <p:attrNameLst>
                                          <p:attrName>style.visibility</p:attrName>
                                        </p:attrNameLst>
                                      </p:cBhvr>
                                      <p:to>
                                        <p:strVal val="visible"/>
                                      </p:to>
                                    </p:set>
                                    <p:animEffect filter="fade" transition="in">
                                      <p:cBhvr>
                                        <p:cTn dur="1000"/>
                                        <p:tgtEl>
                                          <p:spTgt spid="1828"/>
                                        </p:tgtEl>
                                      </p:cBhvr>
                                    </p:animEffect>
                                  </p:childTnLst>
                                </p:cTn>
                              </p:par>
                              <p:par>
                                <p:cTn fill="hold" nodeType="withEffect" presetClass="entr" presetID="10" presetSubtype="0">
                                  <p:stCondLst>
                                    <p:cond delay="0"/>
                                  </p:stCondLst>
                                  <p:childTnLst>
                                    <p:set>
                                      <p:cBhvr>
                                        <p:cTn dur="1" fill="hold">
                                          <p:stCondLst>
                                            <p:cond delay="0"/>
                                          </p:stCondLst>
                                        </p:cTn>
                                        <p:tgtEl>
                                          <p:spTgt spid="1831"/>
                                        </p:tgtEl>
                                        <p:attrNameLst>
                                          <p:attrName>style.visibility</p:attrName>
                                        </p:attrNameLst>
                                      </p:cBhvr>
                                      <p:to>
                                        <p:strVal val="visible"/>
                                      </p:to>
                                    </p:set>
                                    <p:animEffect filter="fade" transition="in">
                                      <p:cBhvr>
                                        <p:cTn dur="1000"/>
                                        <p:tgtEl>
                                          <p:spTgt spid="1831"/>
                                        </p:tgtEl>
                                      </p:cBhvr>
                                    </p:animEffect>
                                  </p:childTnLst>
                                </p:cTn>
                              </p:par>
                              <p:par>
                                <p:cTn fill="hold" nodeType="withEffect" presetClass="entr" presetID="10" presetSubtype="0">
                                  <p:stCondLst>
                                    <p:cond delay="0"/>
                                  </p:stCondLst>
                                  <p:childTnLst>
                                    <p:set>
                                      <p:cBhvr>
                                        <p:cTn dur="1" fill="hold">
                                          <p:stCondLst>
                                            <p:cond delay="0"/>
                                          </p:stCondLst>
                                        </p:cTn>
                                        <p:tgtEl>
                                          <p:spTgt spid="1826"/>
                                        </p:tgtEl>
                                        <p:attrNameLst>
                                          <p:attrName>style.visibility</p:attrName>
                                        </p:attrNameLst>
                                      </p:cBhvr>
                                      <p:to>
                                        <p:strVal val="visible"/>
                                      </p:to>
                                    </p:set>
                                    <p:animEffect filter="fade" transition="in">
                                      <p:cBhvr>
                                        <p:cTn dur="1000"/>
                                        <p:tgtEl>
                                          <p:spTgt spid="18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3"/>
                                        </p:tgtEl>
                                        <p:attrNameLst>
                                          <p:attrName>style.visibility</p:attrName>
                                        </p:attrNameLst>
                                      </p:cBhvr>
                                      <p:to>
                                        <p:strVal val="visible"/>
                                      </p:to>
                                    </p:set>
                                    <p:animEffect filter="fade" transition="in">
                                      <p:cBhvr>
                                        <p:cTn dur="1000"/>
                                        <p:tgtEl>
                                          <p:spTgt spid="1813"/>
                                        </p:tgtEl>
                                      </p:cBhvr>
                                    </p:animEffect>
                                  </p:childTnLst>
                                </p:cTn>
                              </p:par>
                              <p:par>
                                <p:cTn fill="hold" nodeType="withEffect" presetClass="entr" presetID="10" presetSubtype="0">
                                  <p:stCondLst>
                                    <p:cond delay="0"/>
                                  </p:stCondLst>
                                  <p:childTnLst>
                                    <p:set>
                                      <p:cBhvr>
                                        <p:cTn dur="1" fill="hold">
                                          <p:stCondLst>
                                            <p:cond delay="0"/>
                                          </p:stCondLst>
                                        </p:cTn>
                                        <p:tgtEl>
                                          <p:spTgt spid="1825"/>
                                        </p:tgtEl>
                                        <p:attrNameLst>
                                          <p:attrName>style.visibility</p:attrName>
                                        </p:attrNameLst>
                                      </p:cBhvr>
                                      <p:to>
                                        <p:strVal val="visible"/>
                                      </p:to>
                                    </p:set>
                                    <p:animEffect filter="fade" transition="in">
                                      <p:cBhvr>
                                        <p:cTn dur="1000"/>
                                        <p:tgtEl>
                                          <p:spTgt spid="18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3"/>
                                        </p:tgtEl>
                                        <p:attrNameLst>
                                          <p:attrName>style.visibility</p:attrName>
                                        </p:attrNameLst>
                                      </p:cBhvr>
                                      <p:to>
                                        <p:strVal val="visible"/>
                                      </p:to>
                                    </p:set>
                                    <p:animEffect filter="fade" transition="in">
                                      <p:cBhvr>
                                        <p:cTn dur="1000"/>
                                        <p:tgtEl>
                                          <p:spTgt spid="1833"/>
                                        </p:tgtEl>
                                      </p:cBhvr>
                                    </p:animEffect>
                                  </p:childTnLst>
                                </p:cTn>
                              </p:par>
                              <p:par>
                                <p:cTn fill="hold" nodeType="withEffect" presetClass="entr" presetID="10" presetSubtype="0">
                                  <p:stCondLst>
                                    <p:cond delay="0"/>
                                  </p:stCondLst>
                                  <p:childTnLst>
                                    <p:set>
                                      <p:cBhvr>
                                        <p:cTn dur="1" fill="hold">
                                          <p:stCondLst>
                                            <p:cond delay="0"/>
                                          </p:stCondLst>
                                        </p:cTn>
                                        <p:tgtEl>
                                          <p:spTgt spid="1832"/>
                                        </p:tgtEl>
                                        <p:attrNameLst>
                                          <p:attrName>style.visibility</p:attrName>
                                        </p:attrNameLst>
                                      </p:cBhvr>
                                      <p:to>
                                        <p:strVal val="visible"/>
                                      </p:to>
                                    </p:set>
                                    <p:animEffect filter="fade" transition="in">
                                      <p:cBhvr>
                                        <p:cTn dur="1000"/>
                                        <p:tgtEl>
                                          <p:spTgt spid="18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Classification with a Fully-Connected Layer</a:t>
            </a:r>
            <a:endParaRPr/>
          </a:p>
        </p:txBody>
      </p:sp>
      <p:sp>
        <p:nvSpPr>
          <p:cNvPr id="1839" name="Google Shape;1839;p80"/>
          <p:cNvSpPr txBox="1"/>
          <p:nvPr/>
        </p:nvSpPr>
        <p:spPr>
          <a:xfrm>
            <a:off x="317350" y="13873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2000">
                <a:solidFill>
                  <a:srgbClr val="0000FF"/>
                </a:solidFill>
                <a:latin typeface="Helvetica Neue"/>
                <a:ea typeface="Helvetica Neue"/>
                <a:cs typeface="Helvetica Neue"/>
                <a:sym typeface="Helvetica Neue"/>
              </a:rPr>
              <a:t>ɸ</a:t>
            </a:r>
            <a:r>
              <a:rPr baseline="-25000" lang="en" sz="2000">
                <a:solidFill>
                  <a:srgbClr val="0000FF"/>
                </a:solidFill>
                <a:latin typeface="Helvetica Neue"/>
                <a:ea typeface="Helvetica Neue"/>
                <a:cs typeface="Helvetica Neue"/>
                <a:sym typeface="Helvetica Neue"/>
              </a:rPr>
              <a:t>x</a:t>
            </a:r>
            <a:r>
              <a:rPr lang="en" sz="2000">
                <a:solidFill>
                  <a:srgbClr val="0000FF"/>
                </a:solidFill>
                <a:latin typeface="Helvetica Neue"/>
                <a:ea typeface="Helvetica Neue"/>
                <a:cs typeface="Helvetica Neue"/>
                <a:sym typeface="Helvetica Neue"/>
              </a:rPr>
              <a:t>(      ) = [0, 1]</a:t>
            </a:r>
            <a:r>
              <a:rPr baseline="30000" lang="en" sz="2000">
                <a:solidFill>
                  <a:srgbClr val="0000FF"/>
                </a:solidFill>
                <a:latin typeface="Helvetica Neue"/>
                <a:ea typeface="Helvetica Neue"/>
                <a:cs typeface="Helvetica Neue"/>
                <a:sym typeface="Helvetica Neue"/>
              </a:rPr>
              <a:t>(w x h x 3)</a:t>
            </a:r>
            <a:endParaRPr baseline="30000"/>
          </a:p>
        </p:txBody>
      </p:sp>
      <p:pic>
        <p:nvPicPr>
          <p:cNvPr id="1840" name="Google Shape;1840;p80"/>
          <p:cNvPicPr preferRelativeResize="0"/>
          <p:nvPr/>
        </p:nvPicPr>
        <p:blipFill rotWithShape="1">
          <a:blip r:embed="rId3">
            <a:alphaModFix/>
          </a:blip>
          <a:srcRect b="0" l="0" r="0" t="0"/>
          <a:stretch/>
        </p:blipFill>
        <p:spPr>
          <a:xfrm>
            <a:off x="783822" y="1528426"/>
            <a:ext cx="336725" cy="210500"/>
          </a:xfrm>
          <a:prstGeom prst="rect">
            <a:avLst/>
          </a:prstGeom>
          <a:noFill/>
          <a:ln>
            <a:noFill/>
          </a:ln>
        </p:spPr>
      </p:pic>
      <p:sp>
        <p:nvSpPr>
          <p:cNvPr id="1841" name="Google Shape;1841;p80"/>
          <p:cNvSpPr/>
          <p:nvPr/>
        </p:nvSpPr>
        <p:spPr>
          <a:xfrm rot="10800000">
            <a:off x="6663475" y="1758450"/>
            <a:ext cx="1174500" cy="2344800"/>
          </a:xfrm>
          <a:prstGeom prst="rtTriangl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2" name="Google Shape;1842;p80"/>
          <p:cNvGrpSpPr/>
          <p:nvPr/>
        </p:nvGrpSpPr>
        <p:grpSpPr>
          <a:xfrm>
            <a:off x="1062020" y="2221620"/>
            <a:ext cx="1505798" cy="1638255"/>
            <a:chOff x="814289" y="1951188"/>
            <a:chExt cx="1505798" cy="1638255"/>
          </a:xfrm>
        </p:grpSpPr>
        <p:sp>
          <p:nvSpPr>
            <p:cNvPr id="1843" name="Google Shape;1843;p80"/>
            <p:cNvSpPr/>
            <p:nvPr/>
          </p:nvSpPr>
          <p:spPr>
            <a:xfrm>
              <a:off x="2079423" y="1951188"/>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44" name="Google Shape;1844;p80"/>
            <p:cNvSpPr/>
            <p:nvPr/>
          </p:nvSpPr>
          <p:spPr>
            <a:xfrm>
              <a:off x="815929" y="1951188"/>
              <a:ext cx="240665" cy="362585"/>
            </a:xfrm>
            <a:custGeom>
              <a:rect b="b" l="l" r="r" t="t"/>
              <a:pathLst>
                <a:path extrusionOk="0" h="362585" w="240665">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45" name="Google Shape;1845;p80"/>
            <p:cNvSpPr/>
            <p:nvPr/>
          </p:nvSpPr>
          <p:spPr>
            <a:xfrm>
              <a:off x="2079423" y="3226858"/>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46" name="Google Shape;1846;p80"/>
            <p:cNvSpPr/>
            <p:nvPr/>
          </p:nvSpPr>
          <p:spPr>
            <a:xfrm>
              <a:off x="814289" y="2314625"/>
              <a:ext cx="1270000" cy="1270000"/>
            </a:xfrm>
            <a:custGeom>
              <a:rect b="b" l="l" r="r" t="t"/>
              <a:pathLst>
                <a:path extrusionOk="0" h="1270000" w="1270000">
                  <a:moveTo>
                    <a:pt x="1270001" y="0"/>
                  </a:moveTo>
                  <a:lnTo>
                    <a:pt x="0" y="0"/>
                  </a:lnTo>
                  <a:lnTo>
                    <a:pt x="0" y="1270002"/>
                  </a:lnTo>
                  <a:lnTo>
                    <a:pt x="1270001" y="1270002"/>
                  </a:lnTo>
                  <a:lnTo>
                    <a:pt x="127000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47" name="Google Shape;1847;p80"/>
            <p:cNvSpPr/>
            <p:nvPr/>
          </p:nvSpPr>
          <p:spPr>
            <a:xfrm>
              <a:off x="814289" y="2314625"/>
              <a:ext cx="1270000" cy="1270000"/>
            </a:xfrm>
            <a:custGeom>
              <a:rect b="b" l="l" r="r" t="t"/>
              <a:pathLst>
                <a:path extrusionOk="0" h="1270000" w="1270000">
                  <a:moveTo>
                    <a:pt x="0" y="0"/>
                  </a:moveTo>
                  <a:lnTo>
                    <a:pt x="1270001" y="0"/>
                  </a:lnTo>
                  <a:lnTo>
                    <a:pt x="1270001" y="1270003"/>
                  </a:lnTo>
                  <a:lnTo>
                    <a:pt x="0" y="1270003"/>
                  </a:lnTo>
                  <a:lnTo>
                    <a:pt x="0"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48" name="Google Shape;1848;p80"/>
            <p:cNvSpPr/>
            <p:nvPr/>
          </p:nvSpPr>
          <p:spPr>
            <a:xfrm>
              <a:off x="1049501" y="1951188"/>
              <a:ext cx="1270000" cy="1270000"/>
            </a:xfrm>
            <a:custGeom>
              <a:rect b="b" l="l" r="r" t="t"/>
              <a:pathLst>
                <a:path extrusionOk="0" h="1270000" w="1270000">
                  <a:moveTo>
                    <a:pt x="0" y="0"/>
                  </a:moveTo>
                  <a:lnTo>
                    <a:pt x="1270002" y="0"/>
                  </a:lnTo>
                  <a:lnTo>
                    <a:pt x="1270002" y="1270003"/>
                  </a:lnTo>
                  <a:lnTo>
                    <a:pt x="0" y="1270003"/>
                  </a:lnTo>
                  <a:lnTo>
                    <a:pt x="0"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849" name="Google Shape;1849;p80"/>
          <p:cNvSpPr/>
          <p:nvPr/>
        </p:nvSpPr>
        <p:spPr>
          <a:xfrm>
            <a:off x="1056522" y="3497290"/>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50" name="Google Shape;1850;p80"/>
          <p:cNvSpPr txBox="1"/>
          <p:nvPr>
            <p:ph idx="1" type="body"/>
          </p:nvPr>
        </p:nvSpPr>
        <p:spPr>
          <a:xfrm>
            <a:off x="1455806" y="3801207"/>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w</a:t>
            </a:r>
            <a:endParaRPr sz="2000"/>
          </a:p>
        </p:txBody>
      </p:sp>
      <p:sp>
        <p:nvSpPr>
          <p:cNvPr id="1851" name="Google Shape;1851;p80"/>
          <p:cNvSpPr txBox="1"/>
          <p:nvPr>
            <p:ph idx="1" type="body"/>
          </p:nvPr>
        </p:nvSpPr>
        <p:spPr>
          <a:xfrm>
            <a:off x="652606" y="2794457"/>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h</a:t>
            </a:r>
            <a:endParaRPr sz="2000"/>
          </a:p>
        </p:txBody>
      </p:sp>
      <p:sp>
        <p:nvSpPr>
          <p:cNvPr id="1852" name="Google Shape;1852;p80"/>
          <p:cNvSpPr txBox="1"/>
          <p:nvPr>
            <p:ph idx="1" type="body"/>
          </p:nvPr>
        </p:nvSpPr>
        <p:spPr>
          <a:xfrm>
            <a:off x="2495406" y="3497282"/>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3</a:t>
            </a:r>
            <a:endParaRPr sz="2000"/>
          </a:p>
        </p:txBody>
      </p:sp>
      <p:graphicFrame>
        <p:nvGraphicFramePr>
          <p:cNvPr id="1853" name="Google Shape;1853;p80"/>
          <p:cNvGraphicFramePr/>
          <p:nvPr/>
        </p:nvGraphicFramePr>
        <p:xfrm>
          <a:off x="7837969" y="1724497"/>
          <a:ext cx="3000000" cy="3000000"/>
        </p:xfrm>
        <a:graphic>
          <a:graphicData uri="http://schemas.openxmlformats.org/drawingml/2006/table">
            <a:tbl>
              <a:tblPr>
                <a:noFill/>
                <a:tableStyleId>{8A98FA59-7387-446B-8100-EA9439D3CE50}</a:tableStyleId>
              </a:tblPr>
              <a:tblGrid>
                <a:gridCol w="445475"/>
                <a:gridCol w="1179475"/>
              </a:tblGrid>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.01</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car</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.03</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dog</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.63</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person</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.11</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airplane</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.02</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flower</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1854" name="Google Shape;1854;p80"/>
          <p:cNvSpPr txBox="1"/>
          <p:nvPr>
            <p:ph idx="1" type="body"/>
          </p:nvPr>
        </p:nvSpPr>
        <p:spPr>
          <a:xfrm>
            <a:off x="6532325" y="4032375"/>
            <a:ext cx="427500" cy="4926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1</a:t>
            </a:r>
            <a:endParaRPr sz="2000"/>
          </a:p>
        </p:txBody>
      </p:sp>
      <p:sp>
        <p:nvSpPr>
          <p:cNvPr id="1855" name="Google Shape;1855;p80"/>
          <p:cNvSpPr txBox="1"/>
          <p:nvPr>
            <p:ph idx="1" type="body"/>
          </p:nvPr>
        </p:nvSpPr>
        <p:spPr>
          <a:xfrm>
            <a:off x="6752375" y="2624375"/>
            <a:ext cx="545100" cy="572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|C|</a:t>
            </a:r>
            <a:endParaRPr sz="2000"/>
          </a:p>
        </p:txBody>
      </p:sp>
      <p:sp>
        <p:nvSpPr>
          <p:cNvPr id="1856" name="Google Shape;1856;p80"/>
          <p:cNvSpPr/>
          <p:nvPr/>
        </p:nvSpPr>
        <p:spPr>
          <a:xfrm>
            <a:off x="6663575" y="1750275"/>
            <a:ext cx="165000" cy="2351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7" name="Google Shape;1857;p80"/>
          <p:cNvCxnSpPr>
            <a:stCxn id="1858" idx="3"/>
            <a:endCxn id="1856" idx="1"/>
          </p:cNvCxnSpPr>
          <p:nvPr/>
        </p:nvCxnSpPr>
        <p:spPr>
          <a:xfrm flipH="1" rot="10800000">
            <a:off x="6204275" y="2925975"/>
            <a:ext cx="459300" cy="900"/>
          </a:xfrm>
          <a:prstGeom prst="straightConnector1">
            <a:avLst/>
          </a:prstGeom>
          <a:noFill/>
          <a:ln cap="flat" cmpd="sng" w="38100">
            <a:solidFill>
              <a:srgbClr val="000000"/>
            </a:solidFill>
            <a:prstDash val="solid"/>
            <a:round/>
            <a:headEnd len="med" w="med" type="none"/>
            <a:tailEnd len="med" w="med" type="triangle"/>
          </a:ln>
        </p:spPr>
      </p:cxnSp>
      <p:sp>
        <p:nvSpPr>
          <p:cNvPr id="1859" name="Google Shape;1859;p80"/>
          <p:cNvSpPr/>
          <p:nvPr/>
        </p:nvSpPr>
        <p:spPr>
          <a:xfrm>
            <a:off x="2930875" y="1197125"/>
            <a:ext cx="3273600" cy="3872100"/>
          </a:xfrm>
          <a:prstGeom prst="rect">
            <a:avLst/>
          </a:prstGeom>
          <a:solidFill>
            <a:srgbClr val="F4CC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Fully Connected Layer</a:t>
            </a:r>
            <a:endParaRPr sz="2400">
              <a:latin typeface="Helvetica Neue"/>
              <a:ea typeface="Helvetica Neue"/>
              <a:cs typeface="Helvetica Neue"/>
              <a:sym typeface="Helvetica Neue"/>
            </a:endParaRPr>
          </a:p>
        </p:txBody>
      </p:sp>
      <p:sp>
        <p:nvSpPr>
          <p:cNvPr id="1860" name="Google Shape;1860;p80"/>
          <p:cNvSpPr txBox="1"/>
          <p:nvPr/>
        </p:nvSpPr>
        <p:spPr>
          <a:xfrm>
            <a:off x="2930875" y="4652600"/>
            <a:ext cx="3273600" cy="477000"/>
          </a:xfrm>
          <a:prstGeom prst="rect">
            <a:avLst/>
          </a:prstGeom>
          <a:noFill/>
          <a:ln>
            <a:noFill/>
          </a:ln>
        </p:spPr>
        <p:txBody>
          <a:bodyPr anchorCtr="0" anchor="t" bIns="91425" lIns="91425" spcFirstLastPara="1" rIns="91425" wrap="square" tIns="91425">
            <a:spAutoFit/>
          </a:bodyPr>
          <a:lstStyle/>
          <a:p>
            <a:pPr indent="0" lvl="0" marL="0" rtl="0" algn="ctr">
              <a:lnSpc>
                <a:spcPct val="95000"/>
              </a:lnSpc>
              <a:spcBef>
                <a:spcPts val="0"/>
              </a:spcBef>
              <a:spcAft>
                <a:spcPts val="1200"/>
              </a:spcAft>
              <a:buNone/>
            </a:pPr>
            <a:r>
              <a:rPr lang="en" sz="2000">
                <a:solidFill>
                  <a:schemeClr val="dk1"/>
                </a:solidFill>
                <a:latin typeface="Helvetica Neue"/>
                <a:ea typeface="Helvetica Neue"/>
                <a:cs typeface="Helvetica Neue"/>
                <a:sym typeface="Helvetica Neue"/>
              </a:rPr>
              <a:t>f(</a:t>
            </a:r>
            <a:r>
              <a:rPr b="1" lang="en" sz="2000">
                <a:solidFill>
                  <a:schemeClr val="dk1"/>
                </a:solidFill>
                <a:latin typeface="Helvetica Neue"/>
                <a:ea typeface="Helvetica Neue"/>
                <a:cs typeface="Helvetica Neue"/>
                <a:sym typeface="Helvetica Neue"/>
              </a:rPr>
              <a:t>x</a:t>
            </a:r>
            <a:r>
              <a:rPr lang="en" sz="2000">
                <a:solidFill>
                  <a:schemeClr val="dk1"/>
                </a:solidFill>
                <a:latin typeface="Helvetica Neue"/>
                <a:ea typeface="Helvetica Neue"/>
                <a:cs typeface="Helvetica Neue"/>
                <a:sym typeface="Helvetica Neue"/>
              </a:rPr>
              <a:t>)=W            </a:t>
            </a:r>
            <a:r>
              <a:rPr b="1" lang="en" sz="2000">
                <a:solidFill>
                  <a:schemeClr val="dk1"/>
                </a:solidFill>
                <a:latin typeface="Helvetica Neue"/>
                <a:ea typeface="Helvetica Neue"/>
                <a:cs typeface="Helvetica Neue"/>
                <a:sym typeface="Helvetica Neue"/>
              </a:rPr>
              <a:t>x      </a:t>
            </a:r>
            <a:r>
              <a:rPr lang="en" sz="2000">
                <a:solidFill>
                  <a:schemeClr val="dk1"/>
                </a:solidFill>
                <a:latin typeface="Helvetica Neue"/>
                <a:ea typeface="Helvetica Neue"/>
                <a:cs typeface="Helvetica Neue"/>
                <a:sym typeface="Helvetica Neue"/>
              </a:rPr>
              <a:t>+        </a:t>
            </a:r>
            <a:r>
              <a:rPr b="1" lang="en" sz="2000">
                <a:solidFill>
                  <a:schemeClr val="dk1"/>
                </a:solidFill>
                <a:latin typeface="Helvetica Neue"/>
                <a:ea typeface="Helvetica Neue"/>
                <a:cs typeface="Helvetica Neue"/>
                <a:sym typeface="Helvetica Neue"/>
              </a:rPr>
              <a:t>b </a:t>
            </a:r>
            <a:endParaRPr/>
          </a:p>
        </p:txBody>
      </p:sp>
      <p:sp>
        <p:nvSpPr>
          <p:cNvPr id="1861" name="Google Shape;1861;p80"/>
          <p:cNvSpPr/>
          <p:nvPr/>
        </p:nvSpPr>
        <p:spPr>
          <a:xfrm>
            <a:off x="4606175" y="1674075"/>
            <a:ext cx="165000" cy="2774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0"/>
          <p:cNvSpPr txBox="1"/>
          <p:nvPr>
            <p:ph idx="1" type="body"/>
          </p:nvPr>
        </p:nvSpPr>
        <p:spPr>
          <a:xfrm>
            <a:off x="4483176" y="4353694"/>
            <a:ext cx="427500" cy="4926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1</a:t>
            </a:r>
            <a:endParaRPr sz="2000"/>
          </a:p>
        </p:txBody>
      </p:sp>
      <p:sp>
        <p:nvSpPr>
          <p:cNvPr id="1863" name="Google Shape;1863;p80"/>
          <p:cNvSpPr txBox="1"/>
          <p:nvPr>
            <p:ph idx="1" type="body"/>
          </p:nvPr>
        </p:nvSpPr>
        <p:spPr>
          <a:xfrm>
            <a:off x="4694975" y="1653975"/>
            <a:ext cx="971700" cy="572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h*w*3</a:t>
            </a:r>
            <a:endParaRPr sz="2000"/>
          </a:p>
        </p:txBody>
      </p:sp>
      <p:sp>
        <p:nvSpPr>
          <p:cNvPr id="1864" name="Google Shape;1864;p80"/>
          <p:cNvSpPr/>
          <p:nvPr/>
        </p:nvSpPr>
        <p:spPr>
          <a:xfrm>
            <a:off x="3059975" y="2482050"/>
            <a:ext cx="1334100" cy="897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(note how not-to-scale </a:t>
            </a:r>
            <a:r>
              <a:rPr i="1" lang="en" sz="1200">
                <a:latin typeface="Helvetica Neue"/>
                <a:ea typeface="Helvetica Neue"/>
                <a:cs typeface="Helvetica Neue"/>
                <a:sym typeface="Helvetica Neue"/>
              </a:rPr>
              <a:t>W</a:t>
            </a:r>
            <a:r>
              <a:rPr lang="en" sz="1200">
                <a:latin typeface="Helvetica Neue"/>
                <a:ea typeface="Helvetica Neue"/>
                <a:cs typeface="Helvetica Neue"/>
                <a:sym typeface="Helvetica Neue"/>
              </a:rPr>
              <a:t> is here)</a:t>
            </a:r>
            <a:endParaRPr sz="1200">
              <a:latin typeface="Helvetica Neue"/>
              <a:ea typeface="Helvetica Neue"/>
              <a:cs typeface="Helvetica Neue"/>
              <a:sym typeface="Helvetica Neue"/>
            </a:endParaRPr>
          </a:p>
        </p:txBody>
      </p:sp>
      <p:sp>
        <p:nvSpPr>
          <p:cNvPr id="1865" name="Google Shape;1865;p80"/>
          <p:cNvSpPr/>
          <p:nvPr/>
        </p:nvSpPr>
        <p:spPr>
          <a:xfrm>
            <a:off x="5672975" y="1750275"/>
            <a:ext cx="165000" cy="2351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0"/>
          <p:cNvSpPr txBox="1"/>
          <p:nvPr>
            <p:ph idx="1" type="body"/>
          </p:nvPr>
        </p:nvSpPr>
        <p:spPr>
          <a:xfrm>
            <a:off x="5549976" y="4024126"/>
            <a:ext cx="427500" cy="4926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1</a:t>
            </a:r>
            <a:endParaRPr sz="2000"/>
          </a:p>
        </p:txBody>
      </p:sp>
      <p:sp>
        <p:nvSpPr>
          <p:cNvPr id="1867" name="Google Shape;1867;p80"/>
          <p:cNvSpPr txBox="1"/>
          <p:nvPr>
            <p:ph idx="1" type="body"/>
          </p:nvPr>
        </p:nvSpPr>
        <p:spPr>
          <a:xfrm>
            <a:off x="5735111" y="1642031"/>
            <a:ext cx="545100" cy="572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|C|</a:t>
            </a:r>
            <a:endParaRPr sz="2000"/>
          </a:p>
        </p:txBody>
      </p:sp>
      <p:sp>
        <p:nvSpPr>
          <p:cNvPr id="1868" name="Google Shape;1868;p80"/>
          <p:cNvSpPr txBox="1"/>
          <p:nvPr>
            <p:ph idx="1" type="body"/>
          </p:nvPr>
        </p:nvSpPr>
        <p:spPr>
          <a:xfrm>
            <a:off x="4237775" y="2765847"/>
            <a:ext cx="510000" cy="4770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a:t>
            </a:r>
            <a:endParaRPr sz="2000"/>
          </a:p>
        </p:txBody>
      </p:sp>
      <p:sp>
        <p:nvSpPr>
          <p:cNvPr id="1869" name="Google Shape;1869;p80"/>
          <p:cNvSpPr txBox="1"/>
          <p:nvPr>
            <p:ph idx="1" type="body"/>
          </p:nvPr>
        </p:nvSpPr>
        <p:spPr>
          <a:xfrm>
            <a:off x="4983263" y="2691543"/>
            <a:ext cx="510000" cy="4770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a:t>
            </a:r>
            <a:endParaRPr sz="2000"/>
          </a:p>
        </p:txBody>
      </p:sp>
      <p:sp>
        <p:nvSpPr>
          <p:cNvPr id="1870" name="Google Shape;1870;p80"/>
          <p:cNvSpPr txBox="1"/>
          <p:nvPr>
            <p:ph idx="1" type="body"/>
          </p:nvPr>
        </p:nvSpPr>
        <p:spPr>
          <a:xfrm>
            <a:off x="2612250" y="2290926"/>
            <a:ext cx="545100" cy="572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|C|</a:t>
            </a:r>
            <a:endParaRPr sz="2000"/>
          </a:p>
        </p:txBody>
      </p:sp>
      <p:sp>
        <p:nvSpPr>
          <p:cNvPr id="1871" name="Google Shape;1871;p80"/>
          <p:cNvSpPr txBox="1"/>
          <p:nvPr>
            <p:ph idx="1" type="body"/>
          </p:nvPr>
        </p:nvSpPr>
        <p:spPr>
          <a:xfrm>
            <a:off x="2865618" y="3306293"/>
            <a:ext cx="1161000" cy="572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h*w*3</a:t>
            </a:r>
            <a:endParaRPr sz="2000"/>
          </a:p>
        </p:txBody>
      </p:sp>
      <p:cxnSp>
        <p:nvCxnSpPr>
          <p:cNvPr id="1872" name="Google Shape;1872;p80"/>
          <p:cNvCxnSpPr/>
          <p:nvPr/>
        </p:nvCxnSpPr>
        <p:spPr>
          <a:xfrm flipH="1" rot="10800000">
            <a:off x="1915400" y="2171175"/>
            <a:ext cx="2675100" cy="817500"/>
          </a:xfrm>
          <a:prstGeom prst="bentConnector3">
            <a:avLst>
              <a:gd fmla="val 0" name="adj1"/>
            </a:avLst>
          </a:prstGeom>
          <a:noFill/>
          <a:ln cap="flat" cmpd="sng" w="38100">
            <a:solidFill>
              <a:srgbClr val="000000"/>
            </a:solidFill>
            <a:prstDash val="solid"/>
            <a:round/>
            <a:headEnd len="med" w="med" type="none"/>
            <a:tailEnd len="med" w="med" type="triangle"/>
          </a:ln>
        </p:spPr>
      </p:cxnSp>
      <p:sp>
        <p:nvSpPr>
          <p:cNvPr id="1873" name="Google Shape;1873;p80"/>
          <p:cNvSpPr txBox="1"/>
          <p:nvPr/>
        </p:nvSpPr>
        <p:spPr>
          <a:xfrm>
            <a:off x="1938970" y="1787261"/>
            <a:ext cx="1949700" cy="477000"/>
          </a:xfrm>
          <a:prstGeom prst="rect">
            <a:avLst/>
          </a:prstGeom>
          <a:noFill/>
          <a:ln>
            <a:noFill/>
          </a:ln>
        </p:spPr>
        <p:txBody>
          <a:bodyPr anchorCtr="0" anchor="t" bIns="91425" lIns="91425" spcFirstLastPara="1" rIns="91425" wrap="square" tIns="91425">
            <a:spAutoFit/>
          </a:bodyPr>
          <a:lstStyle/>
          <a:p>
            <a:pPr indent="0" lvl="0" marL="0" rtl="0" algn="ctr">
              <a:lnSpc>
                <a:spcPct val="95000"/>
              </a:lnSpc>
              <a:spcBef>
                <a:spcPts val="0"/>
              </a:spcBef>
              <a:spcAft>
                <a:spcPts val="1200"/>
              </a:spcAft>
              <a:buNone/>
            </a:pPr>
            <a:r>
              <a:rPr i="1" lang="en" sz="2000">
                <a:solidFill>
                  <a:schemeClr val="dk1"/>
                </a:solidFill>
                <a:latin typeface="Helvetica Neue"/>
                <a:ea typeface="Helvetica Neue"/>
                <a:cs typeface="Helvetica Neue"/>
                <a:sym typeface="Helvetica Neue"/>
              </a:rPr>
              <a:t>f</a:t>
            </a:r>
            <a:r>
              <a:rPr i="1" lang="en" sz="2000">
                <a:solidFill>
                  <a:schemeClr val="dk1"/>
                </a:solidFill>
                <a:latin typeface="Helvetica Neue"/>
                <a:ea typeface="Helvetica Neue"/>
                <a:cs typeface="Helvetica Neue"/>
                <a:sym typeface="Helvetica Neue"/>
              </a:rPr>
              <a:t> l a t t e n </a:t>
            </a:r>
            <a:endParaRPr i="1"/>
          </a:p>
        </p:txBody>
      </p:sp>
      <p:sp>
        <p:nvSpPr>
          <p:cNvPr id="1874" name="Google Shape;1874;p80"/>
          <p:cNvSpPr/>
          <p:nvPr/>
        </p:nvSpPr>
        <p:spPr>
          <a:xfrm rot="-367000">
            <a:off x="1370459" y="3846149"/>
            <a:ext cx="4713132" cy="840600"/>
          </a:xfrm>
          <a:prstGeom prst="rect">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What are we asking the network to learn? Will the loss go down?</a:t>
            </a:r>
            <a:endParaRPr sz="2400">
              <a:latin typeface="Helvetica Neue"/>
              <a:ea typeface="Helvetica Neue"/>
              <a:cs typeface="Helvetica Neue"/>
              <a:sym typeface="Helvetica Neue"/>
            </a:endParaRPr>
          </a:p>
        </p:txBody>
      </p:sp>
      <p:sp>
        <p:nvSpPr>
          <p:cNvPr id="1875" name="Google Shape;1875;p80"/>
          <p:cNvSpPr/>
          <p:nvPr/>
        </p:nvSpPr>
        <p:spPr>
          <a:xfrm rot="-366945">
            <a:off x="277033" y="1555638"/>
            <a:ext cx="5057383" cy="597992"/>
          </a:xfrm>
          <a:prstGeom prst="rect">
            <a:avLst/>
          </a:prstGeom>
          <a:solidFill>
            <a:srgbClr val="D9EAD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Quick recap: what’s learnable here?</a:t>
            </a:r>
            <a:endParaRPr sz="24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9"/>
                                        </p:tgtEl>
                                        <p:attrNameLst>
                                          <p:attrName>style.visibility</p:attrName>
                                        </p:attrNameLst>
                                      </p:cBhvr>
                                      <p:to>
                                        <p:strVal val="visible"/>
                                      </p:to>
                                    </p:set>
                                    <p:animEffect filter="fade" transition="in">
                                      <p:cBhvr>
                                        <p:cTn dur="1000"/>
                                        <p:tgtEl>
                                          <p:spTgt spid="1859"/>
                                        </p:tgtEl>
                                      </p:cBhvr>
                                    </p:animEffect>
                                  </p:childTnLst>
                                </p:cTn>
                              </p:par>
                              <p:par>
                                <p:cTn fill="hold" nodeType="withEffect" presetClass="entr" presetID="10" presetSubtype="0">
                                  <p:stCondLst>
                                    <p:cond delay="0"/>
                                  </p:stCondLst>
                                  <p:childTnLst>
                                    <p:set>
                                      <p:cBhvr>
                                        <p:cTn dur="1" fill="hold">
                                          <p:stCondLst>
                                            <p:cond delay="0"/>
                                          </p:stCondLst>
                                        </p:cTn>
                                        <p:tgtEl>
                                          <p:spTgt spid="1860"/>
                                        </p:tgtEl>
                                        <p:attrNameLst>
                                          <p:attrName>style.visibility</p:attrName>
                                        </p:attrNameLst>
                                      </p:cBhvr>
                                      <p:to>
                                        <p:strVal val="visible"/>
                                      </p:to>
                                    </p:set>
                                    <p:animEffect filter="fade" transition="in">
                                      <p:cBhvr>
                                        <p:cTn dur="1000"/>
                                        <p:tgtEl>
                                          <p:spTgt spid="18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1"/>
                                        </p:tgtEl>
                                        <p:attrNameLst>
                                          <p:attrName>style.visibility</p:attrName>
                                        </p:attrNameLst>
                                      </p:cBhvr>
                                      <p:to>
                                        <p:strVal val="visible"/>
                                      </p:to>
                                    </p:set>
                                    <p:animEffect filter="fade" transition="in">
                                      <p:cBhvr>
                                        <p:cTn dur="1000"/>
                                        <p:tgtEl>
                                          <p:spTgt spid="1861"/>
                                        </p:tgtEl>
                                      </p:cBhvr>
                                    </p:animEffect>
                                  </p:childTnLst>
                                </p:cTn>
                              </p:par>
                              <p:par>
                                <p:cTn fill="hold" nodeType="withEffect" presetClass="entr" presetID="10" presetSubtype="0">
                                  <p:stCondLst>
                                    <p:cond delay="0"/>
                                  </p:stCondLst>
                                  <p:childTnLst>
                                    <p:set>
                                      <p:cBhvr>
                                        <p:cTn dur="1" fill="hold">
                                          <p:stCondLst>
                                            <p:cond delay="0"/>
                                          </p:stCondLst>
                                        </p:cTn>
                                        <p:tgtEl>
                                          <p:spTgt spid="1863"/>
                                        </p:tgtEl>
                                        <p:attrNameLst>
                                          <p:attrName>style.visibility</p:attrName>
                                        </p:attrNameLst>
                                      </p:cBhvr>
                                      <p:to>
                                        <p:strVal val="visible"/>
                                      </p:to>
                                    </p:set>
                                    <p:animEffect filter="fade" transition="in">
                                      <p:cBhvr>
                                        <p:cTn dur="1000"/>
                                        <p:tgtEl>
                                          <p:spTgt spid="1863"/>
                                        </p:tgtEl>
                                      </p:cBhvr>
                                    </p:animEffect>
                                  </p:childTnLst>
                                </p:cTn>
                              </p:par>
                              <p:par>
                                <p:cTn fill="hold" nodeType="withEffect" presetClass="entr" presetID="10" presetSubtype="0">
                                  <p:stCondLst>
                                    <p:cond delay="0"/>
                                  </p:stCondLst>
                                  <p:childTnLst>
                                    <p:set>
                                      <p:cBhvr>
                                        <p:cTn dur="1" fill="hold">
                                          <p:stCondLst>
                                            <p:cond delay="0"/>
                                          </p:stCondLst>
                                        </p:cTn>
                                        <p:tgtEl>
                                          <p:spTgt spid="1872"/>
                                        </p:tgtEl>
                                        <p:attrNameLst>
                                          <p:attrName>style.visibility</p:attrName>
                                        </p:attrNameLst>
                                      </p:cBhvr>
                                      <p:to>
                                        <p:strVal val="visible"/>
                                      </p:to>
                                    </p:set>
                                    <p:animEffect filter="fade" transition="in">
                                      <p:cBhvr>
                                        <p:cTn dur="1000"/>
                                        <p:tgtEl>
                                          <p:spTgt spid="1872"/>
                                        </p:tgtEl>
                                      </p:cBhvr>
                                    </p:animEffect>
                                  </p:childTnLst>
                                </p:cTn>
                              </p:par>
                              <p:par>
                                <p:cTn fill="hold" nodeType="withEffect" presetClass="entr" presetID="10" presetSubtype="0">
                                  <p:stCondLst>
                                    <p:cond delay="0"/>
                                  </p:stCondLst>
                                  <p:childTnLst>
                                    <p:set>
                                      <p:cBhvr>
                                        <p:cTn dur="1" fill="hold">
                                          <p:stCondLst>
                                            <p:cond delay="0"/>
                                          </p:stCondLst>
                                        </p:cTn>
                                        <p:tgtEl>
                                          <p:spTgt spid="1873"/>
                                        </p:tgtEl>
                                        <p:attrNameLst>
                                          <p:attrName>style.visibility</p:attrName>
                                        </p:attrNameLst>
                                      </p:cBhvr>
                                      <p:to>
                                        <p:strVal val="visible"/>
                                      </p:to>
                                    </p:set>
                                    <p:animEffect filter="fade" transition="in">
                                      <p:cBhvr>
                                        <p:cTn dur="1000"/>
                                        <p:tgtEl>
                                          <p:spTgt spid="1873"/>
                                        </p:tgtEl>
                                      </p:cBhvr>
                                    </p:animEffect>
                                  </p:childTnLst>
                                </p:cTn>
                              </p:par>
                              <p:par>
                                <p:cTn fill="hold" nodeType="withEffect" presetClass="entr" presetID="10" presetSubtype="0">
                                  <p:stCondLst>
                                    <p:cond delay="0"/>
                                  </p:stCondLst>
                                  <p:childTnLst>
                                    <p:set>
                                      <p:cBhvr>
                                        <p:cTn dur="1" fill="hold">
                                          <p:stCondLst>
                                            <p:cond delay="0"/>
                                          </p:stCondLst>
                                        </p:cTn>
                                        <p:tgtEl>
                                          <p:spTgt spid="1862"/>
                                        </p:tgtEl>
                                        <p:attrNameLst>
                                          <p:attrName>style.visibility</p:attrName>
                                        </p:attrNameLst>
                                      </p:cBhvr>
                                      <p:to>
                                        <p:strVal val="visible"/>
                                      </p:to>
                                    </p:set>
                                    <p:animEffect filter="fade" transition="in">
                                      <p:cBhvr>
                                        <p:cTn dur="1000"/>
                                        <p:tgtEl>
                                          <p:spTgt spid="18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4"/>
                                        </p:tgtEl>
                                        <p:attrNameLst>
                                          <p:attrName>style.visibility</p:attrName>
                                        </p:attrNameLst>
                                      </p:cBhvr>
                                      <p:to>
                                        <p:strVal val="visible"/>
                                      </p:to>
                                    </p:set>
                                    <p:animEffect filter="fade" transition="in">
                                      <p:cBhvr>
                                        <p:cTn dur="1000"/>
                                        <p:tgtEl>
                                          <p:spTgt spid="1864"/>
                                        </p:tgtEl>
                                      </p:cBhvr>
                                    </p:animEffect>
                                  </p:childTnLst>
                                </p:cTn>
                              </p:par>
                              <p:par>
                                <p:cTn fill="hold" nodeType="withEffect" presetClass="entr" presetID="10" presetSubtype="0">
                                  <p:stCondLst>
                                    <p:cond delay="0"/>
                                  </p:stCondLst>
                                  <p:childTnLst>
                                    <p:set>
                                      <p:cBhvr>
                                        <p:cTn dur="1" fill="hold">
                                          <p:stCondLst>
                                            <p:cond delay="0"/>
                                          </p:stCondLst>
                                        </p:cTn>
                                        <p:tgtEl>
                                          <p:spTgt spid="1868"/>
                                        </p:tgtEl>
                                        <p:attrNameLst>
                                          <p:attrName>style.visibility</p:attrName>
                                        </p:attrNameLst>
                                      </p:cBhvr>
                                      <p:to>
                                        <p:strVal val="visible"/>
                                      </p:to>
                                    </p:set>
                                    <p:animEffect filter="fade" transition="in">
                                      <p:cBhvr>
                                        <p:cTn dur="1000"/>
                                        <p:tgtEl>
                                          <p:spTgt spid="1868"/>
                                        </p:tgtEl>
                                      </p:cBhvr>
                                    </p:animEffect>
                                  </p:childTnLst>
                                </p:cTn>
                              </p:par>
                              <p:par>
                                <p:cTn fill="hold" nodeType="withEffect" presetClass="entr" presetID="10" presetSubtype="0">
                                  <p:stCondLst>
                                    <p:cond delay="0"/>
                                  </p:stCondLst>
                                  <p:childTnLst>
                                    <p:set>
                                      <p:cBhvr>
                                        <p:cTn dur="1" fill="hold">
                                          <p:stCondLst>
                                            <p:cond delay="0"/>
                                          </p:stCondLst>
                                        </p:cTn>
                                        <p:tgtEl>
                                          <p:spTgt spid="1871"/>
                                        </p:tgtEl>
                                        <p:attrNameLst>
                                          <p:attrName>style.visibility</p:attrName>
                                        </p:attrNameLst>
                                      </p:cBhvr>
                                      <p:to>
                                        <p:strVal val="visible"/>
                                      </p:to>
                                    </p:set>
                                    <p:animEffect filter="fade" transition="in">
                                      <p:cBhvr>
                                        <p:cTn dur="1000"/>
                                        <p:tgtEl>
                                          <p:spTgt spid="1871"/>
                                        </p:tgtEl>
                                      </p:cBhvr>
                                    </p:animEffect>
                                  </p:childTnLst>
                                </p:cTn>
                              </p:par>
                              <p:par>
                                <p:cTn fill="hold" nodeType="withEffect" presetClass="entr" presetID="10" presetSubtype="0">
                                  <p:stCondLst>
                                    <p:cond delay="0"/>
                                  </p:stCondLst>
                                  <p:childTnLst>
                                    <p:set>
                                      <p:cBhvr>
                                        <p:cTn dur="1" fill="hold">
                                          <p:stCondLst>
                                            <p:cond delay="0"/>
                                          </p:stCondLst>
                                        </p:cTn>
                                        <p:tgtEl>
                                          <p:spTgt spid="1870"/>
                                        </p:tgtEl>
                                        <p:attrNameLst>
                                          <p:attrName>style.visibility</p:attrName>
                                        </p:attrNameLst>
                                      </p:cBhvr>
                                      <p:to>
                                        <p:strVal val="visible"/>
                                      </p:to>
                                    </p:set>
                                    <p:animEffect filter="fade" transition="in">
                                      <p:cBhvr>
                                        <p:cTn dur="1000"/>
                                        <p:tgtEl>
                                          <p:spTgt spid="18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5"/>
                                        </p:tgtEl>
                                        <p:attrNameLst>
                                          <p:attrName>style.visibility</p:attrName>
                                        </p:attrNameLst>
                                      </p:cBhvr>
                                      <p:to>
                                        <p:strVal val="visible"/>
                                      </p:to>
                                    </p:set>
                                    <p:animEffect filter="fade" transition="in">
                                      <p:cBhvr>
                                        <p:cTn dur="1000"/>
                                        <p:tgtEl>
                                          <p:spTgt spid="1865"/>
                                        </p:tgtEl>
                                      </p:cBhvr>
                                    </p:animEffect>
                                  </p:childTnLst>
                                </p:cTn>
                              </p:par>
                              <p:par>
                                <p:cTn fill="hold" nodeType="withEffect" presetClass="entr" presetID="10" presetSubtype="0">
                                  <p:stCondLst>
                                    <p:cond delay="0"/>
                                  </p:stCondLst>
                                  <p:childTnLst>
                                    <p:set>
                                      <p:cBhvr>
                                        <p:cTn dur="1" fill="hold">
                                          <p:stCondLst>
                                            <p:cond delay="0"/>
                                          </p:stCondLst>
                                        </p:cTn>
                                        <p:tgtEl>
                                          <p:spTgt spid="1867"/>
                                        </p:tgtEl>
                                        <p:attrNameLst>
                                          <p:attrName>style.visibility</p:attrName>
                                        </p:attrNameLst>
                                      </p:cBhvr>
                                      <p:to>
                                        <p:strVal val="visible"/>
                                      </p:to>
                                    </p:set>
                                    <p:animEffect filter="fade" transition="in">
                                      <p:cBhvr>
                                        <p:cTn dur="1000"/>
                                        <p:tgtEl>
                                          <p:spTgt spid="1867"/>
                                        </p:tgtEl>
                                      </p:cBhvr>
                                    </p:animEffect>
                                  </p:childTnLst>
                                </p:cTn>
                              </p:par>
                              <p:par>
                                <p:cTn fill="hold" nodeType="withEffect" presetClass="entr" presetID="10" presetSubtype="0">
                                  <p:stCondLst>
                                    <p:cond delay="0"/>
                                  </p:stCondLst>
                                  <p:childTnLst>
                                    <p:set>
                                      <p:cBhvr>
                                        <p:cTn dur="1" fill="hold">
                                          <p:stCondLst>
                                            <p:cond delay="0"/>
                                          </p:stCondLst>
                                        </p:cTn>
                                        <p:tgtEl>
                                          <p:spTgt spid="1869"/>
                                        </p:tgtEl>
                                        <p:attrNameLst>
                                          <p:attrName>style.visibility</p:attrName>
                                        </p:attrNameLst>
                                      </p:cBhvr>
                                      <p:to>
                                        <p:strVal val="visible"/>
                                      </p:to>
                                    </p:set>
                                    <p:animEffect filter="fade" transition="in">
                                      <p:cBhvr>
                                        <p:cTn dur="1000"/>
                                        <p:tgtEl>
                                          <p:spTgt spid="1869"/>
                                        </p:tgtEl>
                                      </p:cBhvr>
                                    </p:animEffect>
                                  </p:childTnLst>
                                </p:cTn>
                              </p:par>
                              <p:par>
                                <p:cTn fill="hold" nodeType="withEffect" presetClass="entr" presetID="10" presetSubtype="0">
                                  <p:stCondLst>
                                    <p:cond delay="0"/>
                                  </p:stCondLst>
                                  <p:childTnLst>
                                    <p:set>
                                      <p:cBhvr>
                                        <p:cTn dur="1" fill="hold">
                                          <p:stCondLst>
                                            <p:cond delay="0"/>
                                          </p:stCondLst>
                                        </p:cTn>
                                        <p:tgtEl>
                                          <p:spTgt spid="1866"/>
                                        </p:tgtEl>
                                        <p:attrNameLst>
                                          <p:attrName>style.visibility</p:attrName>
                                        </p:attrNameLst>
                                      </p:cBhvr>
                                      <p:to>
                                        <p:strVal val="visible"/>
                                      </p:to>
                                    </p:set>
                                    <p:animEffect filter="fade" transition="in">
                                      <p:cBhvr>
                                        <p:cTn dur="1000"/>
                                        <p:tgtEl>
                                          <p:spTgt spid="18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gtEl>
                                        <p:attrNameLst>
                                          <p:attrName>style.visibility</p:attrName>
                                        </p:attrNameLst>
                                      </p:cBhvr>
                                      <p:to>
                                        <p:strVal val="visible"/>
                                      </p:to>
                                    </p:set>
                                    <p:animEffect filter="fade" transition="in">
                                      <p:cBhvr>
                                        <p:cTn dur="1000"/>
                                        <p:tgtEl>
                                          <p:spTgt spid="1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4"/>
                                        </p:tgtEl>
                                        <p:attrNameLst>
                                          <p:attrName>style.visibility</p:attrName>
                                        </p:attrNameLst>
                                      </p:cBhvr>
                                      <p:to>
                                        <p:strVal val="visible"/>
                                      </p:to>
                                    </p:set>
                                    <p:animEffect filter="fade" transition="in">
                                      <p:cBhvr>
                                        <p:cTn dur="1000"/>
                                        <p:tgtEl>
                                          <p:spTgt spid="18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Classification with a Fully-Connected Layer</a:t>
            </a:r>
            <a:endParaRPr/>
          </a:p>
        </p:txBody>
      </p:sp>
      <p:grpSp>
        <p:nvGrpSpPr>
          <p:cNvPr id="1881" name="Google Shape;1881;p81"/>
          <p:cNvGrpSpPr/>
          <p:nvPr/>
        </p:nvGrpSpPr>
        <p:grpSpPr>
          <a:xfrm>
            <a:off x="113569" y="1139416"/>
            <a:ext cx="6756031" cy="3944991"/>
            <a:chOff x="409815" y="1427479"/>
            <a:chExt cx="12595136" cy="7354570"/>
          </a:xfrm>
        </p:grpSpPr>
        <p:pic>
          <p:nvPicPr>
            <p:cNvPr id="1882" name="Google Shape;1882;p81"/>
            <p:cNvPicPr preferRelativeResize="0"/>
            <p:nvPr/>
          </p:nvPicPr>
          <p:blipFill rotWithShape="1">
            <a:blip r:embed="rId3">
              <a:alphaModFix/>
            </a:blip>
            <a:srcRect b="0" l="0" r="0" t="0"/>
            <a:stretch/>
          </p:blipFill>
          <p:spPr>
            <a:xfrm>
              <a:off x="409815" y="1724914"/>
              <a:ext cx="11361018" cy="6970932"/>
            </a:xfrm>
            <a:prstGeom prst="rect">
              <a:avLst/>
            </a:prstGeom>
            <a:noFill/>
            <a:ln>
              <a:noFill/>
            </a:ln>
          </p:spPr>
        </p:pic>
        <p:sp>
          <p:nvSpPr>
            <p:cNvPr id="1883" name="Google Shape;1883;p81"/>
            <p:cNvSpPr/>
            <p:nvPr/>
          </p:nvSpPr>
          <p:spPr>
            <a:xfrm>
              <a:off x="3491382" y="1427479"/>
              <a:ext cx="9513569" cy="7354570"/>
            </a:xfrm>
            <a:custGeom>
              <a:rect b="b" l="l" r="r" t="t"/>
              <a:pathLst>
                <a:path extrusionOk="0" h="7354570" w="9513569">
                  <a:moveTo>
                    <a:pt x="7486256" y="5998375"/>
                  </a:moveTo>
                  <a:lnTo>
                    <a:pt x="0" y="5998375"/>
                  </a:lnTo>
                  <a:lnTo>
                    <a:pt x="0" y="7354265"/>
                  </a:lnTo>
                  <a:lnTo>
                    <a:pt x="7486256" y="7354265"/>
                  </a:lnTo>
                  <a:lnTo>
                    <a:pt x="7486256" y="5998375"/>
                  </a:lnTo>
                  <a:close/>
                </a:path>
                <a:path extrusionOk="0" h="7354570" w="9513569">
                  <a:moveTo>
                    <a:pt x="9513418" y="553720"/>
                  </a:moveTo>
                  <a:lnTo>
                    <a:pt x="9447136" y="553720"/>
                  </a:lnTo>
                  <a:lnTo>
                    <a:pt x="9447136" y="0"/>
                  </a:lnTo>
                  <a:lnTo>
                    <a:pt x="1960880" y="0"/>
                  </a:lnTo>
                  <a:lnTo>
                    <a:pt x="1960880" y="1270012"/>
                  </a:lnTo>
                  <a:lnTo>
                    <a:pt x="3256280" y="1270012"/>
                  </a:lnTo>
                  <a:lnTo>
                    <a:pt x="3256280" y="1823720"/>
                  </a:lnTo>
                  <a:lnTo>
                    <a:pt x="9513418" y="1823720"/>
                  </a:lnTo>
                  <a:lnTo>
                    <a:pt x="9513418" y="55372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884" name="Google Shape;1884;p81"/>
          <p:cNvSpPr txBox="1"/>
          <p:nvPr/>
        </p:nvSpPr>
        <p:spPr>
          <a:xfrm>
            <a:off x="2104699" y="4251850"/>
            <a:ext cx="5782800" cy="7695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lang="en" sz="2000">
                <a:solidFill>
                  <a:schemeClr val="dk1"/>
                </a:solidFill>
                <a:latin typeface="Helvetica Neue"/>
                <a:ea typeface="Helvetica Neue"/>
                <a:cs typeface="Helvetica Neue"/>
                <a:sym typeface="Helvetica Neue"/>
              </a:rPr>
              <a:t>Flatten image to single vector </a:t>
            </a:r>
            <a:r>
              <a:rPr b="1" lang="en" sz="2000">
                <a:solidFill>
                  <a:schemeClr val="dk1"/>
                </a:solidFill>
                <a:latin typeface="Helvetica Neue"/>
                <a:ea typeface="Helvetica Neue"/>
                <a:cs typeface="Helvetica Neue"/>
                <a:sym typeface="Helvetica Neue"/>
              </a:rPr>
              <a:t>x</a:t>
            </a:r>
            <a:r>
              <a:rPr lang="en" sz="2000">
                <a:solidFill>
                  <a:schemeClr val="dk1"/>
                </a:solidFill>
                <a:latin typeface="Helvetica Neue"/>
                <a:ea typeface="Helvetica Neue"/>
                <a:cs typeface="Helvetica Neue"/>
                <a:sym typeface="Helvetica Neue"/>
              </a:rPr>
              <a:t> multiplied against learned weights </a:t>
            </a:r>
            <a:r>
              <a:rPr i="1" lang="en" sz="2000">
                <a:solidFill>
                  <a:schemeClr val="dk1"/>
                </a:solidFill>
                <a:latin typeface="Helvetica Neue"/>
                <a:ea typeface="Helvetica Neue"/>
                <a:cs typeface="Helvetica Neue"/>
                <a:sym typeface="Helvetica Neue"/>
              </a:rPr>
              <a:t>W</a:t>
            </a:r>
            <a:r>
              <a:rPr lang="en" sz="2000">
                <a:solidFill>
                  <a:schemeClr val="dk1"/>
                </a:solidFill>
                <a:latin typeface="Helvetica Neue"/>
                <a:ea typeface="Helvetica Neue"/>
                <a:cs typeface="Helvetica Neue"/>
                <a:sym typeface="Helvetica Neue"/>
              </a:rPr>
              <a:t>, add bias vector </a:t>
            </a:r>
            <a:r>
              <a:rPr b="1" lang="en" sz="2000">
                <a:solidFill>
                  <a:schemeClr val="dk1"/>
                </a:solidFill>
                <a:latin typeface="Helvetica Neue"/>
                <a:ea typeface="Helvetica Neue"/>
                <a:cs typeface="Helvetica Neue"/>
                <a:sym typeface="Helvetica Neue"/>
              </a:rPr>
              <a:t>b</a:t>
            </a:r>
            <a:endParaRPr b="1">
              <a:latin typeface="Helvetica Neue"/>
              <a:ea typeface="Helvetica Neue"/>
              <a:cs typeface="Helvetica Neue"/>
              <a:sym typeface="Helvetica Neue"/>
            </a:endParaRPr>
          </a:p>
        </p:txBody>
      </p:sp>
      <p:sp>
        <p:nvSpPr>
          <p:cNvPr id="1885" name="Google Shape;1885;p81"/>
          <p:cNvSpPr/>
          <p:nvPr/>
        </p:nvSpPr>
        <p:spPr>
          <a:xfrm>
            <a:off x="2166343" y="3490750"/>
            <a:ext cx="912000" cy="684900"/>
          </a:xfrm>
          <a:prstGeom prst="upArrowCallout">
            <a:avLst>
              <a:gd fmla="val 25000" name="adj1"/>
              <a:gd fmla="val 25000" name="adj2"/>
              <a:gd fmla="val 25000" name="adj3"/>
              <a:gd fmla="val 64977" name="adj4"/>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a:t>
            </a:r>
            <a:endParaRPr sz="2400">
              <a:latin typeface="Helvetica Neue"/>
              <a:ea typeface="Helvetica Neue"/>
              <a:cs typeface="Helvetica Neue"/>
              <a:sym typeface="Helvetica Neue"/>
            </a:endParaRPr>
          </a:p>
        </p:txBody>
      </p:sp>
      <p:sp>
        <p:nvSpPr>
          <p:cNvPr id="1886" name="Google Shape;1886;p81"/>
          <p:cNvSpPr txBox="1"/>
          <p:nvPr>
            <p:ph idx="1" type="body"/>
          </p:nvPr>
        </p:nvSpPr>
        <p:spPr>
          <a:xfrm>
            <a:off x="4396000" y="1387375"/>
            <a:ext cx="4588500" cy="2938800"/>
          </a:xfrm>
          <a:prstGeom prst="rect">
            <a:avLst/>
          </a:prstGeom>
        </p:spPr>
        <p:txBody>
          <a:bodyPr anchorCtr="0" anchor="t" bIns="91425" lIns="91425" spcFirstLastPara="1" rIns="91425" wrap="square" tIns="91425">
            <a:normAutofit/>
          </a:bodyPr>
          <a:lstStyle/>
          <a:p>
            <a:pPr indent="-355600" lvl="0" marL="457200" rtl="0" algn="l">
              <a:lnSpc>
                <a:spcPct val="95000"/>
              </a:lnSpc>
              <a:spcBef>
                <a:spcPts val="0"/>
              </a:spcBef>
              <a:spcAft>
                <a:spcPts val="0"/>
              </a:spcAft>
              <a:buSzPts val="2000"/>
              <a:buChar char="●"/>
            </a:pPr>
            <a:r>
              <a:rPr lang="en" sz="2000"/>
              <a:t>Let </a:t>
            </a:r>
            <a:r>
              <a:rPr i="1" lang="en" sz="2000"/>
              <a:t>w=h=300</a:t>
            </a:r>
            <a:r>
              <a:rPr lang="en" sz="2000"/>
              <a:t>. Then our </a:t>
            </a:r>
            <a:r>
              <a:rPr i="1" lang="en" sz="2000"/>
              <a:t>tensor </a:t>
            </a:r>
            <a:r>
              <a:rPr lang="en" sz="2000"/>
              <a:t>representation of input images is size 300x300x3 = 270k individual [0,1] values.</a:t>
            </a:r>
            <a:endParaRPr sz="2000"/>
          </a:p>
          <a:p>
            <a:pPr indent="-355600" lvl="0" marL="457200" rtl="0" algn="l">
              <a:lnSpc>
                <a:spcPct val="95000"/>
              </a:lnSpc>
              <a:spcBef>
                <a:spcPts val="0"/>
              </a:spcBef>
              <a:spcAft>
                <a:spcPts val="0"/>
              </a:spcAft>
              <a:buSzPts val="2000"/>
              <a:buChar char="●"/>
            </a:pPr>
            <a:r>
              <a:rPr lang="en" sz="2000"/>
              <a:t>Then </a:t>
            </a:r>
            <a:r>
              <a:rPr i="1" lang="en" sz="2000"/>
              <a:t>W</a:t>
            </a:r>
            <a:r>
              <a:rPr lang="en" sz="2000"/>
              <a:t> is size |C| * 270k</a:t>
            </a:r>
            <a:endParaRPr sz="2000"/>
          </a:p>
          <a:p>
            <a:pPr indent="-355600" lvl="0" marL="457200" rtl="0" algn="l">
              <a:lnSpc>
                <a:spcPct val="95000"/>
              </a:lnSpc>
              <a:spcBef>
                <a:spcPts val="0"/>
              </a:spcBef>
              <a:spcAft>
                <a:spcPts val="0"/>
              </a:spcAft>
              <a:buSzPts val="2000"/>
              <a:buChar char="●"/>
            </a:pPr>
            <a:r>
              <a:rPr lang="en" sz="2000"/>
              <a:t>For 1000-way classification, we’d be committing to learning a weight matrix with 270 </a:t>
            </a:r>
            <a:r>
              <a:rPr b="1" lang="en" sz="2000"/>
              <a:t>million</a:t>
            </a:r>
            <a:r>
              <a:rPr b="1" i="1" lang="en" sz="2000"/>
              <a:t> </a:t>
            </a:r>
            <a:r>
              <a:rPr lang="en" sz="2000"/>
              <a:t>parameters</a:t>
            </a:r>
            <a:endParaRPr sz="2000"/>
          </a:p>
        </p:txBody>
      </p:sp>
      <p:sp>
        <p:nvSpPr>
          <p:cNvPr id="1887" name="Google Shape;1887;p81"/>
          <p:cNvSpPr/>
          <p:nvPr/>
        </p:nvSpPr>
        <p:spPr>
          <a:xfrm rot="-367000">
            <a:off x="4206834" y="3966767"/>
            <a:ext cx="4713132" cy="726865"/>
          </a:xfrm>
          <a:prstGeom prst="rect">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What </a:t>
            </a:r>
            <a:r>
              <a:rPr i="1" lang="en" sz="2400">
                <a:latin typeface="Helvetica Neue"/>
                <a:ea typeface="Helvetica Neue"/>
                <a:cs typeface="Helvetica Neue"/>
                <a:sym typeface="Helvetica Neue"/>
              </a:rPr>
              <a:t>structural bias</a:t>
            </a:r>
            <a:r>
              <a:rPr lang="en" sz="2400">
                <a:latin typeface="Helvetica Neue"/>
                <a:ea typeface="Helvetica Neue"/>
                <a:cs typeface="Helvetica Neue"/>
                <a:sym typeface="Helvetica Neue"/>
              </a:rPr>
              <a:t> are we failing to utilize?</a:t>
            </a:r>
            <a:endParaRPr sz="24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5"/>
                                        </p:tgtEl>
                                        <p:attrNameLst>
                                          <p:attrName>style.visibility</p:attrName>
                                        </p:attrNameLst>
                                      </p:cBhvr>
                                      <p:to>
                                        <p:strVal val="visible"/>
                                      </p:to>
                                    </p:set>
                                    <p:animEffect filter="fade" transition="in">
                                      <p:cBhvr>
                                        <p:cTn dur="1000"/>
                                        <p:tgtEl>
                                          <p:spTgt spid="18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4"/>
                                        </p:tgtEl>
                                        <p:attrNameLst>
                                          <p:attrName>style.visibility</p:attrName>
                                        </p:attrNameLst>
                                      </p:cBhvr>
                                      <p:to>
                                        <p:strVal val="visible"/>
                                      </p:to>
                                    </p:set>
                                    <p:animEffect filter="fade" transition="in">
                                      <p:cBhvr>
                                        <p:cTn dur="1000"/>
                                        <p:tgtEl>
                                          <p:spTgt spid="1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6">
                                            <p:txEl>
                                              <p:pRg end="0" st="0"/>
                                            </p:txEl>
                                          </p:spTgt>
                                        </p:tgtEl>
                                        <p:attrNameLst>
                                          <p:attrName>style.visibility</p:attrName>
                                        </p:attrNameLst>
                                      </p:cBhvr>
                                      <p:to>
                                        <p:strVal val="visible"/>
                                      </p:to>
                                    </p:set>
                                    <p:animEffect filter="fade" transition="in">
                                      <p:cBhvr>
                                        <p:cTn dur="1000"/>
                                        <p:tgtEl>
                                          <p:spTgt spid="18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6">
                                            <p:txEl>
                                              <p:pRg end="1" st="1"/>
                                            </p:txEl>
                                          </p:spTgt>
                                        </p:tgtEl>
                                        <p:attrNameLst>
                                          <p:attrName>style.visibility</p:attrName>
                                        </p:attrNameLst>
                                      </p:cBhvr>
                                      <p:to>
                                        <p:strVal val="visible"/>
                                      </p:to>
                                    </p:set>
                                    <p:animEffect filter="fade" transition="in">
                                      <p:cBhvr>
                                        <p:cTn dur="1000"/>
                                        <p:tgtEl>
                                          <p:spTgt spid="18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6">
                                            <p:txEl>
                                              <p:pRg end="2" st="2"/>
                                            </p:txEl>
                                          </p:spTgt>
                                        </p:tgtEl>
                                        <p:attrNameLst>
                                          <p:attrName>style.visibility</p:attrName>
                                        </p:attrNameLst>
                                      </p:cBhvr>
                                      <p:to>
                                        <p:strVal val="visible"/>
                                      </p:to>
                                    </p:set>
                                    <p:animEffect filter="fade" transition="in">
                                      <p:cBhvr>
                                        <p:cTn dur="1000"/>
                                        <p:tgtEl>
                                          <p:spTgt spid="18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7"/>
                                        </p:tgtEl>
                                        <p:attrNameLst>
                                          <p:attrName>style.visibility</p:attrName>
                                        </p:attrNameLst>
                                      </p:cBhvr>
                                      <p:to>
                                        <p:strVal val="visible"/>
                                      </p:to>
                                    </p:set>
                                    <p:animEffect filter="fade" transition="in">
                                      <p:cBhvr>
                                        <p:cTn dur="1000"/>
                                        <p:tgtEl>
                                          <p:spTgt spid="18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Course Project</a:t>
            </a:r>
            <a:endParaRPr/>
          </a:p>
        </p:txBody>
      </p:sp>
      <p:sp>
        <p:nvSpPr>
          <p:cNvPr id="111" name="Google Shape;111;p19"/>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Select from provided project ideas</a:t>
            </a:r>
            <a:endParaRPr/>
          </a:p>
          <a:p>
            <a:pPr indent="-368300" lvl="1" marL="914400" rtl="0" algn="l">
              <a:spcBef>
                <a:spcPts val="0"/>
              </a:spcBef>
              <a:spcAft>
                <a:spcPts val="0"/>
              </a:spcAft>
              <a:buSzPts val="2200"/>
              <a:buChar char="○"/>
            </a:pPr>
            <a:r>
              <a:rPr lang="en" u="sng">
                <a:solidFill>
                  <a:schemeClr val="hlink"/>
                </a:solidFill>
                <a:hlinkClick r:id="rId3"/>
              </a:rPr>
              <a:t>https://docs.google.com/document/d/1bQusP0uS8KoVk7ZmxpGs209gBD3N9p-aSzMTTM63k1k/</a:t>
            </a:r>
            <a:endParaRPr/>
          </a:p>
          <a:p>
            <a:pPr indent="-368300" lvl="2" marL="1371600" rtl="0" algn="l">
              <a:spcBef>
                <a:spcPts val="0"/>
              </a:spcBef>
              <a:spcAft>
                <a:spcPts val="0"/>
              </a:spcAft>
              <a:buSzPts val="2200"/>
              <a:buChar char="■"/>
            </a:pPr>
            <a:r>
              <a:rPr lang="en"/>
              <a:t>This is a </a:t>
            </a:r>
            <a:r>
              <a:rPr i="1" lang="en"/>
              <a:t>living document</a:t>
            </a:r>
            <a:r>
              <a:rPr lang="en"/>
              <a:t>; more project ideas might trickle in since we have new TAs. You can pivot your project until the proposal; the registration tentative title is to help us pick a guiding TA for your team</a:t>
            </a:r>
            <a:endParaRPr/>
          </a:p>
          <a:p>
            <a:pPr indent="-368300" lvl="0" marL="457200" rtl="0" algn="l">
              <a:spcBef>
                <a:spcPts val="0"/>
              </a:spcBef>
              <a:spcAft>
                <a:spcPts val="0"/>
              </a:spcAft>
              <a:buSzPts val="2200"/>
              <a:buChar char="●"/>
            </a:pPr>
            <a:r>
              <a:rPr i="1" lang="en"/>
              <a:t>Or</a:t>
            </a:r>
            <a:r>
              <a:rPr lang="en"/>
              <a:t> design your own project, using the project ideas doc as an outline for what you should include in your proposal slide deck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0" st="0"/>
                                            </p:txEl>
                                          </p:spTgt>
                                        </p:tgtEl>
                                        <p:attrNameLst>
                                          <p:attrName>style.visibility</p:attrName>
                                        </p:attrNameLst>
                                      </p:cBhvr>
                                      <p:to>
                                        <p:strVal val="visible"/>
                                      </p:to>
                                    </p:set>
                                    <p:animEffect filter="fade" transition="in">
                                      <p:cBhvr>
                                        <p:cTn dur="1000"/>
                                        <p:tgtEl>
                                          <p:spTgt spid="1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1" st="1"/>
                                            </p:txEl>
                                          </p:spTgt>
                                        </p:tgtEl>
                                        <p:attrNameLst>
                                          <p:attrName>style.visibility</p:attrName>
                                        </p:attrNameLst>
                                      </p:cBhvr>
                                      <p:to>
                                        <p:strVal val="visible"/>
                                      </p:to>
                                    </p:set>
                                    <p:animEffect filter="fade" transition="in">
                                      <p:cBhvr>
                                        <p:cTn dur="1000"/>
                                        <p:tgtEl>
                                          <p:spTgt spid="1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2" st="2"/>
                                            </p:txEl>
                                          </p:spTgt>
                                        </p:tgtEl>
                                        <p:attrNameLst>
                                          <p:attrName>style.visibility</p:attrName>
                                        </p:attrNameLst>
                                      </p:cBhvr>
                                      <p:to>
                                        <p:strVal val="visible"/>
                                      </p:to>
                                    </p:set>
                                    <p:animEffect filter="fade" transition="in">
                                      <p:cBhvr>
                                        <p:cTn dur="1000"/>
                                        <p:tgtEl>
                                          <p:spTgt spid="1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3" st="3"/>
                                            </p:txEl>
                                          </p:spTgt>
                                        </p:tgtEl>
                                        <p:attrNameLst>
                                          <p:attrName>style.visibility</p:attrName>
                                        </p:attrNameLst>
                                      </p:cBhvr>
                                      <p:to>
                                        <p:strVal val="visible"/>
                                      </p:to>
                                    </p:set>
                                    <p:animEffect filter="fade" transition="in">
                                      <p:cBhvr>
                                        <p:cTn dur="1000"/>
                                        <p:tgtEl>
                                          <p:spTgt spid="11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Structural Bias: Image Pixels Have Spatial Relationships</a:t>
            </a:r>
            <a:endParaRPr/>
          </a:p>
        </p:txBody>
      </p:sp>
      <p:sp>
        <p:nvSpPr>
          <p:cNvPr id="1893" name="Google Shape;1893;p82"/>
          <p:cNvSpPr/>
          <p:nvPr/>
        </p:nvSpPr>
        <p:spPr>
          <a:xfrm>
            <a:off x="2166343" y="3490750"/>
            <a:ext cx="912000" cy="684900"/>
          </a:xfrm>
          <a:prstGeom prst="upArrowCallout">
            <a:avLst>
              <a:gd fmla="val 25000" name="adj1"/>
              <a:gd fmla="val 25000" name="adj2"/>
              <a:gd fmla="val 25000" name="adj3"/>
              <a:gd fmla="val 64977" name="adj4"/>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a:t>
            </a:r>
            <a:endParaRPr sz="2400">
              <a:latin typeface="Helvetica Neue"/>
              <a:ea typeface="Helvetica Neue"/>
              <a:cs typeface="Helvetica Neue"/>
              <a:sym typeface="Helvetica Neue"/>
            </a:endParaRPr>
          </a:p>
        </p:txBody>
      </p:sp>
      <p:sp>
        <p:nvSpPr>
          <p:cNvPr id="1894" name="Google Shape;1894;p82"/>
          <p:cNvSpPr txBox="1"/>
          <p:nvPr>
            <p:ph idx="1" type="body"/>
          </p:nvPr>
        </p:nvSpPr>
        <p:spPr>
          <a:xfrm>
            <a:off x="3872075" y="1387375"/>
            <a:ext cx="5112300" cy="3505800"/>
          </a:xfrm>
          <a:prstGeom prst="rect">
            <a:avLst/>
          </a:prstGeom>
        </p:spPr>
        <p:txBody>
          <a:bodyPr anchorCtr="0" anchor="t" bIns="91425" lIns="91425" spcFirstLastPara="1" rIns="91425" wrap="square" tIns="91425">
            <a:normAutofit/>
          </a:bodyPr>
          <a:lstStyle/>
          <a:p>
            <a:pPr indent="-355600" lvl="0" marL="457200" rtl="0" algn="l">
              <a:lnSpc>
                <a:spcPct val="95000"/>
              </a:lnSpc>
              <a:spcBef>
                <a:spcPts val="0"/>
              </a:spcBef>
              <a:spcAft>
                <a:spcPts val="0"/>
              </a:spcAft>
              <a:buSzPts val="2000"/>
              <a:buChar char="●"/>
            </a:pPr>
            <a:r>
              <a:rPr lang="en" sz="2000"/>
              <a:t>When we flatten an image, we assume every pixel contributes independently to the final class</a:t>
            </a:r>
            <a:endParaRPr sz="2000"/>
          </a:p>
          <a:p>
            <a:pPr indent="-355600" lvl="0" marL="457200" rtl="0" algn="l">
              <a:lnSpc>
                <a:spcPct val="95000"/>
              </a:lnSpc>
              <a:spcBef>
                <a:spcPts val="0"/>
              </a:spcBef>
              <a:spcAft>
                <a:spcPts val="0"/>
              </a:spcAft>
              <a:buSzPts val="2000"/>
              <a:buChar char="●"/>
            </a:pPr>
            <a:r>
              <a:rPr lang="en" sz="2000"/>
              <a:t>We can instead learn a function of a </a:t>
            </a:r>
            <a:r>
              <a:rPr i="1" lang="en" sz="2000"/>
              <a:t>neighborhood</a:t>
            </a:r>
            <a:r>
              <a:rPr lang="en" sz="2000"/>
              <a:t> of pixels which are spatially co-located</a:t>
            </a:r>
            <a:endParaRPr sz="2000"/>
          </a:p>
          <a:p>
            <a:pPr indent="-355600" lvl="0" marL="457200" rtl="0" algn="l">
              <a:lnSpc>
                <a:spcPct val="95000"/>
              </a:lnSpc>
              <a:spcBef>
                <a:spcPts val="0"/>
              </a:spcBef>
              <a:spcAft>
                <a:spcPts val="0"/>
              </a:spcAft>
              <a:buSzPts val="2000"/>
              <a:buChar char="●"/>
            </a:pPr>
            <a:r>
              <a:rPr lang="en" sz="2000"/>
              <a:t>Each such function is called a </a:t>
            </a:r>
            <a:r>
              <a:rPr i="1" lang="en" sz="2000"/>
              <a:t>convolutional</a:t>
            </a:r>
            <a:r>
              <a:rPr lang="en" sz="2000"/>
              <a:t> </a:t>
            </a:r>
            <a:r>
              <a:rPr i="1" lang="en" sz="2000"/>
              <a:t>filter</a:t>
            </a:r>
            <a:endParaRPr sz="2000"/>
          </a:p>
        </p:txBody>
      </p:sp>
      <p:pic>
        <p:nvPicPr>
          <p:cNvPr id="1895" name="Google Shape;1895;p82"/>
          <p:cNvPicPr preferRelativeResize="0"/>
          <p:nvPr/>
        </p:nvPicPr>
        <p:blipFill rotWithShape="1">
          <a:blip r:embed="rId3">
            <a:alphaModFix/>
          </a:blip>
          <a:srcRect b="0" l="0" r="31534" t="2467"/>
          <a:stretch/>
        </p:blipFill>
        <p:spPr>
          <a:xfrm>
            <a:off x="57800" y="1177550"/>
            <a:ext cx="3756475" cy="3715601"/>
          </a:xfrm>
          <a:prstGeom prst="rect">
            <a:avLst/>
          </a:prstGeom>
          <a:noFill/>
          <a:ln>
            <a:noFill/>
          </a:ln>
        </p:spPr>
      </p:pic>
      <p:sp>
        <p:nvSpPr>
          <p:cNvPr id="1896" name="Google Shape;1896;p82"/>
          <p:cNvSpPr/>
          <p:nvPr/>
        </p:nvSpPr>
        <p:spPr>
          <a:xfrm>
            <a:off x="2899752" y="2567625"/>
            <a:ext cx="1015500" cy="70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2"/>
          <p:cNvSpPr/>
          <p:nvPr/>
        </p:nvSpPr>
        <p:spPr>
          <a:xfrm>
            <a:off x="2442550" y="4144425"/>
            <a:ext cx="1371600" cy="61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xEl>
                                              <p:pRg end="0" st="0"/>
                                            </p:txEl>
                                          </p:spTgt>
                                        </p:tgtEl>
                                        <p:attrNameLst>
                                          <p:attrName>style.visibility</p:attrName>
                                        </p:attrNameLst>
                                      </p:cBhvr>
                                      <p:to>
                                        <p:strVal val="visible"/>
                                      </p:to>
                                    </p:set>
                                    <p:animEffect filter="fade" transition="in">
                                      <p:cBhvr>
                                        <p:cTn dur="1000"/>
                                        <p:tgtEl>
                                          <p:spTgt spid="18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xEl>
                                              <p:pRg end="1" st="1"/>
                                            </p:txEl>
                                          </p:spTgt>
                                        </p:tgtEl>
                                        <p:attrNameLst>
                                          <p:attrName>style.visibility</p:attrName>
                                        </p:attrNameLst>
                                      </p:cBhvr>
                                      <p:to>
                                        <p:strVal val="visible"/>
                                      </p:to>
                                    </p:set>
                                    <p:animEffect filter="fade" transition="in">
                                      <p:cBhvr>
                                        <p:cTn dur="1000"/>
                                        <p:tgtEl>
                                          <p:spTgt spid="18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xEl>
                                              <p:pRg end="2" st="2"/>
                                            </p:txEl>
                                          </p:spTgt>
                                        </p:tgtEl>
                                        <p:attrNameLst>
                                          <p:attrName>style.visibility</p:attrName>
                                        </p:attrNameLst>
                                      </p:cBhvr>
                                      <p:to>
                                        <p:strVal val="visible"/>
                                      </p:to>
                                    </p:set>
                                    <p:animEffect filter="fade" transition="in">
                                      <p:cBhvr>
                                        <p:cTn dur="1000"/>
                                        <p:tgtEl>
                                          <p:spTgt spid="189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Structural Bias: Image Pixels Have Spatial Relationships</a:t>
            </a:r>
            <a:endParaRPr/>
          </a:p>
        </p:txBody>
      </p:sp>
      <p:sp>
        <p:nvSpPr>
          <p:cNvPr id="1903" name="Google Shape;1903;p83"/>
          <p:cNvSpPr/>
          <p:nvPr/>
        </p:nvSpPr>
        <p:spPr>
          <a:xfrm>
            <a:off x="2166343" y="3490750"/>
            <a:ext cx="912000" cy="684900"/>
          </a:xfrm>
          <a:prstGeom prst="upArrowCallout">
            <a:avLst>
              <a:gd fmla="val 25000" name="adj1"/>
              <a:gd fmla="val 25000" name="adj2"/>
              <a:gd fmla="val 25000" name="adj3"/>
              <a:gd fmla="val 64977" name="adj4"/>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a:t>
            </a:r>
            <a:endParaRPr sz="2400">
              <a:latin typeface="Helvetica Neue"/>
              <a:ea typeface="Helvetica Neue"/>
              <a:cs typeface="Helvetica Neue"/>
              <a:sym typeface="Helvetica Neue"/>
            </a:endParaRPr>
          </a:p>
        </p:txBody>
      </p:sp>
      <p:pic>
        <p:nvPicPr>
          <p:cNvPr id="1904" name="Google Shape;1904;p83"/>
          <p:cNvPicPr preferRelativeResize="0"/>
          <p:nvPr/>
        </p:nvPicPr>
        <p:blipFill rotWithShape="1">
          <a:blip r:embed="rId3">
            <a:alphaModFix/>
          </a:blip>
          <a:srcRect b="0" l="0" r="31534" t="2467"/>
          <a:stretch/>
        </p:blipFill>
        <p:spPr>
          <a:xfrm>
            <a:off x="57800" y="1177550"/>
            <a:ext cx="3756475" cy="3715601"/>
          </a:xfrm>
          <a:prstGeom prst="rect">
            <a:avLst/>
          </a:prstGeom>
          <a:noFill/>
          <a:ln>
            <a:noFill/>
          </a:ln>
        </p:spPr>
      </p:pic>
      <p:sp>
        <p:nvSpPr>
          <p:cNvPr id="1905" name="Google Shape;1905;p83"/>
          <p:cNvSpPr/>
          <p:nvPr/>
        </p:nvSpPr>
        <p:spPr>
          <a:xfrm>
            <a:off x="2899752" y="2567625"/>
            <a:ext cx="1015500" cy="70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3"/>
          <p:cNvSpPr/>
          <p:nvPr/>
        </p:nvSpPr>
        <p:spPr>
          <a:xfrm>
            <a:off x="2442550" y="4144425"/>
            <a:ext cx="1371600" cy="61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7" name="Google Shape;1907;p83"/>
          <p:cNvGrpSpPr/>
          <p:nvPr/>
        </p:nvGrpSpPr>
        <p:grpSpPr>
          <a:xfrm>
            <a:off x="57825" y="1246650"/>
            <a:ext cx="6836588" cy="4054748"/>
            <a:chOff x="529427" y="1482013"/>
            <a:chExt cx="12475525" cy="7397826"/>
          </a:xfrm>
        </p:grpSpPr>
        <p:pic>
          <p:nvPicPr>
            <p:cNvPr id="1908" name="Google Shape;1908;p83"/>
            <p:cNvPicPr preferRelativeResize="0"/>
            <p:nvPr/>
          </p:nvPicPr>
          <p:blipFill rotWithShape="1">
            <a:blip r:embed="rId4">
              <a:alphaModFix/>
            </a:blip>
            <a:srcRect b="0" l="0" r="0" t="1739"/>
            <a:stretch/>
          </p:blipFill>
          <p:spPr>
            <a:xfrm>
              <a:off x="529427" y="1482013"/>
              <a:ext cx="10547492" cy="7138250"/>
            </a:xfrm>
            <a:prstGeom prst="rect">
              <a:avLst/>
            </a:prstGeom>
            <a:noFill/>
            <a:ln>
              <a:noFill/>
            </a:ln>
          </p:spPr>
        </p:pic>
        <p:sp>
          <p:nvSpPr>
            <p:cNvPr id="1909" name="Google Shape;1909;p83"/>
            <p:cNvSpPr/>
            <p:nvPr/>
          </p:nvSpPr>
          <p:spPr>
            <a:xfrm>
              <a:off x="3181502" y="4921249"/>
              <a:ext cx="9823450" cy="3958590"/>
            </a:xfrm>
            <a:custGeom>
              <a:rect b="b" l="l" r="r" t="t"/>
              <a:pathLst>
                <a:path extrusionOk="0" h="3958590" w="9823450">
                  <a:moveTo>
                    <a:pt x="8928735" y="3477945"/>
                  </a:moveTo>
                  <a:lnTo>
                    <a:pt x="0" y="3477945"/>
                  </a:lnTo>
                  <a:lnTo>
                    <a:pt x="0" y="3958005"/>
                  </a:lnTo>
                  <a:lnTo>
                    <a:pt x="8928735" y="3958005"/>
                  </a:lnTo>
                  <a:lnTo>
                    <a:pt x="8928735" y="3477945"/>
                  </a:lnTo>
                  <a:close/>
                </a:path>
                <a:path extrusionOk="0" h="3958590" w="9823450">
                  <a:moveTo>
                    <a:pt x="9823298" y="0"/>
                  </a:moveTo>
                  <a:lnTo>
                    <a:pt x="1737360" y="0"/>
                  </a:lnTo>
                  <a:lnTo>
                    <a:pt x="1737360" y="1663700"/>
                  </a:lnTo>
                  <a:lnTo>
                    <a:pt x="9823298" y="1663700"/>
                  </a:lnTo>
                  <a:lnTo>
                    <a:pt x="982329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910" name="Google Shape;1910;p83"/>
          <p:cNvSpPr txBox="1"/>
          <p:nvPr>
            <p:ph idx="1" type="body"/>
          </p:nvPr>
        </p:nvSpPr>
        <p:spPr>
          <a:xfrm>
            <a:off x="3872075" y="1387375"/>
            <a:ext cx="5112300" cy="3505800"/>
          </a:xfrm>
          <a:prstGeom prst="rect">
            <a:avLst/>
          </a:prstGeom>
        </p:spPr>
        <p:txBody>
          <a:bodyPr anchorCtr="0" anchor="t" bIns="91425" lIns="91425" spcFirstLastPara="1" rIns="91425" wrap="square" tIns="91425">
            <a:normAutofit/>
          </a:bodyPr>
          <a:lstStyle/>
          <a:p>
            <a:pPr indent="-355600" lvl="0" marL="457200" rtl="0" algn="l">
              <a:lnSpc>
                <a:spcPct val="95000"/>
              </a:lnSpc>
              <a:spcBef>
                <a:spcPts val="0"/>
              </a:spcBef>
              <a:spcAft>
                <a:spcPts val="0"/>
              </a:spcAft>
              <a:buSzPts val="2000"/>
              <a:buChar char="●"/>
            </a:pPr>
            <a:r>
              <a:rPr lang="en" sz="2000"/>
              <a:t>A f</a:t>
            </a:r>
            <a:r>
              <a:rPr lang="en" sz="2000"/>
              <a:t>ilter can be applied and learned across multiple neighborhoods by applying it with a </a:t>
            </a:r>
            <a:r>
              <a:rPr i="1" lang="en" sz="2000"/>
              <a:t>stride</a:t>
            </a:r>
            <a:endParaRPr sz="2000"/>
          </a:p>
          <a:p>
            <a:pPr indent="-355600" lvl="0" marL="457200" rtl="0" algn="l">
              <a:lnSpc>
                <a:spcPct val="95000"/>
              </a:lnSpc>
              <a:spcBef>
                <a:spcPts val="0"/>
              </a:spcBef>
              <a:spcAft>
                <a:spcPts val="0"/>
              </a:spcAft>
              <a:buSzPts val="2000"/>
              <a:buChar char="●"/>
            </a:pPr>
            <a:r>
              <a:rPr lang="en" sz="2000"/>
              <a:t>A convolutional layer applies multiple learnable filters with a given </a:t>
            </a:r>
            <a:r>
              <a:rPr i="1" lang="en" sz="2000"/>
              <a:t>kernel</a:t>
            </a:r>
            <a:r>
              <a:rPr lang="en" sz="2000"/>
              <a:t> size and </a:t>
            </a:r>
            <a:r>
              <a:rPr i="1" lang="en" sz="2000"/>
              <a:t>stride length</a:t>
            </a:r>
            <a:endParaRPr sz="2000"/>
          </a:p>
          <a:p>
            <a:pPr indent="-355600" lvl="1" marL="914400" rtl="0" algn="l">
              <a:lnSpc>
                <a:spcPct val="95000"/>
              </a:lnSpc>
              <a:spcBef>
                <a:spcPts val="0"/>
              </a:spcBef>
              <a:spcAft>
                <a:spcPts val="0"/>
              </a:spcAft>
              <a:buSzPts val="2000"/>
              <a:buChar char="○"/>
            </a:pPr>
            <a:r>
              <a:rPr lang="en" sz="2000"/>
              <a:t>Kernel size: how tall/wide/deep the filter input is</a:t>
            </a:r>
            <a:endParaRPr sz="2000"/>
          </a:p>
          <a:p>
            <a:pPr indent="-355600" lvl="1" marL="914400" rtl="0" algn="l">
              <a:lnSpc>
                <a:spcPct val="95000"/>
              </a:lnSpc>
              <a:spcBef>
                <a:spcPts val="0"/>
              </a:spcBef>
              <a:spcAft>
                <a:spcPts val="0"/>
              </a:spcAft>
              <a:buSzPts val="2000"/>
              <a:buChar char="○"/>
            </a:pPr>
            <a:r>
              <a:rPr lang="en" sz="2000"/>
              <a:t>Stride length: how many indices to move in each dimension between </a:t>
            </a:r>
            <a:r>
              <a:rPr lang="en" sz="2000"/>
              <a:t>applications</a:t>
            </a:r>
            <a:r>
              <a:rPr lang="en" sz="2000"/>
              <a:t> of the kernel (e.g., 1)</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0">
                                            <p:txEl>
                                              <p:pRg end="0" st="0"/>
                                            </p:txEl>
                                          </p:spTgt>
                                        </p:tgtEl>
                                        <p:attrNameLst>
                                          <p:attrName>style.visibility</p:attrName>
                                        </p:attrNameLst>
                                      </p:cBhvr>
                                      <p:to>
                                        <p:strVal val="visible"/>
                                      </p:to>
                                    </p:set>
                                    <p:animEffect filter="fade" transition="in">
                                      <p:cBhvr>
                                        <p:cTn dur="1000"/>
                                        <p:tgtEl>
                                          <p:spTgt spid="19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0">
                                            <p:txEl>
                                              <p:pRg end="1" st="1"/>
                                            </p:txEl>
                                          </p:spTgt>
                                        </p:tgtEl>
                                        <p:attrNameLst>
                                          <p:attrName>style.visibility</p:attrName>
                                        </p:attrNameLst>
                                      </p:cBhvr>
                                      <p:to>
                                        <p:strVal val="visible"/>
                                      </p:to>
                                    </p:set>
                                    <p:animEffect filter="fade" transition="in">
                                      <p:cBhvr>
                                        <p:cTn dur="1000"/>
                                        <p:tgtEl>
                                          <p:spTgt spid="19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0">
                                            <p:txEl>
                                              <p:pRg end="2" st="2"/>
                                            </p:txEl>
                                          </p:spTgt>
                                        </p:tgtEl>
                                        <p:attrNameLst>
                                          <p:attrName>style.visibility</p:attrName>
                                        </p:attrNameLst>
                                      </p:cBhvr>
                                      <p:to>
                                        <p:strVal val="visible"/>
                                      </p:to>
                                    </p:set>
                                    <p:animEffect filter="fade" transition="in">
                                      <p:cBhvr>
                                        <p:cTn dur="1000"/>
                                        <p:tgtEl>
                                          <p:spTgt spid="19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0">
                                            <p:txEl>
                                              <p:pRg end="3" st="3"/>
                                            </p:txEl>
                                          </p:spTgt>
                                        </p:tgtEl>
                                        <p:attrNameLst>
                                          <p:attrName>style.visibility</p:attrName>
                                        </p:attrNameLst>
                                      </p:cBhvr>
                                      <p:to>
                                        <p:strVal val="visible"/>
                                      </p:to>
                                    </p:set>
                                    <p:animEffect filter="fade" transition="in">
                                      <p:cBhvr>
                                        <p:cTn dur="1000"/>
                                        <p:tgtEl>
                                          <p:spTgt spid="191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84"/>
          <p:cNvSpPr/>
          <p:nvPr/>
        </p:nvSpPr>
        <p:spPr>
          <a:xfrm rot="2700000">
            <a:off x="3101940" y="1664405"/>
            <a:ext cx="1184970" cy="2037740"/>
          </a:xfrm>
          <a:prstGeom prst="rtTriangle">
            <a:avLst/>
          </a:prstGeom>
          <a:solidFill>
            <a:srgbClr val="000000">
              <a:alpha val="7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Layer</a:t>
            </a:r>
            <a:endParaRPr/>
          </a:p>
        </p:txBody>
      </p:sp>
      <p:pic>
        <p:nvPicPr>
          <p:cNvPr id="1917" name="Google Shape;1917;p84"/>
          <p:cNvPicPr preferRelativeResize="0"/>
          <p:nvPr/>
        </p:nvPicPr>
        <p:blipFill rotWithShape="1">
          <a:blip r:embed="rId3">
            <a:alphaModFix/>
          </a:blip>
          <a:srcRect b="0" l="0" r="0" t="0"/>
          <a:stretch/>
        </p:blipFill>
        <p:spPr>
          <a:xfrm>
            <a:off x="3353895" y="1512897"/>
            <a:ext cx="884974" cy="2357675"/>
          </a:xfrm>
          <a:prstGeom prst="rect">
            <a:avLst/>
          </a:prstGeom>
          <a:noFill/>
          <a:ln>
            <a:noFill/>
          </a:ln>
        </p:spPr>
      </p:pic>
      <p:pic>
        <p:nvPicPr>
          <p:cNvPr id="1918" name="Google Shape;1918;p84"/>
          <p:cNvPicPr preferRelativeResize="0"/>
          <p:nvPr/>
        </p:nvPicPr>
        <p:blipFill rotWithShape="1">
          <a:blip r:embed="rId4">
            <a:alphaModFix/>
          </a:blip>
          <a:srcRect b="0" l="0" r="0" t="0"/>
          <a:stretch/>
        </p:blipFill>
        <p:spPr>
          <a:xfrm>
            <a:off x="5674798" y="2093057"/>
            <a:ext cx="403854" cy="828962"/>
          </a:xfrm>
          <a:prstGeom prst="rect">
            <a:avLst/>
          </a:prstGeom>
          <a:noFill/>
          <a:ln>
            <a:noFill/>
          </a:ln>
        </p:spPr>
      </p:pic>
      <p:pic>
        <p:nvPicPr>
          <p:cNvPr id="1919" name="Google Shape;1919;p84"/>
          <p:cNvPicPr preferRelativeResize="0"/>
          <p:nvPr/>
        </p:nvPicPr>
        <p:blipFill rotWithShape="1">
          <a:blip r:embed="rId5">
            <a:alphaModFix/>
          </a:blip>
          <a:srcRect b="0" l="0" r="0" t="0"/>
          <a:stretch/>
        </p:blipFill>
        <p:spPr>
          <a:xfrm>
            <a:off x="235322" y="1387376"/>
            <a:ext cx="1818850" cy="1136975"/>
          </a:xfrm>
          <a:prstGeom prst="rect">
            <a:avLst/>
          </a:prstGeom>
          <a:noFill/>
          <a:ln>
            <a:noFill/>
          </a:ln>
        </p:spPr>
      </p:pic>
      <p:sp>
        <p:nvSpPr>
          <p:cNvPr id="1920" name="Google Shape;1920;p84"/>
          <p:cNvSpPr txBox="1"/>
          <p:nvPr/>
        </p:nvSpPr>
        <p:spPr>
          <a:xfrm>
            <a:off x="235325" y="27534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2000">
                <a:solidFill>
                  <a:srgbClr val="0000FF"/>
                </a:solidFill>
                <a:latin typeface="Helvetica Neue"/>
                <a:ea typeface="Helvetica Neue"/>
                <a:cs typeface="Helvetica Neue"/>
                <a:sym typeface="Helvetica Neue"/>
              </a:rPr>
              <a:t>ɸ</a:t>
            </a:r>
            <a:r>
              <a:rPr baseline="-25000" lang="en" sz="2000">
                <a:solidFill>
                  <a:srgbClr val="0000FF"/>
                </a:solidFill>
                <a:latin typeface="Helvetica Neue"/>
                <a:ea typeface="Helvetica Neue"/>
                <a:cs typeface="Helvetica Neue"/>
                <a:sym typeface="Helvetica Neue"/>
              </a:rPr>
              <a:t>x</a:t>
            </a:r>
            <a:r>
              <a:rPr lang="en" sz="2000">
                <a:solidFill>
                  <a:srgbClr val="0000FF"/>
                </a:solidFill>
                <a:latin typeface="Helvetica Neue"/>
                <a:ea typeface="Helvetica Neue"/>
                <a:cs typeface="Helvetica Neue"/>
                <a:sym typeface="Helvetica Neue"/>
              </a:rPr>
              <a:t>(      ) = [0, 1]</a:t>
            </a:r>
            <a:r>
              <a:rPr baseline="30000" lang="en" sz="2000">
                <a:solidFill>
                  <a:srgbClr val="0000FF"/>
                </a:solidFill>
                <a:latin typeface="Helvetica Neue"/>
                <a:ea typeface="Helvetica Neue"/>
                <a:cs typeface="Helvetica Neue"/>
                <a:sym typeface="Helvetica Neue"/>
              </a:rPr>
              <a:t>(32 x 32 x 3)</a:t>
            </a:r>
            <a:endParaRPr baseline="30000"/>
          </a:p>
        </p:txBody>
      </p:sp>
      <p:pic>
        <p:nvPicPr>
          <p:cNvPr id="1921" name="Google Shape;1921;p84"/>
          <p:cNvPicPr preferRelativeResize="0"/>
          <p:nvPr/>
        </p:nvPicPr>
        <p:blipFill rotWithShape="1">
          <a:blip r:embed="rId5">
            <a:alphaModFix/>
          </a:blip>
          <a:srcRect b="0" l="0" r="0" t="0"/>
          <a:stretch/>
        </p:blipFill>
        <p:spPr>
          <a:xfrm>
            <a:off x="701797" y="2894451"/>
            <a:ext cx="336725" cy="210500"/>
          </a:xfrm>
          <a:prstGeom prst="rect">
            <a:avLst/>
          </a:prstGeom>
          <a:noFill/>
          <a:ln>
            <a:noFill/>
          </a:ln>
        </p:spPr>
      </p:pic>
      <p:sp>
        <p:nvSpPr>
          <p:cNvPr id="1922" name="Google Shape;1922;p84"/>
          <p:cNvSpPr txBox="1"/>
          <p:nvPr>
            <p:ph idx="1" type="body"/>
          </p:nvPr>
        </p:nvSpPr>
        <p:spPr>
          <a:xfrm>
            <a:off x="2883250" y="2154375"/>
            <a:ext cx="546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32</a:t>
            </a:r>
            <a:endParaRPr sz="2000"/>
          </a:p>
        </p:txBody>
      </p:sp>
      <p:sp>
        <p:nvSpPr>
          <p:cNvPr id="1923" name="Google Shape;1923;p84"/>
          <p:cNvSpPr txBox="1"/>
          <p:nvPr>
            <p:ph idx="1" type="body"/>
          </p:nvPr>
        </p:nvSpPr>
        <p:spPr>
          <a:xfrm>
            <a:off x="3264250" y="1468575"/>
            <a:ext cx="546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32</a:t>
            </a:r>
            <a:endParaRPr sz="2000"/>
          </a:p>
        </p:txBody>
      </p:sp>
      <p:sp>
        <p:nvSpPr>
          <p:cNvPr id="1924" name="Google Shape;1924;p84"/>
          <p:cNvSpPr txBox="1"/>
          <p:nvPr>
            <p:ph idx="1" type="body"/>
          </p:nvPr>
        </p:nvSpPr>
        <p:spPr>
          <a:xfrm>
            <a:off x="3188050" y="3754575"/>
            <a:ext cx="546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3</a:t>
            </a:r>
            <a:endParaRPr sz="2000"/>
          </a:p>
        </p:txBody>
      </p:sp>
      <p:sp>
        <p:nvSpPr>
          <p:cNvPr id="1925" name="Google Shape;1925;p84"/>
          <p:cNvSpPr txBox="1"/>
          <p:nvPr>
            <p:ph idx="1" type="body"/>
          </p:nvPr>
        </p:nvSpPr>
        <p:spPr>
          <a:xfrm>
            <a:off x="5484200" y="1893900"/>
            <a:ext cx="546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5</a:t>
            </a:r>
            <a:endParaRPr sz="2000"/>
          </a:p>
        </p:txBody>
      </p:sp>
      <p:sp>
        <p:nvSpPr>
          <p:cNvPr id="1926" name="Google Shape;1926;p84"/>
          <p:cNvSpPr txBox="1"/>
          <p:nvPr>
            <p:ph idx="1" type="body"/>
          </p:nvPr>
        </p:nvSpPr>
        <p:spPr>
          <a:xfrm>
            <a:off x="5331800" y="2351100"/>
            <a:ext cx="546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5</a:t>
            </a:r>
            <a:endParaRPr sz="2000"/>
          </a:p>
        </p:txBody>
      </p:sp>
      <p:sp>
        <p:nvSpPr>
          <p:cNvPr id="1927" name="Google Shape;1927;p84"/>
          <p:cNvSpPr txBox="1"/>
          <p:nvPr>
            <p:ph idx="1" type="body"/>
          </p:nvPr>
        </p:nvSpPr>
        <p:spPr>
          <a:xfrm>
            <a:off x="5484200" y="2808300"/>
            <a:ext cx="546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3</a:t>
            </a:r>
            <a:endParaRPr sz="2000"/>
          </a:p>
        </p:txBody>
      </p:sp>
      <p:sp>
        <p:nvSpPr>
          <p:cNvPr id="1928" name="Google Shape;1928;p84"/>
          <p:cNvSpPr txBox="1"/>
          <p:nvPr>
            <p:ph idx="1" type="body"/>
          </p:nvPr>
        </p:nvSpPr>
        <p:spPr>
          <a:xfrm>
            <a:off x="3264250" y="4153125"/>
            <a:ext cx="5112300" cy="9345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sz="2000"/>
              <a:t>Image tensor </a:t>
            </a:r>
            <a:r>
              <a:rPr b="1" lang="en" sz="2000"/>
              <a:t>x</a:t>
            </a:r>
            <a:endParaRPr sz="2000"/>
          </a:p>
          <a:p>
            <a:pPr indent="0" lvl="0" marL="0" rtl="0" algn="l">
              <a:lnSpc>
                <a:spcPct val="95000"/>
              </a:lnSpc>
              <a:spcBef>
                <a:spcPts val="1200"/>
              </a:spcBef>
              <a:spcAft>
                <a:spcPts val="1200"/>
              </a:spcAft>
              <a:buNone/>
            </a:pPr>
            <a:r>
              <a:rPr lang="en" sz="2000"/>
              <a:t>Contains all the information in the image.</a:t>
            </a:r>
            <a:endParaRPr sz="2000"/>
          </a:p>
        </p:txBody>
      </p:sp>
      <p:sp>
        <p:nvSpPr>
          <p:cNvPr id="1929" name="Google Shape;1929;p84"/>
          <p:cNvSpPr txBox="1"/>
          <p:nvPr>
            <p:ph idx="1" type="body"/>
          </p:nvPr>
        </p:nvSpPr>
        <p:spPr>
          <a:xfrm>
            <a:off x="4635000" y="445025"/>
            <a:ext cx="4421700" cy="15033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sz="2000"/>
              <a:t>Convolutional layer filter. </a:t>
            </a:r>
            <a:br>
              <a:rPr lang="en" sz="2000"/>
            </a:br>
            <a:r>
              <a:rPr lang="en" sz="2000"/>
              <a:t>Kernel? Stride?</a:t>
            </a:r>
            <a:endParaRPr sz="2000"/>
          </a:p>
          <a:p>
            <a:pPr indent="-355600" lvl="0" marL="457200" rtl="0" algn="l">
              <a:lnSpc>
                <a:spcPct val="95000"/>
              </a:lnSpc>
              <a:spcBef>
                <a:spcPts val="1200"/>
              </a:spcBef>
              <a:spcAft>
                <a:spcPts val="0"/>
              </a:spcAft>
              <a:buSzPts val="2000"/>
              <a:buChar char="●"/>
            </a:pPr>
            <a:r>
              <a:rPr lang="en" sz="2000"/>
              <a:t>5x5x3 kernel</a:t>
            </a:r>
            <a:endParaRPr sz="2000"/>
          </a:p>
          <a:p>
            <a:pPr indent="-355600" lvl="0" marL="457200" rtl="0" algn="l">
              <a:lnSpc>
                <a:spcPct val="95000"/>
              </a:lnSpc>
              <a:spcBef>
                <a:spcPts val="0"/>
              </a:spcBef>
              <a:spcAft>
                <a:spcPts val="0"/>
              </a:spcAft>
              <a:buSzPts val="2000"/>
              <a:buChar char="●"/>
            </a:pPr>
            <a:r>
              <a:rPr lang="en" sz="2000"/>
              <a:t>Stride yet to be decided</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5"/>
                                        </p:tgtEl>
                                        <p:attrNameLst>
                                          <p:attrName>style.visibility</p:attrName>
                                        </p:attrNameLst>
                                      </p:cBhvr>
                                      <p:to>
                                        <p:strVal val="visible"/>
                                      </p:to>
                                    </p:set>
                                    <p:animEffect filter="fade" transition="in">
                                      <p:cBhvr>
                                        <p:cTn dur="1000"/>
                                        <p:tgtEl>
                                          <p:spTgt spid="1915"/>
                                        </p:tgtEl>
                                      </p:cBhvr>
                                    </p:animEffect>
                                  </p:childTnLst>
                                </p:cTn>
                              </p:par>
                              <p:par>
                                <p:cTn fill="hold" nodeType="withEffect" presetClass="entr" presetID="10" presetSubtype="0">
                                  <p:stCondLst>
                                    <p:cond delay="0"/>
                                  </p:stCondLst>
                                  <p:childTnLst>
                                    <p:set>
                                      <p:cBhvr>
                                        <p:cTn dur="1" fill="hold">
                                          <p:stCondLst>
                                            <p:cond delay="0"/>
                                          </p:stCondLst>
                                        </p:cTn>
                                        <p:tgtEl>
                                          <p:spTgt spid="1917"/>
                                        </p:tgtEl>
                                        <p:attrNameLst>
                                          <p:attrName>style.visibility</p:attrName>
                                        </p:attrNameLst>
                                      </p:cBhvr>
                                      <p:to>
                                        <p:strVal val="visible"/>
                                      </p:to>
                                    </p:set>
                                    <p:animEffect filter="fade" transition="in">
                                      <p:cBhvr>
                                        <p:cTn dur="1000"/>
                                        <p:tgtEl>
                                          <p:spTgt spid="1917"/>
                                        </p:tgtEl>
                                      </p:cBhvr>
                                    </p:animEffect>
                                  </p:childTnLst>
                                </p:cTn>
                              </p:par>
                              <p:par>
                                <p:cTn fill="hold" nodeType="withEffect" presetClass="entr" presetID="10" presetSubtype="0">
                                  <p:stCondLst>
                                    <p:cond delay="0"/>
                                  </p:stCondLst>
                                  <p:childTnLst>
                                    <p:set>
                                      <p:cBhvr>
                                        <p:cTn dur="1" fill="hold">
                                          <p:stCondLst>
                                            <p:cond delay="0"/>
                                          </p:stCondLst>
                                        </p:cTn>
                                        <p:tgtEl>
                                          <p:spTgt spid="1922"/>
                                        </p:tgtEl>
                                        <p:attrNameLst>
                                          <p:attrName>style.visibility</p:attrName>
                                        </p:attrNameLst>
                                      </p:cBhvr>
                                      <p:to>
                                        <p:strVal val="visible"/>
                                      </p:to>
                                    </p:set>
                                    <p:animEffect filter="fade" transition="in">
                                      <p:cBhvr>
                                        <p:cTn dur="1000"/>
                                        <p:tgtEl>
                                          <p:spTgt spid="1922"/>
                                        </p:tgtEl>
                                      </p:cBhvr>
                                    </p:animEffect>
                                  </p:childTnLst>
                                </p:cTn>
                              </p:par>
                              <p:par>
                                <p:cTn fill="hold" nodeType="withEffect" presetClass="entr" presetID="10" presetSubtype="0">
                                  <p:stCondLst>
                                    <p:cond delay="0"/>
                                  </p:stCondLst>
                                  <p:childTnLst>
                                    <p:set>
                                      <p:cBhvr>
                                        <p:cTn dur="1" fill="hold">
                                          <p:stCondLst>
                                            <p:cond delay="0"/>
                                          </p:stCondLst>
                                        </p:cTn>
                                        <p:tgtEl>
                                          <p:spTgt spid="1923"/>
                                        </p:tgtEl>
                                        <p:attrNameLst>
                                          <p:attrName>style.visibility</p:attrName>
                                        </p:attrNameLst>
                                      </p:cBhvr>
                                      <p:to>
                                        <p:strVal val="visible"/>
                                      </p:to>
                                    </p:set>
                                    <p:animEffect filter="fade" transition="in">
                                      <p:cBhvr>
                                        <p:cTn dur="1000"/>
                                        <p:tgtEl>
                                          <p:spTgt spid="1923"/>
                                        </p:tgtEl>
                                      </p:cBhvr>
                                    </p:animEffect>
                                  </p:childTnLst>
                                </p:cTn>
                              </p:par>
                              <p:par>
                                <p:cTn fill="hold" nodeType="withEffect" presetClass="entr" presetID="10" presetSubtype="0">
                                  <p:stCondLst>
                                    <p:cond delay="0"/>
                                  </p:stCondLst>
                                  <p:childTnLst>
                                    <p:set>
                                      <p:cBhvr>
                                        <p:cTn dur="1" fill="hold">
                                          <p:stCondLst>
                                            <p:cond delay="0"/>
                                          </p:stCondLst>
                                        </p:cTn>
                                        <p:tgtEl>
                                          <p:spTgt spid="1924"/>
                                        </p:tgtEl>
                                        <p:attrNameLst>
                                          <p:attrName>style.visibility</p:attrName>
                                        </p:attrNameLst>
                                      </p:cBhvr>
                                      <p:to>
                                        <p:strVal val="visible"/>
                                      </p:to>
                                    </p:set>
                                    <p:animEffect filter="fade" transition="in">
                                      <p:cBhvr>
                                        <p:cTn dur="1000"/>
                                        <p:tgtEl>
                                          <p:spTgt spid="19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8">
                                            <p:txEl>
                                              <p:pRg end="0" st="0"/>
                                            </p:txEl>
                                          </p:spTgt>
                                        </p:tgtEl>
                                        <p:attrNameLst>
                                          <p:attrName>style.visibility</p:attrName>
                                        </p:attrNameLst>
                                      </p:cBhvr>
                                      <p:to>
                                        <p:strVal val="visible"/>
                                      </p:to>
                                    </p:set>
                                    <p:animEffect filter="fade" transition="in">
                                      <p:cBhvr>
                                        <p:cTn dur="1000"/>
                                        <p:tgtEl>
                                          <p:spTgt spid="19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8">
                                            <p:txEl>
                                              <p:pRg end="1" st="1"/>
                                            </p:txEl>
                                          </p:spTgt>
                                        </p:tgtEl>
                                        <p:attrNameLst>
                                          <p:attrName>style.visibility</p:attrName>
                                        </p:attrNameLst>
                                      </p:cBhvr>
                                      <p:to>
                                        <p:strVal val="visible"/>
                                      </p:to>
                                    </p:set>
                                    <p:animEffect filter="fade" transition="in">
                                      <p:cBhvr>
                                        <p:cTn dur="1000"/>
                                        <p:tgtEl>
                                          <p:spTgt spid="19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8"/>
                                        </p:tgtEl>
                                        <p:attrNameLst>
                                          <p:attrName>style.visibility</p:attrName>
                                        </p:attrNameLst>
                                      </p:cBhvr>
                                      <p:to>
                                        <p:strVal val="visible"/>
                                      </p:to>
                                    </p:set>
                                    <p:animEffect filter="fade" transition="in">
                                      <p:cBhvr>
                                        <p:cTn dur="1000"/>
                                        <p:tgtEl>
                                          <p:spTgt spid="1918"/>
                                        </p:tgtEl>
                                      </p:cBhvr>
                                    </p:animEffect>
                                  </p:childTnLst>
                                </p:cTn>
                              </p:par>
                              <p:par>
                                <p:cTn fill="hold" nodeType="withEffect" presetClass="entr" presetID="10" presetSubtype="0">
                                  <p:stCondLst>
                                    <p:cond delay="0"/>
                                  </p:stCondLst>
                                  <p:childTnLst>
                                    <p:set>
                                      <p:cBhvr>
                                        <p:cTn dur="1" fill="hold">
                                          <p:stCondLst>
                                            <p:cond delay="0"/>
                                          </p:stCondLst>
                                        </p:cTn>
                                        <p:tgtEl>
                                          <p:spTgt spid="1925"/>
                                        </p:tgtEl>
                                        <p:attrNameLst>
                                          <p:attrName>style.visibility</p:attrName>
                                        </p:attrNameLst>
                                      </p:cBhvr>
                                      <p:to>
                                        <p:strVal val="visible"/>
                                      </p:to>
                                    </p:set>
                                    <p:animEffect filter="fade" transition="in">
                                      <p:cBhvr>
                                        <p:cTn dur="1000"/>
                                        <p:tgtEl>
                                          <p:spTgt spid="1925"/>
                                        </p:tgtEl>
                                      </p:cBhvr>
                                    </p:animEffect>
                                  </p:childTnLst>
                                </p:cTn>
                              </p:par>
                              <p:par>
                                <p:cTn fill="hold" nodeType="withEffect" presetClass="entr" presetID="10" presetSubtype="0">
                                  <p:stCondLst>
                                    <p:cond delay="0"/>
                                  </p:stCondLst>
                                  <p:childTnLst>
                                    <p:set>
                                      <p:cBhvr>
                                        <p:cTn dur="1" fill="hold">
                                          <p:stCondLst>
                                            <p:cond delay="0"/>
                                          </p:stCondLst>
                                        </p:cTn>
                                        <p:tgtEl>
                                          <p:spTgt spid="1926"/>
                                        </p:tgtEl>
                                        <p:attrNameLst>
                                          <p:attrName>style.visibility</p:attrName>
                                        </p:attrNameLst>
                                      </p:cBhvr>
                                      <p:to>
                                        <p:strVal val="visible"/>
                                      </p:to>
                                    </p:set>
                                    <p:animEffect filter="fade" transition="in">
                                      <p:cBhvr>
                                        <p:cTn dur="1000"/>
                                        <p:tgtEl>
                                          <p:spTgt spid="1926"/>
                                        </p:tgtEl>
                                      </p:cBhvr>
                                    </p:animEffect>
                                  </p:childTnLst>
                                </p:cTn>
                              </p:par>
                              <p:par>
                                <p:cTn fill="hold" nodeType="withEffect" presetClass="entr" presetID="10" presetSubtype="0">
                                  <p:stCondLst>
                                    <p:cond delay="0"/>
                                  </p:stCondLst>
                                  <p:childTnLst>
                                    <p:set>
                                      <p:cBhvr>
                                        <p:cTn dur="1" fill="hold">
                                          <p:stCondLst>
                                            <p:cond delay="0"/>
                                          </p:stCondLst>
                                        </p:cTn>
                                        <p:tgtEl>
                                          <p:spTgt spid="1927"/>
                                        </p:tgtEl>
                                        <p:attrNameLst>
                                          <p:attrName>style.visibility</p:attrName>
                                        </p:attrNameLst>
                                      </p:cBhvr>
                                      <p:to>
                                        <p:strVal val="visible"/>
                                      </p:to>
                                    </p:set>
                                    <p:animEffect filter="fade" transition="in">
                                      <p:cBhvr>
                                        <p:cTn dur="1000"/>
                                        <p:tgtEl>
                                          <p:spTgt spid="1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9">
                                            <p:txEl>
                                              <p:pRg end="0" st="0"/>
                                            </p:txEl>
                                          </p:spTgt>
                                        </p:tgtEl>
                                        <p:attrNameLst>
                                          <p:attrName>style.visibility</p:attrName>
                                        </p:attrNameLst>
                                      </p:cBhvr>
                                      <p:to>
                                        <p:strVal val="visible"/>
                                      </p:to>
                                    </p:set>
                                    <p:animEffect filter="fade" transition="in">
                                      <p:cBhvr>
                                        <p:cTn dur="1000"/>
                                        <p:tgtEl>
                                          <p:spTgt spid="19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9">
                                            <p:txEl>
                                              <p:pRg end="1" st="1"/>
                                            </p:txEl>
                                          </p:spTgt>
                                        </p:tgtEl>
                                        <p:attrNameLst>
                                          <p:attrName>style.visibility</p:attrName>
                                        </p:attrNameLst>
                                      </p:cBhvr>
                                      <p:to>
                                        <p:strVal val="visible"/>
                                      </p:to>
                                    </p:set>
                                    <p:animEffect filter="fade" transition="in">
                                      <p:cBhvr>
                                        <p:cTn dur="1000"/>
                                        <p:tgtEl>
                                          <p:spTgt spid="19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9">
                                            <p:txEl>
                                              <p:pRg end="2" st="2"/>
                                            </p:txEl>
                                          </p:spTgt>
                                        </p:tgtEl>
                                        <p:attrNameLst>
                                          <p:attrName>style.visibility</p:attrName>
                                        </p:attrNameLst>
                                      </p:cBhvr>
                                      <p:to>
                                        <p:strVal val="visible"/>
                                      </p:to>
                                    </p:set>
                                    <p:animEffect filter="fade" transition="in">
                                      <p:cBhvr>
                                        <p:cTn dur="1000"/>
                                        <p:tgtEl>
                                          <p:spTgt spid="192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85"/>
          <p:cNvSpPr/>
          <p:nvPr/>
        </p:nvSpPr>
        <p:spPr>
          <a:xfrm rot="5646070">
            <a:off x="5065217" y="756449"/>
            <a:ext cx="708915" cy="2491474"/>
          </a:xfrm>
          <a:prstGeom prst="triangle">
            <a:avLst>
              <a:gd fmla="val 0" name="adj"/>
            </a:avLst>
          </a:prstGeom>
          <a:solidFill>
            <a:srgbClr val="000000">
              <a:alpha val="7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5"/>
          <p:cNvSpPr/>
          <p:nvPr/>
        </p:nvSpPr>
        <p:spPr>
          <a:xfrm rot="2700000">
            <a:off x="3101940" y="1664405"/>
            <a:ext cx="1184970" cy="2037740"/>
          </a:xfrm>
          <a:prstGeom prst="rtTriangle">
            <a:avLst/>
          </a:prstGeom>
          <a:solidFill>
            <a:srgbClr val="000000">
              <a:alpha val="7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Layer</a:t>
            </a:r>
            <a:endParaRPr/>
          </a:p>
        </p:txBody>
      </p:sp>
      <p:pic>
        <p:nvPicPr>
          <p:cNvPr id="1937" name="Google Shape;1937;p85"/>
          <p:cNvPicPr preferRelativeResize="0"/>
          <p:nvPr/>
        </p:nvPicPr>
        <p:blipFill rotWithShape="1">
          <a:blip r:embed="rId3">
            <a:alphaModFix/>
          </a:blip>
          <a:srcRect b="0" l="0" r="0" t="0"/>
          <a:stretch/>
        </p:blipFill>
        <p:spPr>
          <a:xfrm>
            <a:off x="3353895" y="1512897"/>
            <a:ext cx="884974" cy="2357675"/>
          </a:xfrm>
          <a:prstGeom prst="rect">
            <a:avLst/>
          </a:prstGeom>
          <a:noFill/>
          <a:ln>
            <a:noFill/>
          </a:ln>
        </p:spPr>
      </p:pic>
      <p:pic>
        <p:nvPicPr>
          <p:cNvPr id="1938" name="Google Shape;1938;p85"/>
          <p:cNvPicPr preferRelativeResize="0"/>
          <p:nvPr/>
        </p:nvPicPr>
        <p:blipFill rotWithShape="1">
          <a:blip r:embed="rId4">
            <a:alphaModFix/>
          </a:blip>
          <a:srcRect b="0" l="0" r="0" t="0"/>
          <a:stretch/>
        </p:blipFill>
        <p:spPr>
          <a:xfrm>
            <a:off x="5078773" y="144982"/>
            <a:ext cx="403854" cy="828962"/>
          </a:xfrm>
          <a:prstGeom prst="rect">
            <a:avLst/>
          </a:prstGeom>
          <a:noFill/>
          <a:ln>
            <a:noFill/>
          </a:ln>
        </p:spPr>
      </p:pic>
      <p:pic>
        <p:nvPicPr>
          <p:cNvPr id="1939" name="Google Shape;1939;p85"/>
          <p:cNvPicPr preferRelativeResize="0"/>
          <p:nvPr/>
        </p:nvPicPr>
        <p:blipFill rotWithShape="1">
          <a:blip r:embed="rId5">
            <a:alphaModFix/>
          </a:blip>
          <a:srcRect b="0" l="0" r="0" t="0"/>
          <a:stretch/>
        </p:blipFill>
        <p:spPr>
          <a:xfrm>
            <a:off x="235322" y="1387376"/>
            <a:ext cx="1818850" cy="1136975"/>
          </a:xfrm>
          <a:prstGeom prst="rect">
            <a:avLst/>
          </a:prstGeom>
          <a:noFill/>
          <a:ln>
            <a:noFill/>
          </a:ln>
        </p:spPr>
      </p:pic>
      <p:sp>
        <p:nvSpPr>
          <p:cNvPr id="1940" name="Google Shape;1940;p85"/>
          <p:cNvSpPr txBox="1"/>
          <p:nvPr/>
        </p:nvSpPr>
        <p:spPr>
          <a:xfrm>
            <a:off x="235325" y="27534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2000">
                <a:solidFill>
                  <a:srgbClr val="0000FF"/>
                </a:solidFill>
                <a:latin typeface="Helvetica Neue"/>
                <a:ea typeface="Helvetica Neue"/>
                <a:cs typeface="Helvetica Neue"/>
                <a:sym typeface="Helvetica Neue"/>
              </a:rPr>
              <a:t>ɸ</a:t>
            </a:r>
            <a:r>
              <a:rPr baseline="-25000" lang="en" sz="2000">
                <a:solidFill>
                  <a:srgbClr val="0000FF"/>
                </a:solidFill>
                <a:latin typeface="Helvetica Neue"/>
                <a:ea typeface="Helvetica Neue"/>
                <a:cs typeface="Helvetica Neue"/>
                <a:sym typeface="Helvetica Neue"/>
              </a:rPr>
              <a:t>x</a:t>
            </a:r>
            <a:r>
              <a:rPr lang="en" sz="2000">
                <a:solidFill>
                  <a:srgbClr val="0000FF"/>
                </a:solidFill>
                <a:latin typeface="Helvetica Neue"/>
                <a:ea typeface="Helvetica Neue"/>
                <a:cs typeface="Helvetica Neue"/>
                <a:sym typeface="Helvetica Neue"/>
              </a:rPr>
              <a:t>(      ) = [0, 1]</a:t>
            </a:r>
            <a:r>
              <a:rPr baseline="30000" lang="en" sz="2000">
                <a:solidFill>
                  <a:srgbClr val="0000FF"/>
                </a:solidFill>
                <a:latin typeface="Helvetica Neue"/>
                <a:ea typeface="Helvetica Neue"/>
                <a:cs typeface="Helvetica Neue"/>
                <a:sym typeface="Helvetica Neue"/>
              </a:rPr>
              <a:t>(32 x 32 x 3)</a:t>
            </a:r>
            <a:endParaRPr baseline="30000"/>
          </a:p>
        </p:txBody>
      </p:sp>
      <p:pic>
        <p:nvPicPr>
          <p:cNvPr id="1941" name="Google Shape;1941;p85"/>
          <p:cNvPicPr preferRelativeResize="0"/>
          <p:nvPr/>
        </p:nvPicPr>
        <p:blipFill rotWithShape="1">
          <a:blip r:embed="rId5">
            <a:alphaModFix/>
          </a:blip>
          <a:srcRect b="0" l="0" r="0" t="0"/>
          <a:stretch/>
        </p:blipFill>
        <p:spPr>
          <a:xfrm>
            <a:off x="701797" y="2894451"/>
            <a:ext cx="336725" cy="210500"/>
          </a:xfrm>
          <a:prstGeom prst="rect">
            <a:avLst/>
          </a:prstGeom>
          <a:noFill/>
          <a:ln>
            <a:noFill/>
          </a:ln>
        </p:spPr>
      </p:pic>
      <p:sp>
        <p:nvSpPr>
          <p:cNvPr id="1942" name="Google Shape;1942;p85"/>
          <p:cNvSpPr txBox="1"/>
          <p:nvPr>
            <p:ph idx="1" type="body"/>
          </p:nvPr>
        </p:nvSpPr>
        <p:spPr>
          <a:xfrm>
            <a:off x="2883250" y="2154375"/>
            <a:ext cx="546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32</a:t>
            </a:r>
            <a:endParaRPr sz="2000"/>
          </a:p>
        </p:txBody>
      </p:sp>
      <p:sp>
        <p:nvSpPr>
          <p:cNvPr id="1943" name="Google Shape;1943;p85"/>
          <p:cNvSpPr txBox="1"/>
          <p:nvPr>
            <p:ph idx="1" type="body"/>
          </p:nvPr>
        </p:nvSpPr>
        <p:spPr>
          <a:xfrm>
            <a:off x="3264250" y="1468575"/>
            <a:ext cx="546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32</a:t>
            </a:r>
            <a:endParaRPr sz="2000"/>
          </a:p>
        </p:txBody>
      </p:sp>
      <p:sp>
        <p:nvSpPr>
          <p:cNvPr id="1944" name="Google Shape;1944;p85"/>
          <p:cNvSpPr txBox="1"/>
          <p:nvPr>
            <p:ph idx="1" type="body"/>
          </p:nvPr>
        </p:nvSpPr>
        <p:spPr>
          <a:xfrm>
            <a:off x="3188050" y="3754575"/>
            <a:ext cx="546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3</a:t>
            </a:r>
            <a:endParaRPr sz="2000"/>
          </a:p>
        </p:txBody>
      </p:sp>
      <p:sp>
        <p:nvSpPr>
          <p:cNvPr id="1945" name="Google Shape;1945;p85"/>
          <p:cNvSpPr txBox="1"/>
          <p:nvPr>
            <p:ph idx="1" type="body"/>
          </p:nvPr>
        </p:nvSpPr>
        <p:spPr>
          <a:xfrm>
            <a:off x="4888175" y="-54175"/>
            <a:ext cx="546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5</a:t>
            </a:r>
            <a:endParaRPr sz="2000"/>
          </a:p>
        </p:txBody>
      </p:sp>
      <p:sp>
        <p:nvSpPr>
          <p:cNvPr id="1946" name="Google Shape;1946;p85"/>
          <p:cNvSpPr txBox="1"/>
          <p:nvPr>
            <p:ph idx="1" type="body"/>
          </p:nvPr>
        </p:nvSpPr>
        <p:spPr>
          <a:xfrm>
            <a:off x="4735775" y="403025"/>
            <a:ext cx="546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5</a:t>
            </a:r>
            <a:endParaRPr sz="2000"/>
          </a:p>
        </p:txBody>
      </p:sp>
      <p:sp>
        <p:nvSpPr>
          <p:cNvPr id="1947" name="Google Shape;1947;p85"/>
          <p:cNvSpPr txBox="1"/>
          <p:nvPr>
            <p:ph idx="1" type="body"/>
          </p:nvPr>
        </p:nvSpPr>
        <p:spPr>
          <a:xfrm>
            <a:off x="4888175" y="860225"/>
            <a:ext cx="546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3</a:t>
            </a:r>
            <a:endParaRPr sz="2000"/>
          </a:p>
        </p:txBody>
      </p:sp>
      <p:pic>
        <p:nvPicPr>
          <p:cNvPr id="1948" name="Google Shape;1948;p85"/>
          <p:cNvPicPr preferRelativeResize="0"/>
          <p:nvPr/>
        </p:nvPicPr>
        <p:blipFill rotWithShape="1">
          <a:blip r:embed="rId4">
            <a:alphaModFix/>
          </a:blip>
          <a:srcRect b="0" l="0" r="0" t="0"/>
          <a:stretch/>
        </p:blipFill>
        <p:spPr>
          <a:xfrm>
            <a:off x="3834484" y="1968958"/>
            <a:ext cx="403854" cy="828962"/>
          </a:xfrm>
          <a:prstGeom prst="rect">
            <a:avLst/>
          </a:prstGeom>
          <a:noFill/>
          <a:ln>
            <a:noFill/>
          </a:ln>
        </p:spPr>
      </p:pic>
      <p:pic>
        <p:nvPicPr>
          <p:cNvPr id="1949" name="Google Shape;1949;p85"/>
          <p:cNvPicPr preferRelativeResize="0"/>
          <p:nvPr/>
        </p:nvPicPr>
        <p:blipFill rotWithShape="1">
          <a:blip r:embed="rId4">
            <a:alphaModFix/>
          </a:blip>
          <a:srcRect b="0" l="0" r="0" t="0"/>
          <a:stretch/>
        </p:blipFill>
        <p:spPr>
          <a:xfrm>
            <a:off x="3962116" y="1511758"/>
            <a:ext cx="403854" cy="828962"/>
          </a:xfrm>
          <a:prstGeom prst="rect">
            <a:avLst/>
          </a:prstGeom>
          <a:noFill/>
          <a:ln>
            <a:noFill/>
          </a:ln>
        </p:spPr>
      </p:pic>
      <p:pic>
        <p:nvPicPr>
          <p:cNvPr id="1950" name="Google Shape;1950;p85"/>
          <p:cNvPicPr preferRelativeResize="0"/>
          <p:nvPr/>
        </p:nvPicPr>
        <p:blipFill rotWithShape="1">
          <a:blip r:embed="rId6">
            <a:alphaModFix/>
          </a:blip>
          <a:srcRect b="0" l="0" r="0" t="0"/>
          <a:stretch/>
        </p:blipFill>
        <p:spPr>
          <a:xfrm>
            <a:off x="6204924" y="1430501"/>
            <a:ext cx="611060" cy="1695550"/>
          </a:xfrm>
          <a:prstGeom prst="rect">
            <a:avLst/>
          </a:prstGeom>
          <a:noFill/>
          <a:ln>
            <a:noFill/>
          </a:ln>
        </p:spPr>
      </p:pic>
      <p:pic>
        <p:nvPicPr>
          <p:cNvPr id="1951" name="Google Shape;1951;p85"/>
          <p:cNvPicPr preferRelativeResize="0"/>
          <p:nvPr/>
        </p:nvPicPr>
        <p:blipFill rotWithShape="1">
          <a:blip r:embed="rId4">
            <a:alphaModFix/>
          </a:blip>
          <a:srcRect b="0" l="0" r="0" t="0"/>
          <a:stretch/>
        </p:blipFill>
        <p:spPr>
          <a:xfrm>
            <a:off x="3809716" y="1664158"/>
            <a:ext cx="403854" cy="828962"/>
          </a:xfrm>
          <a:prstGeom prst="rect">
            <a:avLst/>
          </a:prstGeom>
          <a:noFill/>
          <a:ln>
            <a:noFill/>
          </a:ln>
        </p:spPr>
      </p:pic>
      <p:pic>
        <p:nvPicPr>
          <p:cNvPr id="1952" name="Google Shape;1952;p85"/>
          <p:cNvPicPr preferRelativeResize="0"/>
          <p:nvPr/>
        </p:nvPicPr>
        <p:blipFill rotWithShape="1">
          <a:blip r:embed="rId4">
            <a:alphaModFix/>
          </a:blip>
          <a:srcRect b="0" l="0" r="0" t="0"/>
          <a:stretch/>
        </p:blipFill>
        <p:spPr>
          <a:xfrm>
            <a:off x="3657316" y="1816558"/>
            <a:ext cx="403854" cy="828962"/>
          </a:xfrm>
          <a:prstGeom prst="rect">
            <a:avLst/>
          </a:prstGeom>
          <a:noFill/>
          <a:ln>
            <a:noFill/>
          </a:ln>
        </p:spPr>
      </p:pic>
      <p:pic>
        <p:nvPicPr>
          <p:cNvPr id="1953" name="Google Shape;1953;p85"/>
          <p:cNvPicPr preferRelativeResize="0"/>
          <p:nvPr/>
        </p:nvPicPr>
        <p:blipFill rotWithShape="1">
          <a:blip r:embed="rId4">
            <a:alphaModFix/>
          </a:blip>
          <a:srcRect b="0" l="0" r="0" t="0"/>
          <a:stretch/>
        </p:blipFill>
        <p:spPr>
          <a:xfrm>
            <a:off x="3504916" y="1968958"/>
            <a:ext cx="403854" cy="828962"/>
          </a:xfrm>
          <a:prstGeom prst="rect">
            <a:avLst/>
          </a:prstGeom>
          <a:noFill/>
          <a:ln>
            <a:noFill/>
          </a:ln>
        </p:spPr>
      </p:pic>
      <p:sp>
        <p:nvSpPr>
          <p:cNvPr id="1954" name="Google Shape;1954;p85"/>
          <p:cNvSpPr txBox="1"/>
          <p:nvPr>
            <p:ph idx="1" type="body"/>
          </p:nvPr>
        </p:nvSpPr>
        <p:spPr>
          <a:xfrm>
            <a:off x="6115569" y="1256486"/>
            <a:ext cx="546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28</a:t>
            </a:r>
            <a:endParaRPr sz="2000"/>
          </a:p>
        </p:txBody>
      </p:sp>
      <p:sp>
        <p:nvSpPr>
          <p:cNvPr id="1955" name="Google Shape;1955;p85"/>
          <p:cNvSpPr txBox="1"/>
          <p:nvPr>
            <p:ph idx="1" type="body"/>
          </p:nvPr>
        </p:nvSpPr>
        <p:spPr>
          <a:xfrm>
            <a:off x="5751081" y="1901006"/>
            <a:ext cx="546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28</a:t>
            </a:r>
            <a:endParaRPr sz="2000"/>
          </a:p>
        </p:txBody>
      </p:sp>
      <p:sp>
        <p:nvSpPr>
          <p:cNvPr id="1956" name="Google Shape;1956;p85"/>
          <p:cNvSpPr txBox="1"/>
          <p:nvPr>
            <p:ph idx="1" type="body"/>
          </p:nvPr>
        </p:nvSpPr>
        <p:spPr>
          <a:xfrm>
            <a:off x="5979681" y="3010982"/>
            <a:ext cx="546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1</a:t>
            </a:r>
            <a:endParaRPr sz="2000"/>
          </a:p>
        </p:txBody>
      </p:sp>
      <p:pic>
        <p:nvPicPr>
          <p:cNvPr id="1957" name="Google Shape;1957;p85"/>
          <p:cNvPicPr preferRelativeResize="0"/>
          <p:nvPr/>
        </p:nvPicPr>
        <p:blipFill rotWithShape="1">
          <a:blip r:embed="rId3">
            <a:alphaModFix/>
          </a:blip>
          <a:srcRect b="0" l="0" r="0" t="0"/>
          <a:stretch/>
        </p:blipFill>
        <p:spPr>
          <a:xfrm>
            <a:off x="6659049" y="1609966"/>
            <a:ext cx="156925" cy="418038"/>
          </a:xfrm>
          <a:prstGeom prst="rect">
            <a:avLst/>
          </a:prstGeom>
          <a:noFill/>
          <a:ln>
            <a:noFill/>
          </a:ln>
        </p:spPr>
      </p:pic>
      <p:pic>
        <p:nvPicPr>
          <p:cNvPr id="1958" name="Google Shape;1958;p85"/>
          <p:cNvPicPr preferRelativeResize="0"/>
          <p:nvPr/>
        </p:nvPicPr>
        <p:blipFill rotWithShape="1">
          <a:blip r:embed="rId3">
            <a:alphaModFix/>
          </a:blip>
          <a:srcRect b="0" l="0" r="0" t="0"/>
          <a:stretch/>
        </p:blipFill>
        <p:spPr>
          <a:xfrm>
            <a:off x="6659049" y="1457566"/>
            <a:ext cx="156925" cy="418038"/>
          </a:xfrm>
          <a:prstGeom prst="rect">
            <a:avLst/>
          </a:prstGeom>
          <a:noFill/>
          <a:ln>
            <a:noFill/>
          </a:ln>
        </p:spPr>
      </p:pic>
      <p:sp>
        <p:nvSpPr>
          <p:cNvPr id="1959" name="Google Shape;1959;p85"/>
          <p:cNvSpPr txBox="1"/>
          <p:nvPr/>
        </p:nvSpPr>
        <p:spPr>
          <a:xfrm>
            <a:off x="5751075" y="759225"/>
            <a:ext cx="181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2000">
                <a:solidFill>
                  <a:srgbClr val="0000FF"/>
                </a:solidFill>
                <a:latin typeface="Helvetica Neue"/>
                <a:ea typeface="Helvetica Neue"/>
                <a:cs typeface="Helvetica Neue"/>
                <a:sym typeface="Helvetica Neue"/>
              </a:rPr>
              <a:t>f</a:t>
            </a:r>
            <a:r>
              <a:rPr baseline="-25000" lang="en" sz="2000">
                <a:solidFill>
                  <a:srgbClr val="0000FF"/>
                </a:solidFill>
                <a:latin typeface="Helvetica Neue"/>
                <a:ea typeface="Helvetica Neue"/>
                <a:cs typeface="Helvetica Neue"/>
                <a:sym typeface="Helvetica Neue"/>
              </a:rPr>
              <a:t>c</a:t>
            </a:r>
            <a:r>
              <a:rPr lang="en" sz="2000">
                <a:solidFill>
                  <a:srgbClr val="0000FF"/>
                </a:solidFill>
                <a:latin typeface="Helvetica Neue"/>
                <a:ea typeface="Helvetica Neue"/>
                <a:cs typeface="Helvetica Neue"/>
                <a:sym typeface="Helvetica Neue"/>
              </a:rPr>
              <a:t>(</a:t>
            </a:r>
            <a:r>
              <a:rPr b="1" lang="en" sz="2000">
                <a:solidFill>
                  <a:srgbClr val="0000FF"/>
                </a:solidFill>
                <a:latin typeface="Helvetica Neue"/>
                <a:ea typeface="Helvetica Neue"/>
                <a:cs typeface="Helvetica Neue"/>
                <a:sym typeface="Helvetica Neue"/>
              </a:rPr>
              <a:t>x</a:t>
            </a:r>
            <a:r>
              <a:rPr baseline="-25000" lang="en" sz="2000">
                <a:solidFill>
                  <a:srgbClr val="0000FF"/>
                </a:solidFill>
                <a:latin typeface="Helvetica Neue"/>
                <a:ea typeface="Helvetica Neue"/>
                <a:cs typeface="Helvetica Neue"/>
                <a:sym typeface="Helvetica Neue"/>
              </a:rPr>
              <a:t>A</a:t>
            </a:r>
            <a:r>
              <a:rPr lang="en" sz="2000">
                <a:solidFill>
                  <a:srgbClr val="0000FF"/>
                </a:solidFill>
                <a:latin typeface="Helvetica Neue"/>
                <a:ea typeface="Helvetica Neue"/>
                <a:cs typeface="Helvetica Neue"/>
                <a:sym typeface="Helvetica Neue"/>
              </a:rPr>
              <a:t>)</a:t>
            </a:r>
            <a:r>
              <a:rPr lang="en" sz="2000">
                <a:solidFill>
                  <a:srgbClr val="0000FF"/>
                </a:solidFill>
                <a:latin typeface="Helvetica Neue"/>
                <a:ea typeface="Helvetica Neue"/>
                <a:cs typeface="Helvetica Neue"/>
                <a:sym typeface="Helvetica Neue"/>
              </a:rPr>
              <a:t> = W</a:t>
            </a:r>
            <a:r>
              <a:rPr b="1" lang="en" sz="2000">
                <a:solidFill>
                  <a:srgbClr val="0000FF"/>
                </a:solidFill>
                <a:latin typeface="Helvetica Neue"/>
                <a:ea typeface="Helvetica Neue"/>
                <a:cs typeface="Helvetica Neue"/>
                <a:sym typeface="Helvetica Neue"/>
              </a:rPr>
              <a:t>x</a:t>
            </a:r>
            <a:r>
              <a:rPr baseline="-25000" lang="en" sz="2000">
                <a:solidFill>
                  <a:srgbClr val="0000FF"/>
                </a:solidFill>
                <a:latin typeface="Helvetica Neue"/>
                <a:ea typeface="Helvetica Neue"/>
                <a:cs typeface="Helvetica Neue"/>
                <a:sym typeface="Helvetica Neue"/>
              </a:rPr>
              <a:t>A</a:t>
            </a:r>
            <a:r>
              <a:rPr lang="en" sz="2000">
                <a:solidFill>
                  <a:srgbClr val="0000FF"/>
                </a:solidFill>
                <a:latin typeface="Helvetica Neue"/>
                <a:ea typeface="Helvetica Neue"/>
                <a:cs typeface="Helvetica Neue"/>
                <a:sym typeface="Helvetica Neue"/>
              </a:rPr>
              <a:t>+</a:t>
            </a:r>
            <a:r>
              <a:rPr b="1" lang="en" sz="2000">
                <a:solidFill>
                  <a:srgbClr val="0000FF"/>
                </a:solidFill>
                <a:latin typeface="Helvetica Neue"/>
                <a:ea typeface="Helvetica Neue"/>
                <a:cs typeface="Helvetica Neue"/>
                <a:sym typeface="Helvetica Neue"/>
              </a:rPr>
              <a:t>b</a:t>
            </a:r>
            <a:endParaRPr b="1">
              <a:latin typeface="Helvetica Neue"/>
              <a:ea typeface="Helvetica Neue"/>
              <a:cs typeface="Helvetica Neue"/>
              <a:sym typeface="Helvetica Neue"/>
            </a:endParaRPr>
          </a:p>
        </p:txBody>
      </p:sp>
      <p:sp>
        <p:nvSpPr>
          <p:cNvPr id="1960" name="Google Shape;1960;p85"/>
          <p:cNvSpPr txBox="1"/>
          <p:nvPr/>
        </p:nvSpPr>
        <p:spPr>
          <a:xfrm>
            <a:off x="3992125" y="1019150"/>
            <a:ext cx="47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b="1" lang="en" sz="2000">
                <a:solidFill>
                  <a:srgbClr val="0000FF"/>
                </a:solidFill>
                <a:latin typeface="Helvetica Neue"/>
                <a:ea typeface="Helvetica Neue"/>
                <a:cs typeface="Helvetica Neue"/>
                <a:sym typeface="Helvetica Neue"/>
              </a:rPr>
              <a:t>x</a:t>
            </a:r>
            <a:r>
              <a:rPr baseline="-25000" lang="en" sz="2000">
                <a:solidFill>
                  <a:srgbClr val="0000FF"/>
                </a:solidFill>
                <a:latin typeface="Helvetica Neue"/>
                <a:ea typeface="Helvetica Neue"/>
                <a:cs typeface="Helvetica Neue"/>
                <a:sym typeface="Helvetica Neue"/>
              </a:rPr>
              <a:t>A</a:t>
            </a:r>
            <a:endParaRPr/>
          </a:p>
        </p:txBody>
      </p:sp>
      <p:sp>
        <p:nvSpPr>
          <p:cNvPr id="1961" name="Google Shape;1961;p85"/>
          <p:cNvSpPr txBox="1"/>
          <p:nvPr>
            <p:ph idx="1" type="body"/>
          </p:nvPr>
        </p:nvSpPr>
        <p:spPr>
          <a:xfrm>
            <a:off x="3872075" y="3408525"/>
            <a:ext cx="5234400" cy="1850400"/>
          </a:xfrm>
          <a:prstGeom prst="rect">
            <a:avLst/>
          </a:prstGeom>
        </p:spPr>
        <p:txBody>
          <a:bodyPr anchorCtr="0" anchor="t" bIns="91425" lIns="91425" spcFirstLastPara="1" rIns="91425" wrap="square" tIns="91425">
            <a:normAutofit/>
          </a:bodyPr>
          <a:lstStyle/>
          <a:p>
            <a:pPr indent="-355600" lvl="0" marL="457200" rtl="0" algn="l">
              <a:lnSpc>
                <a:spcPct val="95000"/>
              </a:lnSpc>
              <a:spcBef>
                <a:spcPts val="0"/>
              </a:spcBef>
              <a:spcAft>
                <a:spcPts val="0"/>
              </a:spcAft>
              <a:buSzPts val="2000"/>
              <a:buChar char="●"/>
            </a:pPr>
            <a:r>
              <a:rPr b="1" i="1" lang="en" sz="2000"/>
              <a:t>x</a:t>
            </a:r>
            <a:r>
              <a:rPr baseline="-25000" i="1" lang="en" sz="2000"/>
              <a:t>A</a:t>
            </a:r>
            <a:r>
              <a:rPr baseline="-25000" lang="en" sz="2000"/>
              <a:t> </a:t>
            </a:r>
            <a:r>
              <a:rPr lang="en" sz="2000"/>
              <a:t>is a 5x5x3 subset of image tensor </a:t>
            </a:r>
            <a:r>
              <a:rPr b="1" i="1" lang="en" sz="2000"/>
              <a:t>x</a:t>
            </a:r>
            <a:endParaRPr b="1" i="1" sz="2000"/>
          </a:p>
          <a:p>
            <a:pPr indent="-355600" lvl="0" marL="457200" rtl="0" algn="l">
              <a:lnSpc>
                <a:spcPct val="95000"/>
              </a:lnSpc>
              <a:spcBef>
                <a:spcPts val="0"/>
              </a:spcBef>
              <a:spcAft>
                <a:spcPts val="0"/>
              </a:spcAft>
              <a:buSzPts val="2000"/>
              <a:buChar char="●"/>
            </a:pPr>
            <a:r>
              <a:rPr lang="en" sz="2000"/>
              <a:t>Filter function </a:t>
            </a:r>
            <a:r>
              <a:rPr i="1" lang="en" sz="2000"/>
              <a:t>f</a:t>
            </a:r>
            <a:r>
              <a:rPr baseline="-25000" i="1" lang="en" sz="2000"/>
              <a:t>c</a:t>
            </a:r>
            <a:r>
              <a:rPr lang="en" sz="2000"/>
              <a:t> a learned, linear function over flattened </a:t>
            </a:r>
            <a:r>
              <a:rPr b="1" i="1" lang="en" sz="2000"/>
              <a:t>x</a:t>
            </a:r>
            <a:r>
              <a:rPr baseline="-25000" i="1" lang="en" sz="2000"/>
              <a:t>A</a:t>
            </a:r>
            <a:endParaRPr i="1" sz="2000"/>
          </a:p>
          <a:p>
            <a:pPr indent="-355600" lvl="0" marL="457200" rtl="0" algn="l">
              <a:lnSpc>
                <a:spcPct val="95000"/>
              </a:lnSpc>
              <a:spcBef>
                <a:spcPts val="0"/>
              </a:spcBef>
              <a:spcAft>
                <a:spcPts val="0"/>
              </a:spcAft>
              <a:buSzPts val="2000"/>
              <a:buChar char="●"/>
            </a:pPr>
            <a:r>
              <a:rPr i="1" lang="en" sz="2000"/>
              <a:t>W</a:t>
            </a:r>
            <a:r>
              <a:rPr lang="en" sz="2000"/>
              <a:t> is 1x(5*5*3), </a:t>
            </a:r>
            <a:r>
              <a:rPr b="1" i="1" lang="en" sz="2000"/>
              <a:t>b</a:t>
            </a:r>
            <a:r>
              <a:rPr lang="en" sz="2000"/>
              <a:t> is size 1, so </a:t>
            </a:r>
            <a:r>
              <a:rPr i="1" lang="en" sz="2000"/>
              <a:t>f</a:t>
            </a:r>
            <a:r>
              <a:rPr baseline="-25000" i="1" lang="en" sz="2000"/>
              <a:t>c</a:t>
            </a:r>
            <a:r>
              <a:rPr lang="en" sz="2000"/>
              <a:t> is a single number!</a:t>
            </a:r>
            <a:endParaRPr sz="2000"/>
          </a:p>
        </p:txBody>
      </p:sp>
      <p:pic>
        <p:nvPicPr>
          <p:cNvPr id="1962" name="Google Shape;1962;p85"/>
          <p:cNvPicPr preferRelativeResize="0"/>
          <p:nvPr/>
        </p:nvPicPr>
        <p:blipFill rotWithShape="1">
          <a:blip r:embed="rId3">
            <a:alphaModFix/>
          </a:blip>
          <a:srcRect b="0" l="0" r="0" t="0"/>
          <a:stretch/>
        </p:blipFill>
        <p:spPr>
          <a:xfrm>
            <a:off x="6582849" y="1533766"/>
            <a:ext cx="156925" cy="418038"/>
          </a:xfrm>
          <a:prstGeom prst="rect">
            <a:avLst/>
          </a:prstGeom>
          <a:noFill/>
          <a:ln>
            <a:noFill/>
          </a:ln>
        </p:spPr>
      </p:pic>
      <p:pic>
        <p:nvPicPr>
          <p:cNvPr id="1963" name="Google Shape;1963;p85"/>
          <p:cNvPicPr preferRelativeResize="0"/>
          <p:nvPr/>
        </p:nvPicPr>
        <p:blipFill rotWithShape="1">
          <a:blip r:embed="rId3">
            <a:alphaModFix/>
          </a:blip>
          <a:srcRect b="0" l="0" r="0" t="0"/>
          <a:stretch/>
        </p:blipFill>
        <p:spPr>
          <a:xfrm>
            <a:off x="6506649" y="1609966"/>
            <a:ext cx="156925" cy="418038"/>
          </a:xfrm>
          <a:prstGeom prst="rect">
            <a:avLst/>
          </a:prstGeom>
          <a:noFill/>
          <a:ln>
            <a:noFill/>
          </a:ln>
        </p:spPr>
      </p:pic>
      <p:pic>
        <p:nvPicPr>
          <p:cNvPr id="1964" name="Google Shape;1964;p85"/>
          <p:cNvPicPr preferRelativeResize="0"/>
          <p:nvPr/>
        </p:nvPicPr>
        <p:blipFill rotWithShape="1">
          <a:blip r:embed="rId3">
            <a:alphaModFix/>
          </a:blip>
          <a:srcRect b="0" l="0" r="0" t="0"/>
          <a:stretch/>
        </p:blipFill>
        <p:spPr>
          <a:xfrm>
            <a:off x="6430449" y="1686166"/>
            <a:ext cx="156925" cy="418038"/>
          </a:xfrm>
          <a:prstGeom prst="rect">
            <a:avLst/>
          </a:prstGeom>
          <a:noFill/>
          <a:ln>
            <a:noFill/>
          </a:ln>
        </p:spPr>
      </p:pic>
      <p:sp>
        <p:nvSpPr>
          <p:cNvPr id="1965" name="Google Shape;1965;p85"/>
          <p:cNvSpPr/>
          <p:nvPr/>
        </p:nvSpPr>
        <p:spPr>
          <a:xfrm rot="-367044">
            <a:off x="444798" y="699767"/>
            <a:ext cx="4847705" cy="1243721"/>
          </a:xfrm>
          <a:prstGeom prst="rect">
            <a:avLst/>
          </a:prstGeom>
          <a:solidFill>
            <a:srgbClr val="D9EAD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As we slide 5x5x3 over input of size 32x32x3, we get an output of 28x28x1. So </a:t>
            </a:r>
            <a:r>
              <a:rPr lang="en" sz="2400">
                <a:latin typeface="Helvetica Neue"/>
                <a:ea typeface="Helvetica Neue"/>
                <a:cs typeface="Helvetica Neue"/>
                <a:sym typeface="Helvetica Neue"/>
              </a:rPr>
              <a:t>what</a:t>
            </a:r>
            <a:r>
              <a:rPr lang="en" sz="2400">
                <a:latin typeface="Helvetica Neue"/>
                <a:ea typeface="Helvetica Neue"/>
                <a:cs typeface="Helvetica Neue"/>
                <a:sym typeface="Helvetica Neue"/>
              </a:rPr>
              <a:t>’s the stride?</a:t>
            </a:r>
            <a:endParaRPr sz="2400">
              <a:latin typeface="Helvetica Neue"/>
              <a:ea typeface="Helvetica Neue"/>
              <a:cs typeface="Helvetica Neue"/>
              <a:sym typeface="Helvetica Neue"/>
            </a:endParaRPr>
          </a:p>
        </p:txBody>
      </p:sp>
      <p:sp>
        <p:nvSpPr>
          <p:cNvPr id="1966" name="Google Shape;1966;p85"/>
          <p:cNvSpPr/>
          <p:nvPr/>
        </p:nvSpPr>
        <p:spPr>
          <a:xfrm rot="-367105">
            <a:off x="766966" y="3214263"/>
            <a:ext cx="5032667" cy="1487820"/>
          </a:xfrm>
          <a:prstGeom prst="rect">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Stride=1. We “lose” 4 values where the filter would be hanging over the edge of the input </a:t>
            </a:r>
            <a:r>
              <a:rPr lang="en" sz="2400">
                <a:solidFill>
                  <a:schemeClr val="dk1"/>
                </a:solidFill>
                <a:latin typeface="Helvetica Neue"/>
                <a:ea typeface="Helvetica Neue"/>
                <a:cs typeface="Helvetica Neue"/>
                <a:sym typeface="Helvetica Neue"/>
              </a:rPr>
              <a:t>in width/height with</a:t>
            </a:r>
            <a:r>
              <a:rPr lang="en" sz="2400">
                <a:latin typeface="Helvetica Neue"/>
                <a:ea typeface="Helvetica Neue"/>
                <a:cs typeface="Helvetica Neue"/>
                <a:sym typeface="Helvetica Neue"/>
              </a:rPr>
              <a:t> kernel 5x5x3</a:t>
            </a:r>
            <a:endParaRPr sz="24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9"/>
                                        </p:tgtEl>
                                        <p:attrNameLst>
                                          <p:attrName>style.visibility</p:attrName>
                                        </p:attrNameLst>
                                      </p:cBhvr>
                                      <p:to>
                                        <p:strVal val="visible"/>
                                      </p:to>
                                    </p:set>
                                    <p:animEffect filter="fade" transition="in">
                                      <p:cBhvr>
                                        <p:cTn dur="1000"/>
                                        <p:tgtEl>
                                          <p:spTgt spid="1949"/>
                                        </p:tgtEl>
                                      </p:cBhvr>
                                    </p:animEffect>
                                  </p:childTnLst>
                                </p:cTn>
                              </p:par>
                              <p:par>
                                <p:cTn fill="hold" nodeType="withEffect" presetClass="entr" presetID="10" presetSubtype="0">
                                  <p:stCondLst>
                                    <p:cond delay="0"/>
                                  </p:stCondLst>
                                  <p:childTnLst>
                                    <p:set>
                                      <p:cBhvr>
                                        <p:cTn dur="1" fill="hold">
                                          <p:stCondLst>
                                            <p:cond delay="0"/>
                                          </p:stCondLst>
                                        </p:cTn>
                                        <p:tgtEl>
                                          <p:spTgt spid="1960"/>
                                        </p:tgtEl>
                                        <p:attrNameLst>
                                          <p:attrName>style.visibility</p:attrName>
                                        </p:attrNameLst>
                                      </p:cBhvr>
                                      <p:to>
                                        <p:strVal val="visible"/>
                                      </p:to>
                                    </p:set>
                                    <p:animEffect filter="fade" transition="in">
                                      <p:cBhvr>
                                        <p:cTn dur="1000"/>
                                        <p:tgtEl>
                                          <p:spTgt spid="19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9"/>
                                        </p:tgtEl>
                                        <p:attrNameLst>
                                          <p:attrName>style.visibility</p:attrName>
                                        </p:attrNameLst>
                                      </p:cBhvr>
                                      <p:to>
                                        <p:strVal val="visible"/>
                                      </p:to>
                                    </p:set>
                                    <p:animEffect filter="fade" transition="in">
                                      <p:cBhvr>
                                        <p:cTn dur="1000"/>
                                        <p:tgtEl>
                                          <p:spTgt spid="19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4"/>
                                        </p:tgtEl>
                                        <p:attrNameLst>
                                          <p:attrName>style.visibility</p:attrName>
                                        </p:attrNameLst>
                                      </p:cBhvr>
                                      <p:to>
                                        <p:strVal val="visible"/>
                                      </p:to>
                                    </p:set>
                                    <p:animEffect filter="fade" transition="in">
                                      <p:cBhvr>
                                        <p:cTn dur="1000"/>
                                        <p:tgtEl>
                                          <p:spTgt spid="1934"/>
                                        </p:tgtEl>
                                      </p:cBhvr>
                                    </p:animEffect>
                                  </p:childTnLst>
                                </p:cTn>
                              </p:par>
                              <p:par>
                                <p:cTn fill="hold" nodeType="withEffect" presetClass="entr" presetID="10" presetSubtype="0">
                                  <p:stCondLst>
                                    <p:cond delay="0"/>
                                  </p:stCondLst>
                                  <p:childTnLst>
                                    <p:set>
                                      <p:cBhvr>
                                        <p:cTn dur="1" fill="hold">
                                          <p:stCondLst>
                                            <p:cond delay="0"/>
                                          </p:stCondLst>
                                        </p:cTn>
                                        <p:tgtEl>
                                          <p:spTgt spid="1958"/>
                                        </p:tgtEl>
                                        <p:attrNameLst>
                                          <p:attrName>style.visibility</p:attrName>
                                        </p:attrNameLst>
                                      </p:cBhvr>
                                      <p:to>
                                        <p:strVal val="visible"/>
                                      </p:to>
                                    </p:set>
                                    <p:animEffect filter="fade" transition="in">
                                      <p:cBhvr>
                                        <p:cTn dur="1000"/>
                                        <p:tgtEl>
                                          <p:spTgt spid="19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1">
                                            <p:txEl>
                                              <p:pRg end="0" st="0"/>
                                            </p:txEl>
                                          </p:spTgt>
                                        </p:tgtEl>
                                        <p:attrNameLst>
                                          <p:attrName>style.visibility</p:attrName>
                                        </p:attrNameLst>
                                      </p:cBhvr>
                                      <p:to>
                                        <p:strVal val="visible"/>
                                      </p:to>
                                    </p:set>
                                    <p:animEffect filter="fade" transition="in">
                                      <p:cBhvr>
                                        <p:cTn dur="1000"/>
                                        <p:tgtEl>
                                          <p:spTgt spid="19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1">
                                            <p:txEl>
                                              <p:pRg end="1" st="1"/>
                                            </p:txEl>
                                          </p:spTgt>
                                        </p:tgtEl>
                                        <p:attrNameLst>
                                          <p:attrName>style.visibility</p:attrName>
                                        </p:attrNameLst>
                                      </p:cBhvr>
                                      <p:to>
                                        <p:strVal val="visible"/>
                                      </p:to>
                                    </p:set>
                                    <p:animEffect filter="fade" transition="in">
                                      <p:cBhvr>
                                        <p:cTn dur="1000"/>
                                        <p:tgtEl>
                                          <p:spTgt spid="19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1">
                                            <p:txEl>
                                              <p:pRg end="2" st="2"/>
                                            </p:txEl>
                                          </p:spTgt>
                                        </p:tgtEl>
                                        <p:attrNameLst>
                                          <p:attrName>style.visibility</p:attrName>
                                        </p:attrNameLst>
                                      </p:cBhvr>
                                      <p:to>
                                        <p:strVal val="visible"/>
                                      </p:to>
                                    </p:set>
                                    <p:animEffect filter="fade" transition="in">
                                      <p:cBhvr>
                                        <p:cTn dur="1000"/>
                                        <p:tgtEl>
                                          <p:spTgt spid="19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49"/>
                                        </p:tgtEl>
                                      </p:cBhvr>
                                    </p:animEffect>
                                    <p:set>
                                      <p:cBhvr>
                                        <p:cTn dur="1" fill="hold">
                                          <p:stCondLst>
                                            <p:cond delay="1000"/>
                                          </p:stCondLst>
                                        </p:cTn>
                                        <p:tgtEl>
                                          <p:spTgt spid="194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34"/>
                                        </p:tgtEl>
                                      </p:cBhvr>
                                    </p:animEffect>
                                    <p:set>
                                      <p:cBhvr>
                                        <p:cTn dur="1" fill="hold">
                                          <p:stCondLst>
                                            <p:cond delay="1000"/>
                                          </p:stCondLst>
                                        </p:cTn>
                                        <p:tgtEl>
                                          <p:spTgt spid="19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1"/>
                                        </p:tgtEl>
                                        <p:attrNameLst>
                                          <p:attrName>style.visibility</p:attrName>
                                        </p:attrNameLst>
                                      </p:cBhvr>
                                      <p:to>
                                        <p:strVal val="visible"/>
                                      </p:to>
                                    </p:set>
                                    <p:animEffect filter="fade" transition="in">
                                      <p:cBhvr>
                                        <p:cTn dur="1000"/>
                                        <p:tgtEl>
                                          <p:spTgt spid="1951"/>
                                        </p:tgtEl>
                                      </p:cBhvr>
                                    </p:animEffect>
                                  </p:childTnLst>
                                </p:cTn>
                              </p:par>
                              <p:par>
                                <p:cTn fill="hold" nodeType="withEffect" presetClass="entr" presetID="10" presetSubtype="0">
                                  <p:stCondLst>
                                    <p:cond delay="0"/>
                                  </p:stCondLst>
                                  <p:childTnLst>
                                    <p:set>
                                      <p:cBhvr>
                                        <p:cTn dur="1" fill="hold">
                                          <p:stCondLst>
                                            <p:cond delay="0"/>
                                          </p:stCondLst>
                                        </p:cTn>
                                        <p:tgtEl>
                                          <p:spTgt spid="1962"/>
                                        </p:tgtEl>
                                        <p:attrNameLst>
                                          <p:attrName>style.visibility</p:attrName>
                                        </p:attrNameLst>
                                      </p:cBhvr>
                                      <p:to>
                                        <p:strVal val="visible"/>
                                      </p:to>
                                    </p:set>
                                    <p:animEffect filter="fade" transition="in">
                                      <p:cBhvr>
                                        <p:cTn dur="1000"/>
                                        <p:tgtEl>
                                          <p:spTgt spid="19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51"/>
                                        </p:tgtEl>
                                      </p:cBhvr>
                                    </p:animEffect>
                                    <p:set>
                                      <p:cBhvr>
                                        <p:cTn dur="1" fill="hold">
                                          <p:stCondLst>
                                            <p:cond delay="1000"/>
                                          </p:stCondLst>
                                        </p:cTn>
                                        <p:tgtEl>
                                          <p:spTgt spid="19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2"/>
                                        </p:tgtEl>
                                        <p:attrNameLst>
                                          <p:attrName>style.visibility</p:attrName>
                                        </p:attrNameLst>
                                      </p:cBhvr>
                                      <p:to>
                                        <p:strVal val="visible"/>
                                      </p:to>
                                    </p:set>
                                    <p:animEffect filter="fade" transition="in">
                                      <p:cBhvr>
                                        <p:cTn dur="1000"/>
                                        <p:tgtEl>
                                          <p:spTgt spid="1952"/>
                                        </p:tgtEl>
                                      </p:cBhvr>
                                    </p:animEffect>
                                  </p:childTnLst>
                                </p:cTn>
                              </p:par>
                              <p:par>
                                <p:cTn fill="hold" nodeType="withEffect" presetClass="entr" presetID="10" presetSubtype="0">
                                  <p:stCondLst>
                                    <p:cond delay="0"/>
                                  </p:stCondLst>
                                  <p:childTnLst>
                                    <p:set>
                                      <p:cBhvr>
                                        <p:cTn dur="1" fill="hold">
                                          <p:stCondLst>
                                            <p:cond delay="0"/>
                                          </p:stCondLst>
                                        </p:cTn>
                                        <p:tgtEl>
                                          <p:spTgt spid="1963"/>
                                        </p:tgtEl>
                                        <p:attrNameLst>
                                          <p:attrName>style.visibility</p:attrName>
                                        </p:attrNameLst>
                                      </p:cBhvr>
                                      <p:to>
                                        <p:strVal val="visible"/>
                                      </p:to>
                                    </p:set>
                                    <p:animEffect filter="fade" transition="in">
                                      <p:cBhvr>
                                        <p:cTn dur="1000"/>
                                        <p:tgtEl>
                                          <p:spTgt spid="19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52"/>
                                        </p:tgtEl>
                                      </p:cBhvr>
                                    </p:animEffect>
                                    <p:set>
                                      <p:cBhvr>
                                        <p:cTn dur="1" fill="hold">
                                          <p:stCondLst>
                                            <p:cond delay="1000"/>
                                          </p:stCondLst>
                                        </p:cTn>
                                        <p:tgtEl>
                                          <p:spTgt spid="19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3"/>
                                        </p:tgtEl>
                                        <p:attrNameLst>
                                          <p:attrName>style.visibility</p:attrName>
                                        </p:attrNameLst>
                                      </p:cBhvr>
                                      <p:to>
                                        <p:strVal val="visible"/>
                                      </p:to>
                                    </p:set>
                                    <p:animEffect filter="fade" transition="in">
                                      <p:cBhvr>
                                        <p:cTn dur="1000"/>
                                        <p:tgtEl>
                                          <p:spTgt spid="1953"/>
                                        </p:tgtEl>
                                      </p:cBhvr>
                                    </p:animEffect>
                                  </p:childTnLst>
                                </p:cTn>
                              </p:par>
                              <p:par>
                                <p:cTn fill="hold" nodeType="withEffect" presetClass="entr" presetID="10" presetSubtype="0">
                                  <p:stCondLst>
                                    <p:cond delay="0"/>
                                  </p:stCondLst>
                                  <p:childTnLst>
                                    <p:set>
                                      <p:cBhvr>
                                        <p:cTn dur="1" fill="hold">
                                          <p:stCondLst>
                                            <p:cond delay="0"/>
                                          </p:stCondLst>
                                        </p:cTn>
                                        <p:tgtEl>
                                          <p:spTgt spid="1964"/>
                                        </p:tgtEl>
                                        <p:attrNameLst>
                                          <p:attrName>style.visibility</p:attrName>
                                        </p:attrNameLst>
                                      </p:cBhvr>
                                      <p:to>
                                        <p:strVal val="visible"/>
                                      </p:to>
                                    </p:set>
                                    <p:animEffect filter="fade" transition="in">
                                      <p:cBhvr>
                                        <p:cTn dur="1000"/>
                                        <p:tgtEl>
                                          <p:spTgt spid="19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53"/>
                                        </p:tgtEl>
                                      </p:cBhvr>
                                    </p:animEffect>
                                    <p:set>
                                      <p:cBhvr>
                                        <p:cTn dur="1" fill="hold">
                                          <p:stCondLst>
                                            <p:cond delay="1000"/>
                                          </p:stCondLst>
                                        </p:cTn>
                                        <p:tgtEl>
                                          <p:spTgt spid="19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8"/>
                                        </p:tgtEl>
                                        <p:attrNameLst>
                                          <p:attrName>style.visibility</p:attrName>
                                        </p:attrNameLst>
                                      </p:cBhvr>
                                      <p:to>
                                        <p:strVal val="visible"/>
                                      </p:to>
                                    </p:set>
                                    <p:animEffect filter="fade" transition="in">
                                      <p:cBhvr>
                                        <p:cTn dur="1000"/>
                                        <p:tgtEl>
                                          <p:spTgt spid="1948"/>
                                        </p:tgtEl>
                                      </p:cBhvr>
                                    </p:animEffect>
                                  </p:childTnLst>
                                </p:cTn>
                              </p:par>
                              <p:par>
                                <p:cTn fill="hold" nodeType="withEffect" presetClass="entr" presetID="10" presetSubtype="0">
                                  <p:stCondLst>
                                    <p:cond delay="0"/>
                                  </p:stCondLst>
                                  <p:childTnLst>
                                    <p:set>
                                      <p:cBhvr>
                                        <p:cTn dur="1" fill="hold">
                                          <p:stCondLst>
                                            <p:cond delay="0"/>
                                          </p:stCondLst>
                                        </p:cTn>
                                        <p:tgtEl>
                                          <p:spTgt spid="1957"/>
                                        </p:tgtEl>
                                        <p:attrNameLst>
                                          <p:attrName>style.visibility</p:attrName>
                                        </p:attrNameLst>
                                      </p:cBhvr>
                                      <p:to>
                                        <p:strVal val="visible"/>
                                      </p:to>
                                    </p:set>
                                    <p:animEffect filter="fade" transition="in">
                                      <p:cBhvr>
                                        <p:cTn dur="1000"/>
                                        <p:tgtEl>
                                          <p:spTgt spid="19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48"/>
                                        </p:tgtEl>
                                      </p:cBhvr>
                                    </p:animEffect>
                                    <p:set>
                                      <p:cBhvr>
                                        <p:cTn dur="1" fill="hold">
                                          <p:stCondLst>
                                            <p:cond delay="1000"/>
                                          </p:stCondLst>
                                        </p:cTn>
                                        <p:tgtEl>
                                          <p:spTgt spid="19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0"/>
                                        </p:tgtEl>
                                        <p:attrNameLst>
                                          <p:attrName>style.visibility</p:attrName>
                                        </p:attrNameLst>
                                      </p:cBhvr>
                                      <p:to>
                                        <p:strVal val="visible"/>
                                      </p:to>
                                    </p:set>
                                    <p:animEffect filter="fade" transition="in">
                                      <p:cBhvr>
                                        <p:cTn dur="1000"/>
                                        <p:tgtEl>
                                          <p:spTgt spid="1950"/>
                                        </p:tgtEl>
                                      </p:cBhvr>
                                    </p:animEffect>
                                  </p:childTnLst>
                                </p:cTn>
                              </p:par>
                              <p:par>
                                <p:cTn fill="hold" nodeType="withEffect" presetClass="entr" presetID="10" presetSubtype="0">
                                  <p:stCondLst>
                                    <p:cond delay="0"/>
                                  </p:stCondLst>
                                  <p:childTnLst>
                                    <p:set>
                                      <p:cBhvr>
                                        <p:cTn dur="1" fill="hold">
                                          <p:stCondLst>
                                            <p:cond delay="0"/>
                                          </p:stCondLst>
                                        </p:cTn>
                                        <p:tgtEl>
                                          <p:spTgt spid="1954"/>
                                        </p:tgtEl>
                                        <p:attrNameLst>
                                          <p:attrName>style.visibility</p:attrName>
                                        </p:attrNameLst>
                                      </p:cBhvr>
                                      <p:to>
                                        <p:strVal val="visible"/>
                                      </p:to>
                                    </p:set>
                                    <p:animEffect filter="fade" transition="in">
                                      <p:cBhvr>
                                        <p:cTn dur="1000"/>
                                        <p:tgtEl>
                                          <p:spTgt spid="1954"/>
                                        </p:tgtEl>
                                      </p:cBhvr>
                                    </p:animEffect>
                                  </p:childTnLst>
                                </p:cTn>
                              </p:par>
                              <p:par>
                                <p:cTn fill="hold" nodeType="withEffect" presetClass="entr" presetID="10" presetSubtype="0">
                                  <p:stCondLst>
                                    <p:cond delay="0"/>
                                  </p:stCondLst>
                                  <p:childTnLst>
                                    <p:set>
                                      <p:cBhvr>
                                        <p:cTn dur="1" fill="hold">
                                          <p:stCondLst>
                                            <p:cond delay="0"/>
                                          </p:stCondLst>
                                        </p:cTn>
                                        <p:tgtEl>
                                          <p:spTgt spid="1955"/>
                                        </p:tgtEl>
                                        <p:attrNameLst>
                                          <p:attrName>style.visibility</p:attrName>
                                        </p:attrNameLst>
                                      </p:cBhvr>
                                      <p:to>
                                        <p:strVal val="visible"/>
                                      </p:to>
                                    </p:set>
                                    <p:animEffect filter="fade" transition="in">
                                      <p:cBhvr>
                                        <p:cTn dur="1000"/>
                                        <p:tgtEl>
                                          <p:spTgt spid="1955"/>
                                        </p:tgtEl>
                                      </p:cBhvr>
                                    </p:animEffect>
                                  </p:childTnLst>
                                </p:cTn>
                              </p:par>
                              <p:par>
                                <p:cTn fill="hold" nodeType="withEffect" presetClass="entr" presetID="10" presetSubtype="0">
                                  <p:stCondLst>
                                    <p:cond delay="0"/>
                                  </p:stCondLst>
                                  <p:childTnLst>
                                    <p:set>
                                      <p:cBhvr>
                                        <p:cTn dur="1" fill="hold">
                                          <p:stCondLst>
                                            <p:cond delay="0"/>
                                          </p:stCondLst>
                                        </p:cTn>
                                        <p:tgtEl>
                                          <p:spTgt spid="1956"/>
                                        </p:tgtEl>
                                        <p:attrNameLst>
                                          <p:attrName>style.visibility</p:attrName>
                                        </p:attrNameLst>
                                      </p:cBhvr>
                                      <p:to>
                                        <p:strVal val="visible"/>
                                      </p:to>
                                    </p:set>
                                    <p:animEffect filter="fade" transition="in">
                                      <p:cBhvr>
                                        <p:cTn dur="1000"/>
                                        <p:tgtEl>
                                          <p:spTgt spid="19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58"/>
                                        </p:tgtEl>
                                      </p:cBhvr>
                                    </p:animEffect>
                                    <p:set>
                                      <p:cBhvr>
                                        <p:cTn dur="1" fill="hold">
                                          <p:stCondLst>
                                            <p:cond delay="1000"/>
                                          </p:stCondLst>
                                        </p:cTn>
                                        <p:tgtEl>
                                          <p:spTgt spid="195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62"/>
                                        </p:tgtEl>
                                      </p:cBhvr>
                                    </p:animEffect>
                                    <p:set>
                                      <p:cBhvr>
                                        <p:cTn dur="1" fill="hold">
                                          <p:stCondLst>
                                            <p:cond delay="1000"/>
                                          </p:stCondLst>
                                        </p:cTn>
                                        <p:tgtEl>
                                          <p:spTgt spid="196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63"/>
                                        </p:tgtEl>
                                      </p:cBhvr>
                                    </p:animEffect>
                                    <p:set>
                                      <p:cBhvr>
                                        <p:cTn dur="1" fill="hold">
                                          <p:stCondLst>
                                            <p:cond delay="1000"/>
                                          </p:stCondLst>
                                        </p:cTn>
                                        <p:tgtEl>
                                          <p:spTgt spid="196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64"/>
                                        </p:tgtEl>
                                      </p:cBhvr>
                                    </p:animEffect>
                                    <p:set>
                                      <p:cBhvr>
                                        <p:cTn dur="1" fill="hold">
                                          <p:stCondLst>
                                            <p:cond delay="1000"/>
                                          </p:stCondLst>
                                        </p:cTn>
                                        <p:tgtEl>
                                          <p:spTgt spid="196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57"/>
                                        </p:tgtEl>
                                      </p:cBhvr>
                                    </p:animEffect>
                                    <p:set>
                                      <p:cBhvr>
                                        <p:cTn dur="1" fill="hold">
                                          <p:stCondLst>
                                            <p:cond delay="1000"/>
                                          </p:stCondLst>
                                        </p:cTn>
                                        <p:tgtEl>
                                          <p:spTgt spid="19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5"/>
                                        </p:tgtEl>
                                        <p:attrNameLst>
                                          <p:attrName>style.visibility</p:attrName>
                                        </p:attrNameLst>
                                      </p:cBhvr>
                                      <p:to>
                                        <p:strVal val="visible"/>
                                      </p:to>
                                    </p:set>
                                    <p:animEffect filter="fade" transition="in">
                                      <p:cBhvr>
                                        <p:cTn dur="1000"/>
                                        <p:tgtEl>
                                          <p:spTgt spid="19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6"/>
                                        </p:tgtEl>
                                        <p:attrNameLst>
                                          <p:attrName>style.visibility</p:attrName>
                                        </p:attrNameLst>
                                      </p:cBhvr>
                                      <p:to>
                                        <p:strVal val="visible"/>
                                      </p:to>
                                    </p:set>
                                    <p:animEffect filter="fade" transition="in">
                                      <p:cBhvr>
                                        <p:cTn dur="1000"/>
                                        <p:tgtEl>
                                          <p:spTgt spid="19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sp>
        <p:nvSpPr>
          <p:cNvPr id="1971" name="Google Shape;1971;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Layer</a:t>
            </a:r>
            <a:endParaRPr/>
          </a:p>
        </p:txBody>
      </p:sp>
      <p:sp>
        <p:nvSpPr>
          <p:cNvPr id="1972" name="Google Shape;1972;p86"/>
          <p:cNvSpPr txBox="1"/>
          <p:nvPr/>
        </p:nvSpPr>
        <p:spPr>
          <a:xfrm>
            <a:off x="5005175" y="1091825"/>
            <a:ext cx="181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2000">
                <a:solidFill>
                  <a:srgbClr val="FF0000"/>
                </a:solidFill>
                <a:latin typeface="Helvetica Neue"/>
                <a:ea typeface="Helvetica Neue"/>
                <a:cs typeface="Helvetica Neue"/>
                <a:sym typeface="Helvetica Neue"/>
              </a:rPr>
              <a:t>f</a:t>
            </a:r>
            <a:r>
              <a:rPr baseline="-25000" lang="en" sz="2000">
                <a:solidFill>
                  <a:srgbClr val="FF0000"/>
                </a:solidFill>
                <a:latin typeface="Helvetica Neue"/>
                <a:ea typeface="Helvetica Neue"/>
                <a:cs typeface="Helvetica Neue"/>
                <a:sym typeface="Helvetica Neue"/>
              </a:rPr>
              <a:t>c</a:t>
            </a:r>
            <a:r>
              <a:rPr lang="en" sz="2000">
                <a:solidFill>
                  <a:schemeClr val="dk1"/>
                </a:solidFill>
                <a:latin typeface="Helvetica Neue"/>
                <a:ea typeface="Helvetica Neue"/>
                <a:cs typeface="Helvetica Neue"/>
                <a:sym typeface="Helvetica Neue"/>
              </a:rPr>
              <a:t>(</a:t>
            </a:r>
            <a:r>
              <a:rPr b="1" lang="en" sz="2000">
                <a:solidFill>
                  <a:srgbClr val="38761D"/>
                </a:solidFill>
                <a:latin typeface="Helvetica Neue"/>
                <a:ea typeface="Helvetica Neue"/>
                <a:cs typeface="Helvetica Neue"/>
                <a:sym typeface="Helvetica Neue"/>
              </a:rPr>
              <a:t>x</a:t>
            </a:r>
            <a:r>
              <a:rPr baseline="-25000" lang="en" sz="2000">
                <a:solidFill>
                  <a:srgbClr val="38761D"/>
                </a:solidFill>
                <a:latin typeface="Helvetica Neue"/>
                <a:ea typeface="Helvetica Neue"/>
                <a:cs typeface="Helvetica Neue"/>
                <a:sym typeface="Helvetica Neue"/>
              </a:rPr>
              <a:t>A</a:t>
            </a:r>
            <a:r>
              <a:rPr lang="en" sz="2000">
                <a:solidFill>
                  <a:schemeClr val="dk1"/>
                </a:solidFill>
                <a:latin typeface="Helvetica Neue"/>
                <a:ea typeface="Helvetica Neue"/>
                <a:cs typeface="Helvetica Neue"/>
                <a:sym typeface="Helvetica Neue"/>
              </a:rPr>
              <a:t>) = </a:t>
            </a:r>
            <a:r>
              <a:rPr lang="en" sz="2000">
                <a:solidFill>
                  <a:srgbClr val="9900FF"/>
                </a:solidFill>
                <a:latin typeface="Helvetica Neue"/>
                <a:ea typeface="Helvetica Neue"/>
                <a:cs typeface="Helvetica Neue"/>
                <a:sym typeface="Helvetica Neue"/>
              </a:rPr>
              <a:t>W</a:t>
            </a:r>
            <a:r>
              <a:rPr b="1" lang="en" sz="2000">
                <a:solidFill>
                  <a:srgbClr val="38761D"/>
                </a:solidFill>
                <a:latin typeface="Helvetica Neue"/>
                <a:ea typeface="Helvetica Neue"/>
                <a:cs typeface="Helvetica Neue"/>
                <a:sym typeface="Helvetica Neue"/>
              </a:rPr>
              <a:t>x</a:t>
            </a:r>
            <a:r>
              <a:rPr baseline="-25000" lang="en" sz="2000">
                <a:solidFill>
                  <a:srgbClr val="38761D"/>
                </a:solidFill>
                <a:latin typeface="Helvetica Neue"/>
                <a:ea typeface="Helvetica Neue"/>
                <a:cs typeface="Helvetica Neue"/>
                <a:sym typeface="Helvetica Neue"/>
              </a:rPr>
              <a:t>A</a:t>
            </a:r>
            <a:r>
              <a:rPr lang="en" sz="2000">
                <a:solidFill>
                  <a:schemeClr val="dk1"/>
                </a:solidFill>
                <a:latin typeface="Helvetica Neue"/>
                <a:ea typeface="Helvetica Neue"/>
                <a:cs typeface="Helvetica Neue"/>
                <a:sym typeface="Helvetica Neue"/>
              </a:rPr>
              <a:t>+</a:t>
            </a:r>
            <a:r>
              <a:rPr b="1" lang="en" sz="2000">
                <a:solidFill>
                  <a:srgbClr val="9900FF"/>
                </a:solidFill>
                <a:latin typeface="Helvetica Neue"/>
                <a:ea typeface="Helvetica Neue"/>
                <a:cs typeface="Helvetica Neue"/>
                <a:sym typeface="Helvetica Neue"/>
              </a:rPr>
              <a:t>b</a:t>
            </a:r>
            <a:endParaRPr b="1">
              <a:solidFill>
                <a:srgbClr val="9900FF"/>
              </a:solidFill>
              <a:latin typeface="Helvetica Neue"/>
              <a:ea typeface="Helvetica Neue"/>
              <a:cs typeface="Helvetica Neue"/>
              <a:sym typeface="Helvetica Neue"/>
            </a:endParaRPr>
          </a:p>
        </p:txBody>
      </p:sp>
      <p:sp>
        <p:nvSpPr>
          <p:cNvPr id="1973" name="Google Shape;1973;p86"/>
          <p:cNvSpPr/>
          <p:nvPr/>
        </p:nvSpPr>
        <p:spPr>
          <a:xfrm>
            <a:off x="1188922" y="1232526"/>
            <a:ext cx="2245996" cy="3556810"/>
          </a:xfrm>
          <a:custGeom>
            <a:rect b="b" l="l" r="r" t="t"/>
            <a:pathLst>
              <a:path extrusionOk="0" h="5501640" w="3474085">
                <a:moveTo>
                  <a:pt x="3473848" y="0"/>
                </a:moveTo>
                <a:lnTo>
                  <a:pt x="0" y="1988795"/>
                </a:lnTo>
                <a:lnTo>
                  <a:pt x="18334" y="5501085"/>
                </a:lnTo>
                <a:lnTo>
                  <a:pt x="3473848" y="3507196"/>
                </a:lnTo>
                <a:lnTo>
                  <a:pt x="3473848" y="0"/>
                </a:lnTo>
                <a:close/>
              </a:path>
            </a:pathLst>
          </a:custGeom>
          <a:solidFill>
            <a:srgbClr val="70BF4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74" name="Google Shape;1974;p86"/>
          <p:cNvSpPr/>
          <p:nvPr/>
        </p:nvSpPr>
        <p:spPr>
          <a:xfrm>
            <a:off x="1188922" y="1232526"/>
            <a:ext cx="2245996" cy="3556810"/>
          </a:xfrm>
          <a:custGeom>
            <a:rect b="b" l="l" r="r" t="t"/>
            <a:pathLst>
              <a:path extrusionOk="0" h="5501640" w="3474085">
                <a:moveTo>
                  <a:pt x="0" y="1988795"/>
                </a:moveTo>
                <a:lnTo>
                  <a:pt x="3473849" y="0"/>
                </a:lnTo>
                <a:lnTo>
                  <a:pt x="3473849" y="3507196"/>
                </a:lnTo>
                <a:lnTo>
                  <a:pt x="18334" y="5501085"/>
                </a:lnTo>
                <a:lnTo>
                  <a:pt x="0" y="1988795"/>
                </a:lnTo>
                <a:close/>
              </a:path>
            </a:pathLst>
          </a:custGeom>
          <a:noFill/>
          <a:ln cap="flat" cmpd="sng" w="50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75" name="Google Shape;1975;p86"/>
          <p:cNvSpPr/>
          <p:nvPr/>
        </p:nvSpPr>
        <p:spPr>
          <a:xfrm>
            <a:off x="1532661" y="2327236"/>
            <a:ext cx="0" cy="2264059"/>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76" name="Google Shape;1976;p86"/>
          <p:cNvSpPr/>
          <p:nvPr/>
        </p:nvSpPr>
        <p:spPr>
          <a:xfrm>
            <a:off x="1956327" y="2084468"/>
            <a:ext cx="0" cy="2264059"/>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77" name="Google Shape;1977;p86"/>
          <p:cNvSpPr/>
          <p:nvPr/>
        </p:nvSpPr>
        <p:spPr>
          <a:xfrm>
            <a:off x="2311818" y="1878781"/>
            <a:ext cx="0" cy="2264059"/>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78" name="Google Shape;1978;p86"/>
          <p:cNvSpPr/>
          <p:nvPr/>
        </p:nvSpPr>
        <p:spPr>
          <a:xfrm>
            <a:off x="2667310" y="1687131"/>
            <a:ext cx="0" cy="2264059"/>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79" name="Google Shape;1979;p86"/>
          <p:cNvSpPr/>
          <p:nvPr/>
        </p:nvSpPr>
        <p:spPr>
          <a:xfrm>
            <a:off x="3022803" y="1457182"/>
            <a:ext cx="0" cy="2264059"/>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80" name="Google Shape;1980;p86"/>
          <p:cNvSpPr/>
          <p:nvPr/>
        </p:nvSpPr>
        <p:spPr>
          <a:xfrm>
            <a:off x="1190052" y="1584421"/>
            <a:ext cx="2243533" cy="1290287"/>
          </a:xfrm>
          <a:custGeom>
            <a:rect b="b" l="l" r="r" t="t"/>
            <a:pathLst>
              <a:path extrusionOk="0" h="1995804" w="3470275">
                <a:moveTo>
                  <a:pt x="0" y="1995222"/>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81" name="Google Shape;1981;p86"/>
          <p:cNvSpPr/>
          <p:nvPr/>
        </p:nvSpPr>
        <p:spPr>
          <a:xfrm>
            <a:off x="1190052" y="2034359"/>
            <a:ext cx="2243533" cy="1290287"/>
          </a:xfrm>
          <a:custGeom>
            <a:rect b="b" l="l" r="r" t="t"/>
            <a:pathLst>
              <a:path extrusionOk="0" h="1995804" w="3470275">
                <a:moveTo>
                  <a:pt x="0" y="1995222"/>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82" name="Google Shape;1982;p86"/>
          <p:cNvSpPr/>
          <p:nvPr/>
        </p:nvSpPr>
        <p:spPr>
          <a:xfrm>
            <a:off x="1190052" y="2369903"/>
            <a:ext cx="2243533" cy="1290287"/>
          </a:xfrm>
          <a:custGeom>
            <a:rect b="b" l="l" r="r" t="t"/>
            <a:pathLst>
              <a:path extrusionOk="0" h="1995804" w="3470275">
                <a:moveTo>
                  <a:pt x="0" y="1995222"/>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83" name="Google Shape;1983;p86"/>
          <p:cNvSpPr/>
          <p:nvPr/>
        </p:nvSpPr>
        <p:spPr>
          <a:xfrm>
            <a:off x="1190052" y="2743750"/>
            <a:ext cx="2243533" cy="1290287"/>
          </a:xfrm>
          <a:custGeom>
            <a:rect b="b" l="l" r="r" t="t"/>
            <a:pathLst>
              <a:path extrusionOk="0" h="1995804" w="3470275">
                <a:moveTo>
                  <a:pt x="0" y="1995223"/>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84" name="Google Shape;1984;p86"/>
          <p:cNvSpPr/>
          <p:nvPr/>
        </p:nvSpPr>
        <p:spPr>
          <a:xfrm>
            <a:off x="1190052" y="3150994"/>
            <a:ext cx="2243533" cy="1290287"/>
          </a:xfrm>
          <a:custGeom>
            <a:rect b="b" l="l" r="r" t="t"/>
            <a:pathLst>
              <a:path extrusionOk="0" h="1995804" w="3470275">
                <a:moveTo>
                  <a:pt x="0" y="1995222"/>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85" name="Google Shape;1985;p86"/>
          <p:cNvSpPr/>
          <p:nvPr/>
        </p:nvSpPr>
        <p:spPr>
          <a:xfrm>
            <a:off x="5005185" y="2556383"/>
            <a:ext cx="1428636" cy="2262416"/>
          </a:xfrm>
          <a:custGeom>
            <a:rect b="b" l="l" r="r" t="t"/>
            <a:pathLst>
              <a:path extrusionOk="0" h="3499484" w="2209800">
                <a:moveTo>
                  <a:pt x="2209613" y="0"/>
                </a:moveTo>
                <a:lnTo>
                  <a:pt x="0" y="1265012"/>
                </a:lnTo>
                <a:lnTo>
                  <a:pt x="11662" y="3499076"/>
                </a:lnTo>
                <a:lnTo>
                  <a:pt x="2209613" y="2230823"/>
                </a:lnTo>
                <a:lnTo>
                  <a:pt x="2209613"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86" name="Google Shape;1986;p86"/>
          <p:cNvSpPr/>
          <p:nvPr/>
        </p:nvSpPr>
        <p:spPr>
          <a:xfrm>
            <a:off x="5005185" y="2556383"/>
            <a:ext cx="1428636" cy="2262416"/>
          </a:xfrm>
          <a:custGeom>
            <a:rect b="b" l="l" r="r" t="t"/>
            <a:pathLst>
              <a:path extrusionOk="0" h="3499484" w="2209800">
                <a:moveTo>
                  <a:pt x="0" y="1265014"/>
                </a:moveTo>
                <a:lnTo>
                  <a:pt x="2209613" y="0"/>
                </a:lnTo>
                <a:lnTo>
                  <a:pt x="2209613" y="2230824"/>
                </a:lnTo>
                <a:lnTo>
                  <a:pt x="11661" y="3499077"/>
                </a:lnTo>
                <a:lnTo>
                  <a:pt x="0" y="1265014"/>
                </a:lnTo>
                <a:close/>
              </a:path>
            </a:pathLst>
          </a:custGeom>
          <a:noFill/>
          <a:ln cap="flat" cmpd="sng" w="50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87" name="Google Shape;1987;p86"/>
          <p:cNvSpPr/>
          <p:nvPr/>
        </p:nvSpPr>
        <p:spPr>
          <a:xfrm>
            <a:off x="5298767" y="3212599"/>
            <a:ext cx="0" cy="1452857"/>
          </a:xfrm>
          <a:custGeom>
            <a:rect b="b" l="l" r="r" t="t"/>
            <a:pathLst>
              <a:path extrusionOk="0" h="2247265" w="120000">
                <a:moveTo>
                  <a:pt x="0" y="2246894"/>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88" name="Google Shape;1988;p86"/>
          <p:cNvSpPr/>
          <p:nvPr/>
        </p:nvSpPr>
        <p:spPr>
          <a:xfrm>
            <a:off x="5719417" y="2961162"/>
            <a:ext cx="0" cy="1452857"/>
          </a:xfrm>
          <a:custGeom>
            <a:rect b="b" l="l" r="r" t="t"/>
            <a:pathLst>
              <a:path extrusionOk="0" h="2247265" w="120000">
                <a:moveTo>
                  <a:pt x="0" y="2246895"/>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89" name="Google Shape;1989;p86"/>
          <p:cNvSpPr/>
          <p:nvPr/>
        </p:nvSpPr>
        <p:spPr>
          <a:xfrm>
            <a:off x="6070559" y="2772513"/>
            <a:ext cx="0" cy="1452857"/>
          </a:xfrm>
          <a:custGeom>
            <a:rect b="b" l="l" r="r" t="t"/>
            <a:pathLst>
              <a:path extrusionOk="0" h="2247265" w="120000">
                <a:moveTo>
                  <a:pt x="0" y="2246894"/>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90" name="Google Shape;1990;p86"/>
          <p:cNvSpPr/>
          <p:nvPr/>
        </p:nvSpPr>
        <p:spPr>
          <a:xfrm>
            <a:off x="5017272" y="2919677"/>
            <a:ext cx="1399488" cy="852666"/>
          </a:xfrm>
          <a:custGeom>
            <a:rect b="b" l="l" r="r" t="t"/>
            <a:pathLst>
              <a:path extrusionOk="0" h="1318895" w="2164715">
                <a:moveTo>
                  <a:pt x="2164163" y="0"/>
                </a:moveTo>
                <a:lnTo>
                  <a:pt x="0" y="1318634"/>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91" name="Google Shape;1991;p86"/>
          <p:cNvSpPr/>
          <p:nvPr/>
        </p:nvSpPr>
        <p:spPr>
          <a:xfrm>
            <a:off x="5025483" y="3310486"/>
            <a:ext cx="1399488" cy="852666"/>
          </a:xfrm>
          <a:custGeom>
            <a:rect b="b" l="l" r="r" t="t"/>
            <a:pathLst>
              <a:path extrusionOk="0" h="1318895" w="2164715">
                <a:moveTo>
                  <a:pt x="2164163" y="0"/>
                </a:moveTo>
                <a:lnTo>
                  <a:pt x="0" y="1318635"/>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92" name="Google Shape;1992;p86"/>
          <p:cNvSpPr/>
          <p:nvPr/>
        </p:nvSpPr>
        <p:spPr>
          <a:xfrm>
            <a:off x="5019852" y="3671764"/>
            <a:ext cx="1399488" cy="852666"/>
          </a:xfrm>
          <a:custGeom>
            <a:rect b="b" l="l" r="r" t="t"/>
            <a:pathLst>
              <a:path extrusionOk="0" h="1318895" w="2164715">
                <a:moveTo>
                  <a:pt x="2164163" y="0"/>
                </a:moveTo>
                <a:lnTo>
                  <a:pt x="0" y="1318634"/>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993" name="Google Shape;1993;p86"/>
          <p:cNvGrpSpPr/>
          <p:nvPr/>
        </p:nvGrpSpPr>
        <p:grpSpPr>
          <a:xfrm>
            <a:off x="1197672" y="1870275"/>
            <a:ext cx="4053138" cy="1763626"/>
            <a:chOff x="1197672" y="1870275"/>
            <a:chExt cx="4053138" cy="1763626"/>
          </a:xfrm>
        </p:grpSpPr>
        <p:sp>
          <p:nvSpPr>
            <p:cNvPr id="1994" name="Google Shape;1994;p86"/>
            <p:cNvSpPr/>
            <p:nvPr/>
          </p:nvSpPr>
          <p:spPr>
            <a:xfrm>
              <a:off x="1201091" y="1870275"/>
              <a:ext cx="1113760" cy="1763626"/>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95" name="Google Shape;1995;p86"/>
            <p:cNvSpPr/>
            <p:nvPr/>
          </p:nvSpPr>
          <p:spPr>
            <a:xfrm>
              <a:off x="1197672" y="3044081"/>
              <a:ext cx="3975548" cy="449116"/>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96" name="Google Shape;1996;p86"/>
            <p:cNvSpPr/>
            <p:nvPr/>
          </p:nvSpPr>
          <p:spPr>
            <a:xfrm>
              <a:off x="2311023" y="2443069"/>
              <a:ext cx="2870819" cy="1074760"/>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97" name="Google Shape;1997;p86"/>
            <p:cNvSpPr/>
            <p:nvPr/>
          </p:nvSpPr>
          <p:spPr>
            <a:xfrm>
              <a:off x="5066483" y="3388030"/>
              <a:ext cx="184327" cy="184326"/>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998" name="Google Shape;1998;p86"/>
          <p:cNvGrpSpPr/>
          <p:nvPr/>
        </p:nvGrpSpPr>
        <p:grpSpPr>
          <a:xfrm>
            <a:off x="1578672" y="1641675"/>
            <a:ext cx="4053423" cy="1766354"/>
            <a:chOff x="1197672" y="1870275"/>
            <a:chExt cx="4053423" cy="1766354"/>
          </a:xfrm>
        </p:grpSpPr>
        <p:sp>
          <p:nvSpPr>
            <p:cNvPr id="1999" name="Google Shape;1999;p86"/>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00" name="Google Shape;2000;p86"/>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01" name="Google Shape;2001;p86"/>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02" name="Google Shape;2002;p86"/>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003" name="Google Shape;2003;p86"/>
          <p:cNvGrpSpPr/>
          <p:nvPr/>
        </p:nvGrpSpPr>
        <p:grpSpPr>
          <a:xfrm>
            <a:off x="1959672" y="1413075"/>
            <a:ext cx="4053423" cy="1766354"/>
            <a:chOff x="1197672" y="1870275"/>
            <a:chExt cx="4053423" cy="1766354"/>
          </a:xfrm>
        </p:grpSpPr>
        <p:sp>
          <p:nvSpPr>
            <p:cNvPr id="2004" name="Google Shape;2004;p86"/>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05" name="Google Shape;2005;p86"/>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06" name="Google Shape;2006;p86"/>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07" name="Google Shape;2007;p86"/>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008" name="Google Shape;2008;p86"/>
          <p:cNvGrpSpPr/>
          <p:nvPr/>
        </p:nvGrpSpPr>
        <p:grpSpPr>
          <a:xfrm>
            <a:off x="2340672" y="1184475"/>
            <a:ext cx="4053423" cy="1766354"/>
            <a:chOff x="1197672" y="1870275"/>
            <a:chExt cx="4053423" cy="1766354"/>
          </a:xfrm>
        </p:grpSpPr>
        <p:sp>
          <p:nvSpPr>
            <p:cNvPr id="2009" name="Google Shape;2009;p86"/>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10" name="Google Shape;2010;p86"/>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11" name="Google Shape;2011;p86"/>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12" name="Google Shape;2012;p86"/>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013" name="Google Shape;2013;p86"/>
          <p:cNvGrpSpPr/>
          <p:nvPr/>
        </p:nvGrpSpPr>
        <p:grpSpPr>
          <a:xfrm>
            <a:off x="1197672" y="2251275"/>
            <a:ext cx="4053423" cy="1766354"/>
            <a:chOff x="1197672" y="1870275"/>
            <a:chExt cx="4053423" cy="1766354"/>
          </a:xfrm>
        </p:grpSpPr>
        <p:sp>
          <p:nvSpPr>
            <p:cNvPr id="2014" name="Google Shape;2014;p86"/>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15" name="Google Shape;2015;p86"/>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16" name="Google Shape;2016;p86"/>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17" name="Google Shape;2017;p86"/>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018" name="Google Shape;2018;p86"/>
          <p:cNvGrpSpPr/>
          <p:nvPr/>
        </p:nvGrpSpPr>
        <p:grpSpPr>
          <a:xfrm>
            <a:off x="1578672" y="2022675"/>
            <a:ext cx="4053423" cy="1766354"/>
            <a:chOff x="1197672" y="1870275"/>
            <a:chExt cx="4053423" cy="1766354"/>
          </a:xfrm>
        </p:grpSpPr>
        <p:sp>
          <p:nvSpPr>
            <p:cNvPr id="2019" name="Google Shape;2019;p86"/>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20" name="Google Shape;2020;p86"/>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21" name="Google Shape;2021;p86"/>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22" name="Google Shape;2022;p86"/>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023" name="Google Shape;2023;p86"/>
          <p:cNvGrpSpPr/>
          <p:nvPr/>
        </p:nvGrpSpPr>
        <p:grpSpPr>
          <a:xfrm>
            <a:off x="1959672" y="1794075"/>
            <a:ext cx="4053423" cy="1766354"/>
            <a:chOff x="1197672" y="1870275"/>
            <a:chExt cx="4053423" cy="1766354"/>
          </a:xfrm>
        </p:grpSpPr>
        <p:sp>
          <p:nvSpPr>
            <p:cNvPr id="2024" name="Google Shape;2024;p86"/>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25" name="Google Shape;2025;p86"/>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26" name="Google Shape;2026;p86"/>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27" name="Google Shape;2027;p86"/>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028" name="Google Shape;2028;p86"/>
          <p:cNvGrpSpPr/>
          <p:nvPr/>
        </p:nvGrpSpPr>
        <p:grpSpPr>
          <a:xfrm>
            <a:off x="2340672" y="1565475"/>
            <a:ext cx="4053423" cy="1766354"/>
            <a:chOff x="1197672" y="1870275"/>
            <a:chExt cx="4053423" cy="1766354"/>
          </a:xfrm>
        </p:grpSpPr>
        <p:sp>
          <p:nvSpPr>
            <p:cNvPr id="2029" name="Google Shape;2029;p86"/>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30" name="Google Shape;2030;p86"/>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31" name="Google Shape;2031;p86"/>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32" name="Google Shape;2032;p86"/>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033" name="Google Shape;2033;p86"/>
          <p:cNvGrpSpPr/>
          <p:nvPr/>
        </p:nvGrpSpPr>
        <p:grpSpPr>
          <a:xfrm>
            <a:off x="1197672" y="1946475"/>
            <a:ext cx="5196423" cy="2833154"/>
            <a:chOff x="1197672" y="1946475"/>
            <a:chExt cx="5196423" cy="2833154"/>
          </a:xfrm>
        </p:grpSpPr>
        <p:grpSp>
          <p:nvGrpSpPr>
            <p:cNvPr id="2034" name="Google Shape;2034;p86"/>
            <p:cNvGrpSpPr/>
            <p:nvPr/>
          </p:nvGrpSpPr>
          <p:grpSpPr>
            <a:xfrm>
              <a:off x="1197672" y="2632275"/>
              <a:ext cx="4053423" cy="1766354"/>
              <a:chOff x="1197672" y="1870275"/>
              <a:chExt cx="4053423" cy="1766354"/>
            </a:xfrm>
          </p:grpSpPr>
          <p:sp>
            <p:nvSpPr>
              <p:cNvPr id="2035" name="Google Shape;2035;p86"/>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36" name="Google Shape;2036;p86"/>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37" name="Google Shape;2037;p86"/>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38" name="Google Shape;2038;p86"/>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039" name="Google Shape;2039;p86"/>
            <p:cNvGrpSpPr/>
            <p:nvPr/>
          </p:nvGrpSpPr>
          <p:grpSpPr>
            <a:xfrm>
              <a:off x="1578672" y="2403675"/>
              <a:ext cx="4053423" cy="1766354"/>
              <a:chOff x="1197672" y="1870275"/>
              <a:chExt cx="4053423" cy="1766354"/>
            </a:xfrm>
          </p:grpSpPr>
          <p:sp>
            <p:nvSpPr>
              <p:cNvPr id="2040" name="Google Shape;2040;p86"/>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41" name="Google Shape;2041;p86"/>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42" name="Google Shape;2042;p86"/>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43" name="Google Shape;2043;p86"/>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044" name="Google Shape;2044;p86"/>
            <p:cNvGrpSpPr/>
            <p:nvPr/>
          </p:nvGrpSpPr>
          <p:grpSpPr>
            <a:xfrm>
              <a:off x="1959672" y="2175075"/>
              <a:ext cx="4053423" cy="1766354"/>
              <a:chOff x="1197672" y="1870275"/>
              <a:chExt cx="4053423" cy="1766354"/>
            </a:xfrm>
          </p:grpSpPr>
          <p:sp>
            <p:nvSpPr>
              <p:cNvPr id="2045" name="Google Shape;2045;p86"/>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46" name="Google Shape;2046;p86"/>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47" name="Google Shape;2047;p86"/>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48" name="Google Shape;2048;p86"/>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049" name="Google Shape;2049;p86"/>
            <p:cNvGrpSpPr/>
            <p:nvPr/>
          </p:nvGrpSpPr>
          <p:grpSpPr>
            <a:xfrm>
              <a:off x="2340672" y="1946475"/>
              <a:ext cx="4053423" cy="1766354"/>
              <a:chOff x="1197672" y="1870275"/>
              <a:chExt cx="4053423" cy="1766354"/>
            </a:xfrm>
          </p:grpSpPr>
          <p:sp>
            <p:nvSpPr>
              <p:cNvPr id="2050" name="Google Shape;2050;p86"/>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51" name="Google Shape;2051;p86"/>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52" name="Google Shape;2052;p86"/>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53" name="Google Shape;2053;p86"/>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054" name="Google Shape;2054;p86"/>
            <p:cNvGrpSpPr/>
            <p:nvPr/>
          </p:nvGrpSpPr>
          <p:grpSpPr>
            <a:xfrm>
              <a:off x="1197672" y="3013275"/>
              <a:ext cx="4053423" cy="1766354"/>
              <a:chOff x="1197672" y="1870275"/>
              <a:chExt cx="4053423" cy="1766354"/>
            </a:xfrm>
          </p:grpSpPr>
          <p:sp>
            <p:nvSpPr>
              <p:cNvPr id="2055" name="Google Shape;2055;p86"/>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56" name="Google Shape;2056;p86"/>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57" name="Google Shape;2057;p86"/>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58" name="Google Shape;2058;p86"/>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059" name="Google Shape;2059;p86"/>
            <p:cNvGrpSpPr/>
            <p:nvPr/>
          </p:nvGrpSpPr>
          <p:grpSpPr>
            <a:xfrm>
              <a:off x="1578672" y="2784675"/>
              <a:ext cx="4053423" cy="1766354"/>
              <a:chOff x="1197672" y="1870275"/>
              <a:chExt cx="4053423" cy="1766354"/>
            </a:xfrm>
          </p:grpSpPr>
          <p:sp>
            <p:nvSpPr>
              <p:cNvPr id="2060" name="Google Shape;2060;p86"/>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61" name="Google Shape;2061;p86"/>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62" name="Google Shape;2062;p86"/>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63" name="Google Shape;2063;p86"/>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064" name="Google Shape;2064;p86"/>
            <p:cNvGrpSpPr/>
            <p:nvPr/>
          </p:nvGrpSpPr>
          <p:grpSpPr>
            <a:xfrm>
              <a:off x="1959672" y="2556075"/>
              <a:ext cx="4053423" cy="1766354"/>
              <a:chOff x="1197672" y="1870275"/>
              <a:chExt cx="4053423" cy="1766354"/>
            </a:xfrm>
          </p:grpSpPr>
          <p:sp>
            <p:nvSpPr>
              <p:cNvPr id="2065" name="Google Shape;2065;p86"/>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66" name="Google Shape;2066;p86"/>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67" name="Google Shape;2067;p86"/>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68" name="Google Shape;2068;p86"/>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grpSp>
        <p:nvGrpSpPr>
          <p:cNvPr id="2069" name="Google Shape;2069;p86"/>
          <p:cNvGrpSpPr/>
          <p:nvPr/>
        </p:nvGrpSpPr>
        <p:grpSpPr>
          <a:xfrm>
            <a:off x="2340672" y="2327475"/>
            <a:ext cx="4053423" cy="1766354"/>
            <a:chOff x="1197672" y="1870275"/>
            <a:chExt cx="4053423" cy="1766354"/>
          </a:xfrm>
        </p:grpSpPr>
        <p:sp>
          <p:nvSpPr>
            <p:cNvPr id="2070" name="Google Shape;2070;p86"/>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71" name="Google Shape;2071;p86"/>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72" name="Google Shape;2072;p86"/>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73" name="Google Shape;2073;p86"/>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2"/>
                                        </p:tgtEl>
                                        <p:attrNameLst>
                                          <p:attrName>style.visibility</p:attrName>
                                        </p:attrNameLst>
                                      </p:cBhvr>
                                      <p:to>
                                        <p:strVal val="visible"/>
                                      </p:to>
                                    </p:set>
                                    <p:animEffect filter="fade" transition="in">
                                      <p:cBhvr>
                                        <p:cTn dur="1000"/>
                                        <p:tgtEl>
                                          <p:spTgt spid="19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3"/>
                                        </p:tgtEl>
                                        <p:attrNameLst>
                                          <p:attrName>style.visibility</p:attrName>
                                        </p:attrNameLst>
                                      </p:cBhvr>
                                      <p:to>
                                        <p:strVal val="visible"/>
                                      </p:to>
                                    </p:set>
                                    <p:animEffect filter="fade" transition="in">
                                      <p:cBhvr>
                                        <p:cTn dur="1000"/>
                                        <p:tgtEl>
                                          <p:spTgt spid="19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93"/>
                                        </p:tgtEl>
                                      </p:cBhvr>
                                    </p:animEffect>
                                    <p:set>
                                      <p:cBhvr>
                                        <p:cTn dur="1" fill="hold">
                                          <p:stCondLst>
                                            <p:cond delay="1000"/>
                                          </p:stCondLst>
                                        </p:cTn>
                                        <p:tgtEl>
                                          <p:spTgt spid="19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8"/>
                                        </p:tgtEl>
                                        <p:attrNameLst>
                                          <p:attrName>style.visibility</p:attrName>
                                        </p:attrNameLst>
                                      </p:cBhvr>
                                      <p:to>
                                        <p:strVal val="visible"/>
                                      </p:to>
                                    </p:set>
                                    <p:animEffect filter="fade" transition="in">
                                      <p:cBhvr>
                                        <p:cTn dur="1000"/>
                                        <p:tgtEl>
                                          <p:spTgt spid="19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98"/>
                                        </p:tgtEl>
                                      </p:cBhvr>
                                    </p:animEffect>
                                    <p:set>
                                      <p:cBhvr>
                                        <p:cTn dur="1" fill="hold">
                                          <p:stCondLst>
                                            <p:cond delay="1000"/>
                                          </p:stCondLst>
                                        </p:cTn>
                                        <p:tgtEl>
                                          <p:spTgt spid="19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3"/>
                                        </p:tgtEl>
                                        <p:attrNameLst>
                                          <p:attrName>style.visibility</p:attrName>
                                        </p:attrNameLst>
                                      </p:cBhvr>
                                      <p:to>
                                        <p:strVal val="visible"/>
                                      </p:to>
                                    </p:set>
                                    <p:animEffect filter="fade" transition="in">
                                      <p:cBhvr>
                                        <p:cTn dur="1000"/>
                                        <p:tgtEl>
                                          <p:spTgt spid="20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03"/>
                                        </p:tgtEl>
                                      </p:cBhvr>
                                    </p:animEffect>
                                    <p:set>
                                      <p:cBhvr>
                                        <p:cTn dur="1" fill="hold">
                                          <p:stCondLst>
                                            <p:cond delay="1000"/>
                                          </p:stCondLst>
                                        </p:cTn>
                                        <p:tgtEl>
                                          <p:spTgt spid="20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8"/>
                                        </p:tgtEl>
                                        <p:attrNameLst>
                                          <p:attrName>style.visibility</p:attrName>
                                        </p:attrNameLst>
                                      </p:cBhvr>
                                      <p:to>
                                        <p:strVal val="visible"/>
                                      </p:to>
                                    </p:set>
                                    <p:animEffect filter="fade" transition="in">
                                      <p:cBhvr>
                                        <p:cTn dur="1000"/>
                                        <p:tgtEl>
                                          <p:spTgt spid="20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08"/>
                                        </p:tgtEl>
                                      </p:cBhvr>
                                    </p:animEffect>
                                    <p:set>
                                      <p:cBhvr>
                                        <p:cTn dur="1" fill="hold">
                                          <p:stCondLst>
                                            <p:cond delay="1000"/>
                                          </p:stCondLst>
                                        </p:cTn>
                                        <p:tgtEl>
                                          <p:spTgt spid="200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3"/>
                                        </p:tgtEl>
                                        <p:attrNameLst>
                                          <p:attrName>style.visibility</p:attrName>
                                        </p:attrNameLst>
                                      </p:cBhvr>
                                      <p:to>
                                        <p:strVal val="visible"/>
                                      </p:to>
                                    </p:set>
                                    <p:animEffect filter="fade" transition="in">
                                      <p:cBhvr>
                                        <p:cTn dur="1000"/>
                                        <p:tgtEl>
                                          <p:spTgt spid="2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13"/>
                                        </p:tgtEl>
                                      </p:cBhvr>
                                    </p:animEffect>
                                    <p:set>
                                      <p:cBhvr>
                                        <p:cTn dur="1" fill="hold">
                                          <p:stCondLst>
                                            <p:cond delay="1000"/>
                                          </p:stCondLst>
                                        </p:cTn>
                                        <p:tgtEl>
                                          <p:spTgt spid="20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8"/>
                                        </p:tgtEl>
                                        <p:attrNameLst>
                                          <p:attrName>style.visibility</p:attrName>
                                        </p:attrNameLst>
                                      </p:cBhvr>
                                      <p:to>
                                        <p:strVal val="visible"/>
                                      </p:to>
                                    </p:set>
                                    <p:animEffect filter="fade" transition="in">
                                      <p:cBhvr>
                                        <p:cTn dur="1000"/>
                                        <p:tgtEl>
                                          <p:spTgt spid="2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18"/>
                                        </p:tgtEl>
                                      </p:cBhvr>
                                    </p:animEffect>
                                    <p:set>
                                      <p:cBhvr>
                                        <p:cTn dur="1" fill="hold">
                                          <p:stCondLst>
                                            <p:cond delay="1000"/>
                                          </p:stCondLst>
                                        </p:cTn>
                                        <p:tgtEl>
                                          <p:spTgt spid="20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3"/>
                                        </p:tgtEl>
                                        <p:attrNameLst>
                                          <p:attrName>style.visibility</p:attrName>
                                        </p:attrNameLst>
                                      </p:cBhvr>
                                      <p:to>
                                        <p:strVal val="visible"/>
                                      </p:to>
                                    </p:set>
                                    <p:animEffect filter="fade" transition="in">
                                      <p:cBhvr>
                                        <p:cTn dur="1000"/>
                                        <p:tgtEl>
                                          <p:spTgt spid="20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23"/>
                                        </p:tgtEl>
                                      </p:cBhvr>
                                    </p:animEffect>
                                    <p:set>
                                      <p:cBhvr>
                                        <p:cTn dur="1" fill="hold">
                                          <p:stCondLst>
                                            <p:cond delay="1000"/>
                                          </p:stCondLst>
                                        </p:cTn>
                                        <p:tgtEl>
                                          <p:spTgt spid="20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8"/>
                                        </p:tgtEl>
                                        <p:attrNameLst>
                                          <p:attrName>style.visibility</p:attrName>
                                        </p:attrNameLst>
                                      </p:cBhvr>
                                      <p:to>
                                        <p:strVal val="visible"/>
                                      </p:to>
                                    </p:set>
                                    <p:animEffect filter="fade" transition="in">
                                      <p:cBhvr>
                                        <p:cTn dur="1000"/>
                                        <p:tgtEl>
                                          <p:spTgt spid="20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28"/>
                                        </p:tgtEl>
                                      </p:cBhvr>
                                    </p:animEffect>
                                    <p:set>
                                      <p:cBhvr>
                                        <p:cTn dur="1" fill="hold">
                                          <p:stCondLst>
                                            <p:cond delay="1000"/>
                                          </p:stCondLst>
                                        </p:cTn>
                                        <p:tgtEl>
                                          <p:spTgt spid="20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3"/>
                                        </p:tgtEl>
                                        <p:attrNameLst>
                                          <p:attrName>style.visibility</p:attrName>
                                        </p:attrNameLst>
                                      </p:cBhvr>
                                      <p:to>
                                        <p:strVal val="visible"/>
                                      </p:to>
                                    </p:set>
                                    <p:animEffect filter="fade" transition="in">
                                      <p:cBhvr>
                                        <p:cTn dur="1000"/>
                                        <p:tgtEl>
                                          <p:spTgt spid="2033"/>
                                        </p:tgtEl>
                                      </p:cBhvr>
                                    </p:animEffect>
                                  </p:childTnLst>
                                </p:cTn>
                              </p:par>
                              <p:par>
                                <p:cTn fill="hold" nodeType="withEffect" presetClass="entr" presetID="10" presetSubtype="0">
                                  <p:stCondLst>
                                    <p:cond delay="0"/>
                                  </p:stCondLst>
                                  <p:childTnLst>
                                    <p:set>
                                      <p:cBhvr>
                                        <p:cTn dur="1" fill="hold">
                                          <p:stCondLst>
                                            <p:cond delay="0"/>
                                          </p:stCondLst>
                                        </p:cTn>
                                        <p:tgtEl>
                                          <p:spTgt spid="2069"/>
                                        </p:tgtEl>
                                        <p:attrNameLst>
                                          <p:attrName>style.visibility</p:attrName>
                                        </p:attrNameLst>
                                      </p:cBhvr>
                                      <p:to>
                                        <p:strVal val="visible"/>
                                      </p:to>
                                    </p:set>
                                    <p:animEffect filter="fade" transition="in">
                                      <p:cBhvr>
                                        <p:cTn dur="1000"/>
                                        <p:tgtEl>
                                          <p:spTgt spid="20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sp>
        <p:nvSpPr>
          <p:cNvPr id="2078" name="Google Shape;2078;p87"/>
          <p:cNvSpPr/>
          <p:nvPr/>
        </p:nvSpPr>
        <p:spPr>
          <a:xfrm rot="2700000">
            <a:off x="3101940" y="1664405"/>
            <a:ext cx="1184970" cy="2037740"/>
          </a:xfrm>
          <a:prstGeom prst="rtTriangle">
            <a:avLst/>
          </a:prstGeom>
          <a:solidFill>
            <a:srgbClr val="000000">
              <a:alpha val="7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Layer</a:t>
            </a:r>
            <a:endParaRPr/>
          </a:p>
        </p:txBody>
      </p:sp>
      <p:pic>
        <p:nvPicPr>
          <p:cNvPr id="2080" name="Google Shape;2080;p87"/>
          <p:cNvPicPr preferRelativeResize="0"/>
          <p:nvPr/>
        </p:nvPicPr>
        <p:blipFill rotWithShape="1">
          <a:blip r:embed="rId3">
            <a:alphaModFix/>
          </a:blip>
          <a:srcRect b="0" l="0" r="0" t="0"/>
          <a:stretch/>
        </p:blipFill>
        <p:spPr>
          <a:xfrm>
            <a:off x="3353895" y="1512897"/>
            <a:ext cx="884974" cy="2357675"/>
          </a:xfrm>
          <a:prstGeom prst="rect">
            <a:avLst/>
          </a:prstGeom>
          <a:noFill/>
          <a:ln>
            <a:noFill/>
          </a:ln>
        </p:spPr>
      </p:pic>
      <p:pic>
        <p:nvPicPr>
          <p:cNvPr id="2081" name="Google Shape;2081;p87"/>
          <p:cNvPicPr preferRelativeResize="0"/>
          <p:nvPr/>
        </p:nvPicPr>
        <p:blipFill rotWithShape="1">
          <a:blip r:embed="rId4">
            <a:alphaModFix/>
          </a:blip>
          <a:srcRect b="0" l="0" r="0" t="0"/>
          <a:stretch/>
        </p:blipFill>
        <p:spPr>
          <a:xfrm>
            <a:off x="6474098" y="3257357"/>
            <a:ext cx="403854" cy="828962"/>
          </a:xfrm>
          <a:prstGeom prst="rect">
            <a:avLst/>
          </a:prstGeom>
          <a:noFill/>
          <a:ln>
            <a:noFill/>
          </a:ln>
        </p:spPr>
      </p:pic>
      <p:pic>
        <p:nvPicPr>
          <p:cNvPr id="2082" name="Google Shape;2082;p87"/>
          <p:cNvPicPr preferRelativeResize="0"/>
          <p:nvPr/>
        </p:nvPicPr>
        <p:blipFill rotWithShape="1">
          <a:blip r:embed="rId5">
            <a:alphaModFix/>
          </a:blip>
          <a:srcRect b="0" l="0" r="0" t="0"/>
          <a:stretch/>
        </p:blipFill>
        <p:spPr>
          <a:xfrm>
            <a:off x="235322" y="1387376"/>
            <a:ext cx="1818850" cy="1136975"/>
          </a:xfrm>
          <a:prstGeom prst="rect">
            <a:avLst/>
          </a:prstGeom>
          <a:noFill/>
          <a:ln>
            <a:noFill/>
          </a:ln>
        </p:spPr>
      </p:pic>
      <p:sp>
        <p:nvSpPr>
          <p:cNvPr id="2083" name="Google Shape;2083;p87"/>
          <p:cNvSpPr txBox="1"/>
          <p:nvPr/>
        </p:nvSpPr>
        <p:spPr>
          <a:xfrm>
            <a:off x="235325" y="27534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2000">
                <a:solidFill>
                  <a:schemeClr val="dk1"/>
                </a:solidFill>
                <a:latin typeface="Helvetica Neue"/>
                <a:ea typeface="Helvetica Neue"/>
                <a:cs typeface="Helvetica Neue"/>
                <a:sym typeface="Helvetica Neue"/>
              </a:rPr>
              <a:t>ɸ</a:t>
            </a:r>
            <a:r>
              <a:rPr baseline="-25000" lang="en" sz="2000">
                <a:solidFill>
                  <a:schemeClr val="dk1"/>
                </a:solidFill>
                <a:latin typeface="Helvetica Neue"/>
                <a:ea typeface="Helvetica Neue"/>
                <a:cs typeface="Helvetica Neue"/>
                <a:sym typeface="Helvetica Neue"/>
              </a:rPr>
              <a:t>x</a:t>
            </a:r>
            <a:r>
              <a:rPr lang="en" sz="2000">
                <a:solidFill>
                  <a:schemeClr val="dk1"/>
                </a:solidFill>
                <a:latin typeface="Helvetica Neue"/>
                <a:ea typeface="Helvetica Neue"/>
                <a:cs typeface="Helvetica Neue"/>
                <a:sym typeface="Helvetica Neue"/>
              </a:rPr>
              <a:t>(      ) = [0, 1]</a:t>
            </a:r>
            <a:r>
              <a:rPr baseline="30000" lang="en" sz="2000">
                <a:solidFill>
                  <a:schemeClr val="dk1"/>
                </a:solidFill>
                <a:latin typeface="Helvetica Neue"/>
                <a:ea typeface="Helvetica Neue"/>
                <a:cs typeface="Helvetica Neue"/>
                <a:sym typeface="Helvetica Neue"/>
              </a:rPr>
              <a:t>(32 x 32 x 3)</a:t>
            </a:r>
            <a:endParaRPr baseline="30000">
              <a:solidFill>
                <a:schemeClr val="dk1"/>
              </a:solidFill>
            </a:endParaRPr>
          </a:p>
        </p:txBody>
      </p:sp>
      <p:pic>
        <p:nvPicPr>
          <p:cNvPr id="2084" name="Google Shape;2084;p87"/>
          <p:cNvPicPr preferRelativeResize="0"/>
          <p:nvPr/>
        </p:nvPicPr>
        <p:blipFill rotWithShape="1">
          <a:blip r:embed="rId5">
            <a:alphaModFix/>
          </a:blip>
          <a:srcRect b="0" l="0" r="0" t="0"/>
          <a:stretch/>
        </p:blipFill>
        <p:spPr>
          <a:xfrm>
            <a:off x="701797" y="2894451"/>
            <a:ext cx="336725" cy="210500"/>
          </a:xfrm>
          <a:prstGeom prst="rect">
            <a:avLst/>
          </a:prstGeom>
          <a:noFill/>
          <a:ln>
            <a:noFill/>
          </a:ln>
        </p:spPr>
      </p:pic>
      <p:sp>
        <p:nvSpPr>
          <p:cNvPr id="2085" name="Google Shape;2085;p87"/>
          <p:cNvSpPr txBox="1"/>
          <p:nvPr>
            <p:ph idx="1" type="body"/>
          </p:nvPr>
        </p:nvSpPr>
        <p:spPr>
          <a:xfrm>
            <a:off x="2883250" y="2154375"/>
            <a:ext cx="546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32</a:t>
            </a:r>
            <a:endParaRPr sz="2000"/>
          </a:p>
        </p:txBody>
      </p:sp>
      <p:sp>
        <p:nvSpPr>
          <p:cNvPr id="2086" name="Google Shape;2086;p87"/>
          <p:cNvSpPr txBox="1"/>
          <p:nvPr>
            <p:ph idx="1" type="body"/>
          </p:nvPr>
        </p:nvSpPr>
        <p:spPr>
          <a:xfrm>
            <a:off x="3264250" y="1468575"/>
            <a:ext cx="546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32</a:t>
            </a:r>
            <a:endParaRPr sz="2000"/>
          </a:p>
        </p:txBody>
      </p:sp>
      <p:sp>
        <p:nvSpPr>
          <p:cNvPr id="2087" name="Google Shape;2087;p87"/>
          <p:cNvSpPr txBox="1"/>
          <p:nvPr>
            <p:ph idx="1" type="body"/>
          </p:nvPr>
        </p:nvSpPr>
        <p:spPr>
          <a:xfrm>
            <a:off x="3188050" y="3754575"/>
            <a:ext cx="546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3</a:t>
            </a:r>
            <a:endParaRPr sz="2000"/>
          </a:p>
        </p:txBody>
      </p:sp>
      <p:pic>
        <p:nvPicPr>
          <p:cNvPr id="2088" name="Google Shape;2088;p87"/>
          <p:cNvPicPr preferRelativeResize="0"/>
          <p:nvPr/>
        </p:nvPicPr>
        <p:blipFill rotWithShape="1">
          <a:blip r:embed="rId4">
            <a:alphaModFix/>
          </a:blip>
          <a:srcRect b="0" l="0" r="0" t="0"/>
          <a:stretch/>
        </p:blipFill>
        <p:spPr>
          <a:xfrm>
            <a:off x="3962116" y="1511758"/>
            <a:ext cx="403854" cy="828962"/>
          </a:xfrm>
          <a:prstGeom prst="rect">
            <a:avLst/>
          </a:prstGeom>
          <a:noFill/>
          <a:ln>
            <a:noFill/>
          </a:ln>
        </p:spPr>
      </p:pic>
      <p:pic>
        <p:nvPicPr>
          <p:cNvPr id="2089" name="Google Shape;2089;p87"/>
          <p:cNvPicPr preferRelativeResize="0"/>
          <p:nvPr/>
        </p:nvPicPr>
        <p:blipFill rotWithShape="1">
          <a:blip r:embed="rId6">
            <a:alphaModFix/>
          </a:blip>
          <a:srcRect b="0" l="0" r="0" t="0"/>
          <a:stretch/>
        </p:blipFill>
        <p:spPr>
          <a:xfrm>
            <a:off x="6204924" y="1430501"/>
            <a:ext cx="611060" cy="1695550"/>
          </a:xfrm>
          <a:prstGeom prst="rect">
            <a:avLst/>
          </a:prstGeom>
          <a:noFill/>
          <a:ln>
            <a:noFill/>
          </a:ln>
        </p:spPr>
      </p:pic>
      <p:sp>
        <p:nvSpPr>
          <p:cNvPr id="2090" name="Google Shape;2090;p87"/>
          <p:cNvSpPr txBox="1"/>
          <p:nvPr>
            <p:ph idx="1" type="body"/>
          </p:nvPr>
        </p:nvSpPr>
        <p:spPr>
          <a:xfrm>
            <a:off x="6115569" y="1256486"/>
            <a:ext cx="546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28</a:t>
            </a:r>
            <a:endParaRPr sz="2000"/>
          </a:p>
        </p:txBody>
      </p:sp>
      <p:sp>
        <p:nvSpPr>
          <p:cNvPr id="2091" name="Google Shape;2091;p87"/>
          <p:cNvSpPr txBox="1"/>
          <p:nvPr>
            <p:ph idx="1" type="body"/>
          </p:nvPr>
        </p:nvSpPr>
        <p:spPr>
          <a:xfrm>
            <a:off x="5751081" y="1901006"/>
            <a:ext cx="546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28</a:t>
            </a:r>
            <a:endParaRPr sz="2000"/>
          </a:p>
        </p:txBody>
      </p:sp>
      <p:sp>
        <p:nvSpPr>
          <p:cNvPr id="2092" name="Google Shape;2092;p87"/>
          <p:cNvSpPr txBox="1"/>
          <p:nvPr/>
        </p:nvSpPr>
        <p:spPr>
          <a:xfrm>
            <a:off x="6893100" y="3414400"/>
            <a:ext cx="232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2000">
                <a:solidFill>
                  <a:srgbClr val="00882B"/>
                </a:solidFill>
                <a:latin typeface="Helvetica Neue"/>
                <a:ea typeface="Helvetica Neue"/>
                <a:cs typeface="Helvetica Neue"/>
                <a:sym typeface="Helvetica Neue"/>
              </a:rPr>
              <a:t>f</a:t>
            </a:r>
            <a:r>
              <a:rPr baseline="-25000" lang="en" sz="2000">
                <a:solidFill>
                  <a:srgbClr val="00882B"/>
                </a:solidFill>
                <a:latin typeface="Helvetica Neue"/>
                <a:ea typeface="Helvetica Neue"/>
                <a:cs typeface="Helvetica Neue"/>
                <a:sym typeface="Helvetica Neue"/>
              </a:rPr>
              <a:t>c1</a:t>
            </a:r>
            <a:r>
              <a:rPr lang="en" sz="2000">
                <a:solidFill>
                  <a:srgbClr val="00882B"/>
                </a:solidFill>
                <a:latin typeface="Helvetica Neue"/>
                <a:ea typeface="Helvetica Neue"/>
                <a:cs typeface="Helvetica Neue"/>
                <a:sym typeface="Helvetica Neue"/>
              </a:rPr>
              <a:t>(</a:t>
            </a:r>
            <a:r>
              <a:rPr b="1" lang="en" sz="2000">
                <a:solidFill>
                  <a:srgbClr val="00882B"/>
                </a:solidFill>
                <a:latin typeface="Helvetica Neue"/>
                <a:ea typeface="Helvetica Neue"/>
                <a:cs typeface="Helvetica Neue"/>
                <a:sym typeface="Helvetica Neue"/>
              </a:rPr>
              <a:t>x</a:t>
            </a:r>
            <a:r>
              <a:rPr baseline="-25000" lang="en" sz="2000">
                <a:solidFill>
                  <a:srgbClr val="00882B"/>
                </a:solidFill>
                <a:latin typeface="Helvetica Neue"/>
                <a:ea typeface="Helvetica Neue"/>
                <a:cs typeface="Helvetica Neue"/>
                <a:sym typeface="Helvetica Neue"/>
              </a:rPr>
              <a:t>A</a:t>
            </a:r>
            <a:r>
              <a:rPr lang="en" sz="2000">
                <a:solidFill>
                  <a:srgbClr val="00882B"/>
                </a:solidFill>
                <a:latin typeface="Helvetica Neue"/>
                <a:ea typeface="Helvetica Neue"/>
                <a:cs typeface="Helvetica Neue"/>
                <a:sym typeface="Helvetica Neue"/>
              </a:rPr>
              <a:t>) = W</a:t>
            </a:r>
            <a:r>
              <a:rPr baseline="-25000" lang="en" sz="2000">
                <a:solidFill>
                  <a:srgbClr val="00882B"/>
                </a:solidFill>
                <a:latin typeface="Helvetica Neue"/>
                <a:ea typeface="Helvetica Neue"/>
                <a:cs typeface="Helvetica Neue"/>
                <a:sym typeface="Helvetica Neue"/>
              </a:rPr>
              <a:t>1</a:t>
            </a:r>
            <a:r>
              <a:rPr b="1" lang="en" sz="2000">
                <a:solidFill>
                  <a:srgbClr val="00882B"/>
                </a:solidFill>
                <a:latin typeface="Helvetica Neue"/>
                <a:ea typeface="Helvetica Neue"/>
                <a:cs typeface="Helvetica Neue"/>
                <a:sym typeface="Helvetica Neue"/>
              </a:rPr>
              <a:t>x</a:t>
            </a:r>
            <a:r>
              <a:rPr baseline="-25000" lang="en" sz="2000">
                <a:solidFill>
                  <a:srgbClr val="00882B"/>
                </a:solidFill>
                <a:latin typeface="Helvetica Neue"/>
                <a:ea typeface="Helvetica Neue"/>
                <a:cs typeface="Helvetica Neue"/>
                <a:sym typeface="Helvetica Neue"/>
              </a:rPr>
              <a:t>A</a:t>
            </a:r>
            <a:r>
              <a:rPr lang="en" sz="2000">
                <a:solidFill>
                  <a:srgbClr val="00882B"/>
                </a:solidFill>
                <a:latin typeface="Helvetica Neue"/>
                <a:ea typeface="Helvetica Neue"/>
                <a:cs typeface="Helvetica Neue"/>
                <a:sym typeface="Helvetica Neue"/>
              </a:rPr>
              <a:t>+</a:t>
            </a:r>
            <a:r>
              <a:rPr b="1" lang="en" sz="2000">
                <a:solidFill>
                  <a:srgbClr val="00882B"/>
                </a:solidFill>
                <a:latin typeface="Helvetica Neue"/>
                <a:ea typeface="Helvetica Neue"/>
                <a:cs typeface="Helvetica Neue"/>
                <a:sym typeface="Helvetica Neue"/>
              </a:rPr>
              <a:t>b</a:t>
            </a:r>
            <a:r>
              <a:rPr b="1" baseline="-25000" lang="en" sz="2000">
                <a:solidFill>
                  <a:srgbClr val="00882B"/>
                </a:solidFill>
                <a:latin typeface="Helvetica Neue"/>
                <a:ea typeface="Helvetica Neue"/>
                <a:cs typeface="Helvetica Neue"/>
                <a:sym typeface="Helvetica Neue"/>
              </a:rPr>
              <a:t>1</a:t>
            </a:r>
            <a:endParaRPr b="1" baseline="-25000">
              <a:solidFill>
                <a:srgbClr val="00882B"/>
              </a:solidFill>
              <a:latin typeface="Helvetica Neue"/>
              <a:ea typeface="Helvetica Neue"/>
              <a:cs typeface="Helvetica Neue"/>
              <a:sym typeface="Helvetica Neue"/>
            </a:endParaRPr>
          </a:p>
        </p:txBody>
      </p:sp>
      <p:sp>
        <p:nvSpPr>
          <p:cNvPr id="2093" name="Google Shape;2093;p87"/>
          <p:cNvSpPr txBox="1"/>
          <p:nvPr/>
        </p:nvSpPr>
        <p:spPr>
          <a:xfrm>
            <a:off x="3992125" y="1019150"/>
            <a:ext cx="47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b="1" lang="en" sz="2000">
                <a:solidFill>
                  <a:schemeClr val="dk1"/>
                </a:solidFill>
                <a:latin typeface="Helvetica Neue"/>
                <a:ea typeface="Helvetica Neue"/>
                <a:cs typeface="Helvetica Neue"/>
                <a:sym typeface="Helvetica Neue"/>
              </a:rPr>
              <a:t>x</a:t>
            </a:r>
            <a:r>
              <a:rPr baseline="-25000" lang="en" sz="2000">
                <a:solidFill>
                  <a:schemeClr val="dk1"/>
                </a:solidFill>
                <a:latin typeface="Helvetica Neue"/>
                <a:ea typeface="Helvetica Neue"/>
                <a:cs typeface="Helvetica Neue"/>
                <a:sym typeface="Helvetica Neue"/>
              </a:rPr>
              <a:t>A</a:t>
            </a:r>
            <a:endParaRPr>
              <a:solidFill>
                <a:schemeClr val="dk1"/>
              </a:solidFill>
            </a:endParaRPr>
          </a:p>
        </p:txBody>
      </p:sp>
      <p:sp>
        <p:nvSpPr>
          <p:cNvPr id="2094" name="Google Shape;2094;p87"/>
          <p:cNvSpPr/>
          <p:nvPr/>
        </p:nvSpPr>
        <p:spPr>
          <a:xfrm>
            <a:off x="4705625" y="403320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pic>
        <p:nvPicPr>
          <p:cNvPr id="2095" name="Google Shape;2095;p87"/>
          <p:cNvPicPr preferRelativeResize="0"/>
          <p:nvPr/>
        </p:nvPicPr>
        <p:blipFill rotWithShape="1">
          <a:blip r:embed="rId7">
            <a:alphaModFix/>
          </a:blip>
          <a:srcRect b="0" l="0" r="0" t="0"/>
          <a:stretch/>
        </p:blipFill>
        <p:spPr>
          <a:xfrm>
            <a:off x="6489246" y="4256647"/>
            <a:ext cx="403850" cy="823851"/>
          </a:xfrm>
          <a:prstGeom prst="rect">
            <a:avLst/>
          </a:prstGeom>
          <a:noFill/>
          <a:ln>
            <a:noFill/>
          </a:ln>
        </p:spPr>
      </p:pic>
      <p:sp>
        <p:nvSpPr>
          <p:cNvPr id="2096" name="Google Shape;2096;p87"/>
          <p:cNvSpPr txBox="1"/>
          <p:nvPr/>
        </p:nvSpPr>
        <p:spPr>
          <a:xfrm>
            <a:off x="6893100" y="4405000"/>
            <a:ext cx="232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2000">
                <a:solidFill>
                  <a:srgbClr val="0000FF"/>
                </a:solidFill>
                <a:latin typeface="Helvetica Neue"/>
                <a:ea typeface="Helvetica Neue"/>
                <a:cs typeface="Helvetica Neue"/>
                <a:sym typeface="Helvetica Neue"/>
              </a:rPr>
              <a:t>f</a:t>
            </a:r>
            <a:r>
              <a:rPr baseline="-25000" lang="en" sz="2000">
                <a:solidFill>
                  <a:srgbClr val="0000FF"/>
                </a:solidFill>
                <a:latin typeface="Helvetica Neue"/>
                <a:ea typeface="Helvetica Neue"/>
                <a:cs typeface="Helvetica Neue"/>
                <a:sym typeface="Helvetica Neue"/>
              </a:rPr>
              <a:t>c2</a:t>
            </a:r>
            <a:r>
              <a:rPr lang="en" sz="2000">
                <a:solidFill>
                  <a:srgbClr val="0000FF"/>
                </a:solidFill>
                <a:latin typeface="Helvetica Neue"/>
                <a:ea typeface="Helvetica Neue"/>
                <a:cs typeface="Helvetica Neue"/>
                <a:sym typeface="Helvetica Neue"/>
              </a:rPr>
              <a:t>(</a:t>
            </a:r>
            <a:r>
              <a:rPr b="1" lang="en" sz="2000">
                <a:solidFill>
                  <a:srgbClr val="0000FF"/>
                </a:solidFill>
                <a:latin typeface="Helvetica Neue"/>
                <a:ea typeface="Helvetica Neue"/>
                <a:cs typeface="Helvetica Neue"/>
                <a:sym typeface="Helvetica Neue"/>
              </a:rPr>
              <a:t>x</a:t>
            </a:r>
            <a:r>
              <a:rPr baseline="-25000" lang="en" sz="2000">
                <a:solidFill>
                  <a:srgbClr val="0000FF"/>
                </a:solidFill>
                <a:latin typeface="Helvetica Neue"/>
                <a:ea typeface="Helvetica Neue"/>
                <a:cs typeface="Helvetica Neue"/>
                <a:sym typeface="Helvetica Neue"/>
              </a:rPr>
              <a:t>A</a:t>
            </a:r>
            <a:r>
              <a:rPr lang="en" sz="2000">
                <a:solidFill>
                  <a:srgbClr val="0000FF"/>
                </a:solidFill>
                <a:latin typeface="Helvetica Neue"/>
                <a:ea typeface="Helvetica Neue"/>
                <a:cs typeface="Helvetica Neue"/>
                <a:sym typeface="Helvetica Neue"/>
              </a:rPr>
              <a:t>) = W</a:t>
            </a:r>
            <a:r>
              <a:rPr baseline="-25000" lang="en" sz="2000">
                <a:solidFill>
                  <a:srgbClr val="0000FF"/>
                </a:solidFill>
                <a:latin typeface="Helvetica Neue"/>
                <a:ea typeface="Helvetica Neue"/>
                <a:cs typeface="Helvetica Neue"/>
                <a:sym typeface="Helvetica Neue"/>
              </a:rPr>
              <a:t>2</a:t>
            </a:r>
            <a:r>
              <a:rPr b="1" lang="en" sz="2000">
                <a:solidFill>
                  <a:srgbClr val="0000FF"/>
                </a:solidFill>
                <a:latin typeface="Helvetica Neue"/>
                <a:ea typeface="Helvetica Neue"/>
                <a:cs typeface="Helvetica Neue"/>
                <a:sym typeface="Helvetica Neue"/>
              </a:rPr>
              <a:t>x</a:t>
            </a:r>
            <a:r>
              <a:rPr baseline="-25000" lang="en" sz="2000">
                <a:solidFill>
                  <a:srgbClr val="0000FF"/>
                </a:solidFill>
                <a:latin typeface="Helvetica Neue"/>
                <a:ea typeface="Helvetica Neue"/>
                <a:cs typeface="Helvetica Neue"/>
                <a:sym typeface="Helvetica Neue"/>
              </a:rPr>
              <a:t>A</a:t>
            </a:r>
            <a:r>
              <a:rPr lang="en" sz="2000">
                <a:solidFill>
                  <a:srgbClr val="0000FF"/>
                </a:solidFill>
                <a:latin typeface="Helvetica Neue"/>
                <a:ea typeface="Helvetica Neue"/>
                <a:cs typeface="Helvetica Neue"/>
                <a:sym typeface="Helvetica Neue"/>
              </a:rPr>
              <a:t>+</a:t>
            </a:r>
            <a:r>
              <a:rPr b="1" lang="en" sz="2000">
                <a:solidFill>
                  <a:srgbClr val="0000FF"/>
                </a:solidFill>
                <a:latin typeface="Helvetica Neue"/>
                <a:ea typeface="Helvetica Neue"/>
                <a:cs typeface="Helvetica Neue"/>
                <a:sym typeface="Helvetica Neue"/>
              </a:rPr>
              <a:t>b</a:t>
            </a:r>
            <a:r>
              <a:rPr b="1" baseline="-25000" lang="en" sz="2000">
                <a:solidFill>
                  <a:srgbClr val="0000FF"/>
                </a:solidFill>
                <a:latin typeface="Helvetica Neue"/>
                <a:ea typeface="Helvetica Neue"/>
                <a:cs typeface="Helvetica Neue"/>
                <a:sym typeface="Helvetica Neue"/>
              </a:rPr>
              <a:t>2</a:t>
            </a:r>
            <a:endParaRPr b="1" baseline="-25000">
              <a:latin typeface="Helvetica Neue"/>
              <a:ea typeface="Helvetica Neue"/>
              <a:cs typeface="Helvetica Neue"/>
              <a:sym typeface="Helvetica Neue"/>
            </a:endParaRPr>
          </a:p>
        </p:txBody>
      </p:sp>
      <p:pic>
        <p:nvPicPr>
          <p:cNvPr id="2097" name="Google Shape;2097;p87"/>
          <p:cNvPicPr preferRelativeResize="0"/>
          <p:nvPr/>
        </p:nvPicPr>
        <p:blipFill rotWithShape="1">
          <a:blip r:embed="rId7">
            <a:alphaModFix/>
          </a:blip>
          <a:srcRect b="0" l="0" r="0" t="0"/>
          <a:stretch/>
        </p:blipFill>
        <p:spPr>
          <a:xfrm>
            <a:off x="3658746" y="2498347"/>
            <a:ext cx="403850" cy="823851"/>
          </a:xfrm>
          <a:prstGeom prst="rect">
            <a:avLst/>
          </a:prstGeom>
          <a:noFill/>
          <a:ln>
            <a:noFill/>
          </a:ln>
        </p:spPr>
      </p:pic>
      <p:pic>
        <p:nvPicPr>
          <p:cNvPr id="2098" name="Google Shape;2098;p87"/>
          <p:cNvPicPr preferRelativeResize="0"/>
          <p:nvPr/>
        </p:nvPicPr>
        <p:blipFill rotWithShape="1">
          <a:blip r:embed="rId8">
            <a:alphaModFix/>
          </a:blip>
          <a:srcRect b="0" l="0" r="0" t="0"/>
          <a:stretch/>
        </p:blipFill>
        <p:spPr>
          <a:xfrm>
            <a:off x="6351650" y="1436700"/>
            <a:ext cx="611050" cy="1690037"/>
          </a:xfrm>
          <a:prstGeom prst="rect">
            <a:avLst/>
          </a:prstGeom>
          <a:noFill/>
          <a:ln>
            <a:noFill/>
          </a:ln>
        </p:spPr>
      </p:pic>
      <p:sp>
        <p:nvSpPr>
          <p:cNvPr id="2099" name="Google Shape;2099;p87"/>
          <p:cNvSpPr txBox="1"/>
          <p:nvPr>
            <p:ph idx="1" type="body"/>
          </p:nvPr>
        </p:nvSpPr>
        <p:spPr>
          <a:xfrm>
            <a:off x="5816700" y="3010975"/>
            <a:ext cx="16347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1+1+1+1=4</a:t>
            </a:r>
            <a:endParaRPr sz="2000"/>
          </a:p>
        </p:txBody>
      </p:sp>
      <p:pic>
        <p:nvPicPr>
          <p:cNvPr id="2100" name="Google Shape;2100;p87"/>
          <p:cNvPicPr preferRelativeResize="0"/>
          <p:nvPr/>
        </p:nvPicPr>
        <p:blipFill rotWithShape="1">
          <a:blip r:embed="rId9">
            <a:alphaModFix/>
          </a:blip>
          <a:srcRect b="0" l="0" r="0" t="0"/>
          <a:stretch/>
        </p:blipFill>
        <p:spPr>
          <a:xfrm>
            <a:off x="6530425" y="1420777"/>
            <a:ext cx="620550" cy="1721861"/>
          </a:xfrm>
          <a:prstGeom prst="rect">
            <a:avLst/>
          </a:prstGeom>
          <a:noFill/>
          <a:ln>
            <a:noFill/>
          </a:ln>
        </p:spPr>
      </p:pic>
      <p:sp>
        <p:nvSpPr>
          <p:cNvPr id="2101" name="Google Shape;2101;p87"/>
          <p:cNvSpPr txBox="1"/>
          <p:nvPr>
            <p:ph idx="1" type="body"/>
          </p:nvPr>
        </p:nvSpPr>
        <p:spPr>
          <a:xfrm>
            <a:off x="6012276" y="3010975"/>
            <a:ext cx="4752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1</a:t>
            </a:r>
            <a:endParaRPr sz="2000"/>
          </a:p>
        </p:txBody>
      </p:sp>
      <p:pic>
        <p:nvPicPr>
          <p:cNvPr id="2102" name="Google Shape;2102;p87"/>
          <p:cNvPicPr preferRelativeResize="0"/>
          <p:nvPr/>
        </p:nvPicPr>
        <p:blipFill rotWithShape="1">
          <a:blip r:embed="rId10">
            <a:alphaModFix/>
          </a:blip>
          <a:srcRect b="0" l="0" r="0" t="0"/>
          <a:stretch/>
        </p:blipFill>
        <p:spPr>
          <a:xfrm>
            <a:off x="6712054" y="1423576"/>
            <a:ext cx="620550" cy="1716276"/>
          </a:xfrm>
          <a:prstGeom prst="rect">
            <a:avLst/>
          </a:prstGeom>
          <a:noFill/>
          <a:ln>
            <a:noFill/>
          </a:ln>
        </p:spPr>
      </p:pic>
      <p:cxnSp>
        <p:nvCxnSpPr>
          <p:cNvPr id="2103" name="Google Shape;2103;p87"/>
          <p:cNvCxnSpPr/>
          <p:nvPr/>
        </p:nvCxnSpPr>
        <p:spPr>
          <a:xfrm>
            <a:off x="4416975" y="2509825"/>
            <a:ext cx="1296300" cy="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1"/>
                                        </p:tgtEl>
                                        <p:attrNameLst>
                                          <p:attrName>style.visibility</p:attrName>
                                        </p:attrNameLst>
                                      </p:cBhvr>
                                      <p:to>
                                        <p:strVal val="visible"/>
                                      </p:to>
                                    </p:set>
                                    <p:animEffect filter="fade" transition="in">
                                      <p:cBhvr>
                                        <p:cTn dur="1000"/>
                                        <p:tgtEl>
                                          <p:spTgt spid="2081"/>
                                        </p:tgtEl>
                                      </p:cBhvr>
                                    </p:animEffect>
                                  </p:childTnLst>
                                </p:cTn>
                              </p:par>
                              <p:par>
                                <p:cTn fill="hold" nodeType="withEffect" presetClass="entr" presetID="10" presetSubtype="0">
                                  <p:stCondLst>
                                    <p:cond delay="0"/>
                                  </p:stCondLst>
                                  <p:childTnLst>
                                    <p:set>
                                      <p:cBhvr>
                                        <p:cTn dur="1" fill="hold">
                                          <p:stCondLst>
                                            <p:cond delay="0"/>
                                          </p:stCondLst>
                                        </p:cTn>
                                        <p:tgtEl>
                                          <p:spTgt spid="2092"/>
                                        </p:tgtEl>
                                        <p:attrNameLst>
                                          <p:attrName>style.visibility</p:attrName>
                                        </p:attrNameLst>
                                      </p:cBhvr>
                                      <p:to>
                                        <p:strVal val="visible"/>
                                      </p:to>
                                    </p:set>
                                    <p:animEffect filter="fade" transition="in">
                                      <p:cBhvr>
                                        <p:cTn dur="1000"/>
                                        <p:tgtEl>
                                          <p:spTgt spid="20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9"/>
                                        </p:tgtEl>
                                        <p:attrNameLst>
                                          <p:attrName>style.visibility</p:attrName>
                                        </p:attrNameLst>
                                      </p:cBhvr>
                                      <p:to>
                                        <p:strVal val="visible"/>
                                      </p:to>
                                    </p:set>
                                    <p:animEffect filter="fade" transition="in">
                                      <p:cBhvr>
                                        <p:cTn dur="1000"/>
                                        <p:tgtEl>
                                          <p:spTgt spid="2089"/>
                                        </p:tgtEl>
                                      </p:cBhvr>
                                    </p:animEffect>
                                  </p:childTnLst>
                                </p:cTn>
                              </p:par>
                              <p:par>
                                <p:cTn fill="hold" nodeType="withEffect" presetClass="entr" presetID="10" presetSubtype="0">
                                  <p:stCondLst>
                                    <p:cond delay="0"/>
                                  </p:stCondLst>
                                  <p:childTnLst>
                                    <p:set>
                                      <p:cBhvr>
                                        <p:cTn dur="1" fill="hold">
                                          <p:stCondLst>
                                            <p:cond delay="0"/>
                                          </p:stCondLst>
                                        </p:cTn>
                                        <p:tgtEl>
                                          <p:spTgt spid="2091"/>
                                        </p:tgtEl>
                                        <p:attrNameLst>
                                          <p:attrName>style.visibility</p:attrName>
                                        </p:attrNameLst>
                                      </p:cBhvr>
                                      <p:to>
                                        <p:strVal val="visible"/>
                                      </p:to>
                                    </p:set>
                                    <p:animEffect filter="fade" transition="in">
                                      <p:cBhvr>
                                        <p:cTn dur="1000"/>
                                        <p:tgtEl>
                                          <p:spTgt spid="2091"/>
                                        </p:tgtEl>
                                      </p:cBhvr>
                                    </p:animEffect>
                                  </p:childTnLst>
                                </p:cTn>
                              </p:par>
                              <p:par>
                                <p:cTn fill="hold" nodeType="withEffect" presetClass="entr" presetID="10" presetSubtype="0">
                                  <p:stCondLst>
                                    <p:cond delay="0"/>
                                  </p:stCondLst>
                                  <p:childTnLst>
                                    <p:set>
                                      <p:cBhvr>
                                        <p:cTn dur="1" fill="hold">
                                          <p:stCondLst>
                                            <p:cond delay="0"/>
                                          </p:stCondLst>
                                        </p:cTn>
                                        <p:tgtEl>
                                          <p:spTgt spid="2101"/>
                                        </p:tgtEl>
                                        <p:attrNameLst>
                                          <p:attrName>style.visibility</p:attrName>
                                        </p:attrNameLst>
                                      </p:cBhvr>
                                      <p:to>
                                        <p:strVal val="visible"/>
                                      </p:to>
                                    </p:set>
                                    <p:animEffect filter="fade" transition="in">
                                      <p:cBhvr>
                                        <p:cTn dur="1000"/>
                                        <p:tgtEl>
                                          <p:spTgt spid="2101"/>
                                        </p:tgtEl>
                                      </p:cBhvr>
                                    </p:animEffect>
                                  </p:childTnLst>
                                </p:cTn>
                              </p:par>
                              <p:par>
                                <p:cTn fill="hold" nodeType="withEffect" presetClass="entr" presetID="10" presetSubtype="0">
                                  <p:stCondLst>
                                    <p:cond delay="0"/>
                                  </p:stCondLst>
                                  <p:childTnLst>
                                    <p:set>
                                      <p:cBhvr>
                                        <p:cTn dur="1" fill="hold">
                                          <p:stCondLst>
                                            <p:cond delay="0"/>
                                          </p:stCondLst>
                                        </p:cTn>
                                        <p:tgtEl>
                                          <p:spTgt spid="2090"/>
                                        </p:tgtEl>
                                        <p:attrNameLst>
                                          <p:attrName>style.visibility</p:attrName>
                                        </p:attrNameLst>
                                      </p:cBhvr>
                                      <p:to>
                                        <p:strVal val="visible"/>
                                      </p:to>
                                    </p:set>
                                    <p:animEffect filter="fade" transition="in">
                                      <p:cBhvr>
                                        <p:cTn dur="1000"/>
                                        <p:tgtEl>
                                          <p:spTgt spid="20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3"/>
                                        </p:tgtEl>
                                        <p:attrNameLst>
                                          <p:attrName>style.visibility</p:attrName>
                                        </p:attrNameLst>
                                      </p:cBhvr>
                                      <p:to>
                                        <p:strVal val="visible"/>
                                      </p:to>
                                    </p:set>
                                    <p:animEffect filter="fade" transition="in">
                                      <p:cBhvr>
                                        <p:cTn dur="1000"/>
                                        <p:tgtEl>
                                          <p:spTgt spid="2103"/>
                                        </p:tgtEl>
                                      </p:cBhvr>
                                    </p:animEffect>
                                  </p:childTnLst>
                                </p:cTn>
                              </p:par>
                              <p:par>
                                <p:cTn fill="hold" nodeType="withEffect" presetClass="entr" presetID="10" presetSubtype="0">
                                  <p:stCondLst>
                                    <p:cond delay="0"/>
                                  </p:stCondLst>
                                  <p:childTnLst>
                                    <p:set>
                                      <p:cBhvr>
                                        <p:cTn dur="1" fill="hold">
                                          <p:stCondLst>
                                            <p:cond delay="0"/>
                                          </p:stCondLst>
                                        </p:cTn>
                                        <p:tgtEl>
                                          <p:spTgt spid="2094"/>
                                        </p:tgtEl>
                                        <p:attrNameLst>
                                          <p:attrName>style.visibility</p:attrName>
                                        </p:attrNameLst>
                                      </p:cBhvr>
                                      <p:to>
                                        <p:strVal val="visible"/>
                                      </p:to>
                                    </p:set>
                                    <p:animEffect filter="fade" transition="in">
                                      <p:cBhvr>
                                        <p:cTn dur="1000"/>
                                        <p:tgtEl>
                                          <p:spTgt spid="20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5"/>
                                        </p:tgtEl>
                                        <p:attrNameLst>
                                          <p:attrName>style.visibility</p:attrName>
                                        </p:attrNameLst>
                                      </p:cBhvr>
                                      <p:to>
                                        <p:strVal val="visible"/>
                                      </p:to>
                                    </p:set>
                                    <p:animEffect filter="fade" transition="in">
                                      <p:cBhvr>
                                        <p:cTn dur="1000"/>
                                        <p:tgtEl>
                                          <p:spTgt spid="2095"/>
                                        </p:tgtEl>
                                      </p:cBhvr>
                                    </p:animEffect>
                                  </p:childTnLst>
                                </p:cTn>
                              </p:par>
                              <p:par>
                                <p:cTn fill="hold" nodeType="withEffect" presetClass="entr" presetID="10" presetSubtype="0">
                                  <p:stCondLst>
                                    <p:cond delay="0"/>
                                  </p:stCondLst>
                                  <p:childTnLst>
                                    <p:set>
                                      <p:cBhvr>
                                        <p:cTn dur="1" fill="hold">
                                          <p:stCondLst>
                                            <p:cond delay="0"/>
                                          </p:stCondLst>
                                        </p:cTn>
                                        <p:tgtEl>
                                          <p:spTgt spid="2096"/>
                                        </p:tgtEl>
                                        <p:attrNameLst>
                                          <p:attrName>style.visibility</p:attrName>
                                        </p:attrNameLst>
                                      </p:cBhvr>
                                      <p:to>
                                        <p:strVal val="visible"/>
                                      </p:to>
                                    </p:set>
                                    <p:animEffect filter="fade" transition="in">
                                      <p:cBhvr>
                                        <p:cTn dur="1000"/>
                                        <p:tgtEl>
                                          <p:spTgt spid="2096"/>
                                        </p:tgtEl>
                                      </p:cBhvr>
                                    </p:animEffect>
                                  </p:childTnLst>
                                </p:cTn>
                              </p:par>
                              <p:par>
                                <p:cTn fill="hold" nodeType="withEffect" presetClass="entr" presetID="10" presetSubtype="0">
                                  <p:stCondLst>
                                    <p:cond delay="0"/>
                                  </p:stCondLst>
                                  <p:childTnLst>
                                    <p:set>
                                      <p:cBhvr>
                                        <p:cTn dur="1" fill="hold">
                                          <p:stCondLst>
                                            <p:cond delay="0"/>
                                          </p:stCondLst>
                                        </p:cTn>
                                        <p:tgtEl>
                                          <p:spTgt spid="2097"/>
                                        </p:tgtEl>
                                        <p:attrNameLst>
                                          <p:attrName>style.visibility</p:attrName>
                                        </p:attrNameLst>
                                      </p:cBhvr>
                                      <p:to>
                                        <p:strVal val="visible"/>
                                      </p:to>
                                    </p:set>
                                    <p:animEffect filter="fade" transition="in">
                                      <p:cBhvr>
                                        <p:cTn dur="1000"/>
                                        <p:tgtEl>
                                          <p:spTgt spid="20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8"/>
                                        </p:tgtEl>
                                        <p:attrNameLst>
                                          <p:attrName>style.visibility</p:attrName>
                                        </p:attrNameLst>
                                      </p:cBhvr>
                                      <p:to>
                                        <p:strVal val="visible"/>
                                      </p:to>
                                    </p:set>
                                    <p:animEffect filter="fade" transition="in">
                                      <p:cBhvr>
                                        <p:cTn dur="1000"/>
                                        <p:tgtEl>
                                          <p:spTgt spid="20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0"/>
                                        </p:tgtEl>
                                        <p:attrNameLst>
                                          <p:attrName>style.visibility</p:attrName>
                                        </p:attrNameLst>
                                      </p:cBhvr>
                                      <p:to>
                                        <p:strVal val="visible"/>
                                      </p:to>
                                    </p:set>
                                    <p:animEffect filter="fade" transition="in">
                                      <p:cBhvr>
                                        <p:cTn dur="1000"/>
                                        <p:tgtEl>
                                          <p:spTgt spid="2100"/>
                                        </p:tgtEl>
                                      </p:cBhvr>
                                    </p:animEffect>
                                  </p:childTnLst>
                                </p:cTn>
                              </p:par>
                              <p:par>
                                <p:cTn fill="hold" nodeType="withEffect" presetClass="entr" presetID="10" presetSubtype="0">
                                  <p:stCondLst>
                                    <p:cond delay="0"/>
                                  </p:stCondLst>
                                  <p:childTnLst>
                                    <p:set>
                                      <p:cBhvr>
                                        <p:cTn dur="1" fill="hold">
                                          <p:stCondLst>
                                            <p:cond delay="0"/>
                                          </p:stCondLst>
                                        </p:cTn>
                                        <p:tgtEl>
                                          <p:spTgt spid="2102"/>
                                        </p:tgtEl>
                                        <p:attrNameLst>
                                          <p:attrName>style.visibility</p:attrName>
                                        </p:attrNameLst>
                                      </p:cBhvr>
                                      <p:to>
                                        <p:strVal val="visible"/>
                                      </p:to>
                                    </p:set>
                                    <p:animEffect filter="fade" transition="in">
                                      <p:cBhvr>
                                        <p:cTn dur="1000"/>
                                        <p:tgtEl>
                                          <p:spTgt spid="2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01"/>
                                        </p:tgtEl>
                                      </p:cBhvr>
                                    </p:animEffect>
                                    <p:set>
                                      <p:cBhvr>
                                        <p:cTn dur="1" fill="hold">
                                          <p:stCondLst>
                                            <p:cond delay="1000"/>
                                          </p:stCondLst>
                                        </p:cTn>
                                        <p:tgtEl>
                                          <p:spTgt spid="210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099"/>
                                        </p:tgtEl>
                                        <p:attrNameLst>
                                          <p:attrName>style.visibility</p:attrName>
                                        </p:attrNameLst>
                                      </p:cBhvr>
                                      <p:to>
                                        <p:strVal val="visible"/>
                                      </p:to>
                                    </p:set>
                                    <p:animEffect filter="fade" transition="in">
                                      <p:cBhvr>
                                        <p:cTn dur="1000"/>
                                        <p:tgtEl>
                                          <p:spTgt spid="20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Layer Filters</a:t>
            </a:r>
            <a:endParaRPr/>
          </a:p>
        </p:txBody>
      </p:sp>
      <p:sp>
        <p:nvSpPr>
          <p:cNvPr id="2109" name="Google Shape;2109;p88"/>
          <p:cNvSpPr txBox="1"/>
          <p:nvPr>
            <p:ph idx="1" type="body"/>
          </p:nvPr>
        </p:nvSpPr>
        <p:spPr>
          <a:xfrm>
            <a:off x="311700" y="1152475"/>
            <a:ext cx="8520600" cy="9249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1200"/>
              </a:spcAft>
              <a:buNone/>
            </a:pPr>
            <a:r>
              <a:rPr lang="en"/>
              <a:t>“They found that particular neurons in the visual cortexes of cats and monkeys—the areas in their brains responsible for processing visual information—didn't respond to simple points of light, but rather to lines, and in particular, lines and contours with specific orientations”</a:t>
            </a:r>
            <a:endParaRPr/>
          </a:p>
        </p:txBody>
      </p:sp>
      <p:sp>
        <p:nvSpPr>
          <p:cNvPr id="2110" name="Google Shape;2110;p88"/>
          <p:cNvSpPr/>
          <p:nvPr/>
        </p:nvSpPr>
        <p:spPr>
          <a:xfrm>
            <a:off x="25" y="4858575"/>
            <a:ext cx="9144000" cy="285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https://hub.jhu.edu/2015/07/14/golden-goose-award-wiesel-hubel/</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p:txBody>
      </p:sp>
      <p:pic>
        <p:nvPicPr>
          <p:cNvPr id="2111" name="Google Shape;2111;p88"/>
          <p:cNvPicPr preferRelativeResize="0"/>
          <p:nvPr/>
        </p:nvPicPr>
        <p:blipFill rotWithShape="1">
          <a:blip r:embed="rId4">
            <a:alphaModFix/>
          </a:blip>
          <a:srcRect b="0" l="0" r="0" t="0"/>
          <a:stretch/>
        </p:blipFill>
        <p:spPr>
          <a:xfrm>
            <a:off x="41149" y="2004300"/>
            <a:ext cx="4184901" cy="2771400"/>
          </a:xfrm>
          <a:prstGeom prst="rect">
            <a:avLst/>
          </a:prstGeom>
          <a:noFill/>
          <a:ln>
            <a:noFill/>
          </a:ln>
        </p:spPr>
      </p:pic>
      <p:graphicFrame>
        <p:nvGraphicFramePr>
          <p:cNvPr id="2112" name="Google Shape;2112;p88"/>
          <p:cNvGraphicFramePr/>
          <p:nvPr/>
        </p:nvGraphicFramePr>
        <p:xfrm>
          <a:off x="4874100" y="2443738"/>
          <a:ext cx="3000000" cy="3000000"/>
        </p:xfrm>
        <a:graphic>
          <a:graphicData uri="http://schemas.openxmlformats.org/drawingml/2006/table">
            <a:tbl>
              <a:tblPr>
                <a:noFill/>
                <a:tableStyleId>{8A98FA59-7387-446B-8100-EA9439D3CE50}</a:tableStyleId>
              </a:tblPr>
              <a:tblGrid>
                <a:gridCol w="430000"/>
                <a:gridCol w="430000"/>
                <a:gridCol w="430000"/>
              </a:tblGrid>
              <a:tr h="349025">
                <a:tc>
                  <a:txBody>
                    <a:bodyPr/>
                    <a:lstStyle/>
                    <a:p>
                      <a:pPr indent="0" lvl="0" marL="0" rtl="0" algn="ctr">
                        <a:spcBef>
                          <a:spcPts val="0"/>
                        </a:spcBef>
                        <a:spcAft>
                          <a:spcPts val="0"/>
                        </a:spcAft>
                        <a:buNone/>
                      </a:pPr>
                      <a:r>
                        <a:rPr lang="en">
                          <a:solidFill>
                            <a:srgbClr val="38761D"/>
                          </a:solidFill>
                          <a:latin typeface="Helvetica Neue"/>
                          <a:ea typeface="Helvetica Neue"/>
                          <a:cs typeface="Helvetica Neue"/>
                          <a:sym typeface="Helvetica Neue"/>
                        </a:rPr>
                        <a:t>0.7</a:t>
                      </a:r>
                      <a:endParaRPr>
                        <a:solidFill>
                          <a:srgbClr val="38761D"/>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38761D"/>
                          </a:solidFill>
                          <a:latin typeface="Helvetica Neue"/>
                          <a:ea typeface="Helvetica Neue"/>
                          <a:cs typeface="Helvetica Neue"/>
                          <a:sym typeface="Helvetica Neue"/>
                        </a:rPr>
                        <a:t>1</a:t>
                      </a:r>
                      <a:endParaRPr>
                        <a:solidFill>
                          <a:srgbClr val="38761D"/>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38761D"/>
                          </a:solidFill>
                          <a:latin typeface="Helvetica Neue"/>
                          <a:ea typeface="Helvetica Neue"/>
                          <a:cs typeface="Helvetica Neue"/>
                          <a:sym typeface="Helvetica Neue"/>
                        </a:rPr>
                        <a:t>0</a:t>
                      </a:r>
                      <a:endParaRPr>
                        <a:solidFill>
                          <a:srgbClr val="38761D"/>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850">
                <a:tc>
                  <a:txBody>
                    <a:bodyPr/>
                    <a:lstStyle/>
                    <a:p>
                      <a:pPr indent="0" lvl="0" marL="0" rtl="0" algn="ctr">
                        <a:spcBef>
                          <a:spcPts val="0"/>
                        </a:spcBef>
                        <a:spcAft>
                          <a:spcPts val="0"/>
                        </a:spcAft>
                        <a:buNone/>
                      </a:pPr>
                      <a:r>
                        <a:rPr lang="en">
                          <a:solidFill>
                            <a:srgbClr val="38761D"/>
                          </a:solidFill>
                          <a:latin typeface="Helvetica Neue"/>
                          <a:ea typeface="Helvetica Neue"/>
                          <a:cs typeface="Helvetica Neue"/>
                          <a:sym typeface="Helvetica Neue"/>
                        </a:rPr>
                        <a:t>0.3</a:t>
                      </a:r>
                      <a:endParaRPr>
                        <a:solidFill>
                          <a:srgbClr val="38761D"/>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38761D"/>
                          </a:solidFill>
                          <a:latin typeface="Helvetica Neue"/>
                          <a:ea typeface="Helvetica Neue"/>
                          <a:cs typeface="Helvetica Neue"/>
                          <a:sym typeface="Helvetica Neue"/>
                        </a:rPr>
                        <a:t>1</a:t>
                      </a:r>
                      <a:endParaRPr>
                        <a:solidFill>
                          <a:srgbClr val="38761D"/>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38761D"/>
                          </a:solidFill>
                          <a:latin typeface="Helvetica Neue"/>
                          <a:ea typeface="Helvetica Neue"/>
                          <a:cs typeface="Helvetica Neue"/>
                          <a:sym typeface="Helvetica Neue"/>
                        </a:rPr>
                        <a:t>0.3</a:t>
                      </a:r>
                      <a:endParaRPr>
                        <a:solidFill>
                          <a:srgbClr val="38761D"/>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9025">
                <a:tc>
                  <a:txBody>
                    <a:bodyPr/>
                    <a:lstStyle/>
                    <a:p>
                      <a:pPr indent="0" lvl="0" marL="0" rtl="0" algn="ctr">
                        <a:spcBef>
                          <a:spcPts val="0"/>
                        </a:spcBef>
                        <a:spcAft>
                          <a:spcPts val="0"/>
                        </a:spcAft>
                        <a:buNone/>
                      </a:pPr>
                      <a:r>
                        <a:rPr lang="en">
                          <a:solidFill>
                            <a:srgbClr val="38761D"/>
                          </a:solidFill>
                          <a:latin typeface="Helvetica Neue"/>
                          <a:ea typeface="Helvetica Neue"/>
                          <a:cs typeface="Helvetica Neue"/>
                          <a:sym typeface="Helvetica Neue"/>
                        </a:rPr>
                        <a:t>0</a:t>
                      </a:r>
                      <a:endParaRPr>
                        <a:solidFill>
                          <a:srgbClr val="38761D"/>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38761D"/>
                          </a:solidFill>
                          <a:latin typeface="Helvetica Neue"/>
                          <a:ea typeface="Helvetica Neue"/>
                          <a:cs typeface="Helvetica Neue"/>
                          <a:sym typeface="Helvetica Neue"/>
                        </a:rPr>
                        <a:t>1</a:t>
                      </a:r>
                      <a:endParaRPr>
                        <a:solidFill>
                          <a:srgbClr val="38761D"/>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38761D"/>
                          </a:solidFill>
                          <a:latin typeface="Helvetica Neue"/>
                          <a:ea typeface="Helvetica Neue"/>
                          <a:cs typeface="Helvetica Neue"/>
                          <a:sym typeface="Helvetica Neue"/>
                        </a:rPr>
                        <a:t>0.7</a:t>
                      </a:r>
                      <a:endParaRPr>
                        <a:solidFill>
                          <a:srgbClr val="38761D"/>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113" name="Google Shape;2113;p88"/>
          <p:cNvSpPr txBox="1"/>
          <p:nvPr/>
        </p:nvSpPr>
        <p:spPr>
          <a:xfrm>
            <a:off x="6397725" y="2407175"/>
            <a:ext cx="232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2000">
                <a:solidFill>
                  <a:srgbClr val="00882B"/>
                </a:solidFill>
                <a:latin typeface="Helvetica Neue"/>
                <a:ea typeface="Helvetica Neue"/>
                <a:cs typeface="Helvetica Neue"/>
                <a:sym typeface="Helvetica Neue"/>
              </a:rPr>
              <a:t>f</a:t>
            </a:r>
            <a:r>
              <a:rPr baseline="-25000" lang="en" sz="2000">
                <a:solidFill>
                  <a:srgbClr val="00882B"/>
                </a:solidFill>
                <a:latin typeface="Helvetica Neue"/>
                <a:ea typeface="Helvetica Neue"/>
                <a:cs typeface="Helvetica Neue"/>
                <a:sym typeface="Helvetica Neue"/>
              </a:rPr>
              <a:t>c1</a:t>
            </a:r>
            <a:r>
              <a:rPr lang="en" sz="2000">
                <a:solidFill>
                  <a:srgbClr val="00882B"/>
                </a:solidFill>
                <a:latin typeface="Helvetica Neue"/>
                <a:ea typeface="Helvetica Neue"/>
                <a:cs typeface="Helvetica Neue"/>
                <a:sym typeface="Helvetica Neue"/>
              </a:rPr>
              <a:t>(</a:t>
            </a:r>
            <a:r>
              <a:rPr b="1" lang="en" sz="2000">
                <a:solidFill>
                  <a:srgbClr val="00882B"/>
                </a:solidFill>
                <a:latin typeface="Helvetica Neue"/>
                <a:ea typeface="Helvetica Neue"/>
                <a:cs typeface="Helvetica Neue"/>
                <a:sym typeface="Helvetica Neue"/>
              </a:rPr>
              <a:t>x</a:t>
            </a:r>
            <a:r>
              <a:rPr baseline="-25000" lang="en" sz="2000">
                <a:solidFill>
                  <a:srgbClr val="00882B"/>
                </a:solidFill>
                <a:latin typeface="Helvetica Neue"/>
                <a:ea typeface="Helvetica Neue"/>
                <a:cs typeface="Helvetica Neue"/>
                <a:sym typeface="Helvetica Neue"/>
              </a:rPr>
              <a:t>A</a:t>
            </a:r>
            <a:r>
              <a:rPr lang="en" sz="2000">
                <a:solidFill>
                  <a:srgbClr val="00882B"/>
                </a:solidFill>
                <a:latin typeface="Helvetica Neue"/>
                <a:ea typeface="Helvetica Neue"/>
                <a:cs typeface="Helvetica Neue"/>
                <a:sym typeface="Helvetica Neue"/>
              </a:rPr>
              <a:t>) = W</a:t>
            </a:r>
            <a:r>
              <a:rPr baseline="-25000" lang="en" sz="2000">
                <a:solidFill>
                  <a:srgbClr val="00882B"/>
                </a:solidFill>
                <a:latin typeface="Helvetica Neue"/>
                <a:ea typeface="Helvetica Neue"/>
                <a:cs typeface="Helvetica Neue"/>
                <a:sym typeface="Helvetica Neue"/>
              </a:rPr>
              <a:t>1</a:t>
            </a:r>
            <a:r>
              <a:rPr b="1" lang="en" sz="2000">
                <a:solidFill>
                  <a:srgbClr val="00882B"/>
                </a:solidFill>
                <a:latin typeface="Helvetica Neue"/>
                <a:ea typeface="Helvetica Neue"/>
                <a:cs typeface="Helvetica Neue"/>
                <a:sym typeface="Helvetica Neue"/>
              </a:rPr>
              <a:t>x</a:t>
            </a:r>
            <a:r>
              <a:rPr baseline="-25000" lang="en" sz="2000">
                <a:solidFill>
                  <a:srgbClr val="00882B"/>
                </a:solidFill>
                <a:latin typeface="Helvetica Neue"/>
                <a:ea typeface="Helvetica Neue"/>
                <a:cs typeface="Helvetica Neue"/>
                <a:sym typeface="Helvetica Neue"/>
              </a:rPr>
              <a:t>A</a:t>
            </a:r>
            <a:r>
              <a:rPr lang="en" sz="2000">
                <a:solidFill>
                  <a:srgbClr val="00882B"/>
                </a:solidFill>
                <a:latin typeface="Helvetica Neue"/>
                <a:ea typeface="Helvetica Neue"/>
                <a:cs typeface="Helvetica Neue"/>
                <a:sym typeface="Helvetica Neue"/>
              </a:rPr>
              <a:t>+</a:t>
            </a:r>
            <a:r>
              <a:rPr b="1" lang="en" sz="2000">
                <a:solidFill>
                  <a:srgbClr val="00882B"/>
                </a:solidFill>
                <a:latin typeface="Helvetica Neue"/>
                <a:ea typeface="Helvetica Neue"/>
                <a:cs typeface="Helvetica Neue"/>
                <a:sym typeface="Helvetica Neue"/>
              </a:rPr>
              <a:t>b</a:t>
            </a:r>
            <a:r>
              <a:rPr b="1" baseline="-25000" lang="en" sz="2000">
                <a:solidFill>
                  <a:srgbClr val="00882B"/>
                </a:solidFill>
                <a:latin typeface="Helvetica Neue"/>
                <a:ea typeface="Helvetica Neue"/>
                <a:cs typeface="Helvetica Neue"/>
                <a:sym typeface="Helvetica Neue"/>
              </a:rPr>
              <a:t>1</a:t>
            </a:r>
            <a:endParaRPr b="1" baseline="-25000">
              <a:solidFill>
                <a:srgbClr val="00882B"/>
              </a:solidFill>
              <a:latin typeface="Helvetica Neue"/>
              <a:ea typeface="Helvetica Neue"/>
              <a:cs typeface="Helvetica Neue"/>
              <a:sym typeface="Helvetica Neue"/>
            </a:endParaRPr>
          </a:p>
        </p:txBody>
      </p:sp>
      <p:sp>
        <p:nvSpPr>
          <p:cNvPr id="2114" name="Google Shape;2114;p88"/>
          <p:cNvSpPr txBox="1"/>
          <p:nvPr/>
        </p:nvSpPr>
        <p:spPr>
          <a:xfrm>
            <a:off x="5265000" y="1928100"/>
            <a:ext cx="50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200"/>
              </a:spcAft>
              <a:buNone/>
            </a:pPr>
            <a:r>
              <a:rPr lang="en" sz="2000">
                <a:solidFill>
                  <a:srgbClr val="00882B"/>
                </a:solidFill>
                <a:latin typeface="Helvetica Neue"/>
                <a:ea typeface="Helvetica Neue"/>
                <a:cs typeface="Helvetica Neue"/>
                <a:sym typeface="Helvetica Neue"/>
              </a:rPr>
              <a:t>f</a:t>
            </a:r>
            <a:r>
              <a:rPr baseline="-25000" lang="en" sz="2000">
                <a:solidFill>
                  <a:srgbClr val="00882B"/>
                </a:solidFill>
                <a:latin typeface="Helvetica Neue"/>
                <a:ea typeface="Helvetica Neue"/>
                <a:cs typeface="Helvetica Neue"/>
                <a:sym typeface="Helvetica Neue"/>
              </a:rPr>
              <a:t>c1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1"/>
                                        </p:tgtEl>
                                        <p:attrNameLst>
                                          <p:attrName>style.visibility</p:attrName>
                                        </p:attrNameLst>
                                      </p:cBhvr>
                                      <p:to>
                                        <p:strVal val="visible"/>
                                      </p:to>
                                    </p:set>
                                    <p:animEffect filter="fade" transition="in">
                                      <p:cBhvr>
                                        <p:cTn dur="1000"/>
                                        <p:tgtEl>
                                          <p:spTgt spid="2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9"/>
                                        </p:tgtEl>
                                        <p:attrNameLst>
                                          <p:attrName>style.visibility</p:attrName>
                                        </p:attrNameLst>
                                      </p:cBhvr>
                                      <p:to>
                                        <p:strVal val="visible"/>
                                      </p:to>
                                    </p:set>
                                    <p:animEffect filter="fade" transition="in">
                                      <p:cBhvr>
                                        <p:cTn dur="1000"/>
                                        <p:tgtEl>
                                          <p:spTgt spid="2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4"/>
                                        </p:tgtEl>
                                        <p:attrNameLst>
                                          <p:attrName>style.visibility</p:attrName>
                                        </p:attrNameLst>
                                      </p:cBhvr>
                                      <p:to>
                                        <p:strVal val="visible"/>
                                      </p:to>
                                    </p:set>
                                    <p:animEffect filter="fade" transition="in">
                                      <p:cBhvr>
                                        <p:cTn dur="1000"/>
                                        <p:tgtEl>
                                          <p:spTgt spid="2114"/>
                                        </p:tgtEl>
                                      </p:cBhvr>
                                    </p:animEffect>
                                  </p:childTnLst>
                                </p:cTn>
                              </p:par>
                              <p:par>
                                <p:cTn fill="hold" nodeType="withEffect" presetClass="entr" presetID="10" presetSubtype="0">
                                  <p:stCondLst>
                                    <p:cond delay="0"/>
                                  </p:stCondLst>
                                  <p:childTnLst>
                                    <p:set>
                                      <p:cBhvr>
                                        <p:cTn dur="1" fill="hold">
                                          <p:stCondLst>
                                            <p:cond delay="0"/>
                                          </p:stCondLst>
                                        </p:cTn>
                                        <p:tgtEl>
                                          <p:spTgt spid="2112"/>
                                        </p:tgtEl>
                                        <p:attrNameLst>
                                          <p:attrName>style.visibility</p:attrName>
                                        </p:attrNameLst>
                                      </p:cBhvr>
                                      <p:to>
                                        <p:strVal val="visible"/>
                                      </p:to>
                                    </p:set>
                                    <p:animEffect filter="fade" transition="in">
                                      <p:cBhvr>
                                        <p:cTn dur="1000"/>
                                        <p:tgtEl>
                                          <p:spTgt spid="2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3"/>
                                        </p:tgtEl>
                                        <p:attrNameLst>
                                          <p:attrName>style.visibility</p:attrName>
                                        </p:attrNameLst>
                                      </p:cBhvr>
                                      <p:to>
                                        <p:strVal val="visible"/>
                                      </p:to>
                                    </p:set>
                                    <p:animEffect filter="fade" transition="in">
                                      <p:cBhvr>
                                        <p:cTn dur="1000"/>
                                        <p:tgtEl>
                                          <p:spTgt spid="2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Layer Filters</a:t>
            </a:r>
            <a:endParaRPr/>
          </a:p>
        </p:txBody>
      </p:sp>
      <p:grpSp>
        <p:nvGrpSpPr>
          <p:cNvPr id="2120" name="Google Shape;2120;p89"/>
          <p:cNvGrpSpPr/>
          <p:nvPr/>
        </p:nvGrpSpPr>
        <p:grpSpPr>
          <a:xfrm>
            <a:off x="1062020" y="2221620"/>
            <a:ext cx="1505798" cy="1638255"/>
            <a:chOff x="814289" y="1951188"/>
            <a:chExt cx="1505798" cy="1638255"/>
          </a:xfrm>
        </p:grpSpPr>
        <p:sp>
          <p:nvSpPr>
            <p:cNvPr id="2121" name="Google Shape;2121;p89"/>
            <p:cNvSpPr/>
            <p:nvPr/>
          </p:nvSpPr>
          <p:spPr>
            <a:xfrm>
              <a:off x="2079423" y="1951188"/>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22" name="Google Shape;2122;p89"/>
            <p:cNvSpPr/>
            <p:nvPr/>
          </p:nvSpPr>
          <p:spPr>
            <a:xfrm>
              <a:off x="815929" y="1951188"/>
              <a:ext cx="240665" cy="362585"/>
            </a:xfrm>
            <a:custGeom>
              <a:rect b="b" l="l" r="r" t="t"/>
              <a:pathLst>
                <a:path extrusionOk="0" h="362585" w="240665">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23" name="Google Shape;2123;p89"/>
            <p:cNvSpPr/>
            <p:nvPr/>
          </p:nvSpPr>
          <p:spPr>
            <a:xfrm>
              <a:off x="2079423" y="3226858"/>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24" name="Google Shape;2124;p89"/>
            <p:cNvSpPr/>
            <p:nvPr/>
          </p:nvSpPr>
          <p:spPr>
            <a:xfrm>
              <a:off x="814289" y="2314625"/>
              <a:ext cx="1270000" cy="1270000"/>
            </a:xfrm>
            <a:custGeom>
              <a:rect b="b" l="l" r="r" t="t"/>
              <a:pathLst>
                <a:path extrusionOk="0" h="1270000" w="1270000">
                  <a:moveTo>
                    <a:pt x="1270001" y="0"/>
                  </a:moveTo>
                  <a:lnTo>
                    <a:pt x="0" y="0"/>
                  </a:lnTo>
                  <a:lnTo>
                    <a:pt x="0" y="1270002"/>
                  </a:lnTo>
                  <a:lnTo>
                    <a:pt x="1270001" y="1270002"/>
                  </a:lnTo>
                  <a:lnTo>
                    <a:pt x="127000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25" name="Google Shape;2125;p89"/>
            <p:cNvSpPr/>
            <p:nvPr/>
          </p:nvSpPr>
          <p:spPr>
            <a:xfrm>
              <a:off x="814289" y="2314625"/>
              <a:ext cx="1270000" cy="1270000"/>
            </a:xfrm>
            <a:custGeom>
              <a:rect b="b" l="l" r="r" t="t"/>
              <a:pathLst>
                <a:path extrusionOk="0" h="1270000" w="1270000">
                  <a:moveTo>
                    <a:pt x="0" y="0"/>
                  </a:moveTo>
                  <a:lnTo>
                    <a:pt x="1270001" y="0"/>
                  </a:lnTo>
                  <a:lnTo>
                    <a:pt x="1270001" y="1270003"/>
                  </a:lnTo>
                  <a:lnTo>
                    <a:pt x="0" y="1270003"/>
                  </a:lnTo>
                  <a:lnTo>
                    <a:pt x="0"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26" name="Google Shape;2126;p89"/>
            <p:cNvSpPr/>
            <p:nvPr/>
          </p:nvSpPr>
          <p:spPr>
            <a:xfrm>
              <a:off x="1049501" y="1951188"/>
              <a:ext cx="1270000" cy="1270000"/>
            </a:xfrm>
            <a:custGeom>
              <a:rect b="b" l="l" r="r" t="t"/>
              <a:pathLst>
                <a:path extrusionOk="0" h="1270000" w="1270000">
                  <a:moveTo>
                    <a:pt x="0" y="0"/>
                  </a:moveTo>
                  <a:lnTo>
                    <a:pt x="1270002" y="0"/>
                  </a:lnTo>
                  <a:lnTo>
                    <a:pt x="1270002" y="1270003"/>
                  </a:lnTo>
                  <a:lnTo>
                    <a:pt x="0" y="1270003"/>
                  </a:lnTo>
                  <a:lnTo>
                    <a:pt x="0"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127" name="Google Shape;2127;p89"/>
          <p:cNvSpPr/>
          <p:nvPr/>
        </p:nvSpPr>
        <p:spPr>
          <a:xfrm>
            <a:off x="1056522" y="3497290"/>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28" name="Google Shape;2128;p89"/>
          <p:cNvSpPr txBox="1"/>
          <p:nvPr>
            <p:ph idx="1" type="body"/>
          </p:nvPr>
        </p:nvSpPr>
        <p:spPr>
          <a:xfrm>
            <a:off x="1455806" y="3801207"/>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3</a:t>
            </a:r>
            <a:endParaRPr sz="2000"/>
          </a:p>
        </p:txBody>
      </p:sp>
      <p:sp>
        <p:nvSpPr>
          <p:cNvPr id="2129" name="Google Shape;2129;p89"/>
          <p:cNvSpPr txBox="1"/>
          <p:nvPr>
            <p:ph idx="1" type="body"/>
          </p:nvPr>
        </p:nvSpPr>
        <p:spPr>
          <a:xfrm>
            <a:off x="652606" y="2794457"/>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3</a:t>
            </a:r>
            <a:endParaRPr sz="2000"/>
          </a:p>
        </p:txBody>
      </p:sp>
      <p:sp>
        <p:nvSpPr>
          <p:cNvPr id="2130" name="Google Shape;2130;p89"/>
          <p:cNvSpPr txBox="1"/>
          <p:nvPr>
            <p:ph idx="1" type="body"/>
          </p:nvPr>
        </p:nvSpPr>
        <p:spPr>
          <a:xfrm>
            <a:off x="2495406" y="3497282"/>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1</a:t>
            </a:r>
            <a:endParaRPr sz="2000"/>
          </a:p>
        </p:txBody>
      </p:sp>
      <p:sp>
        <p:nvSpPr>
          <p:cNvPr id="2131" name="Google Shape;2131;p89"/>
          <p:cNvSpPr/>
          <p:nvPr/>
        </p:nvSpPr>
        <p:spPr>
          <a:xfrm>
            <a:off x="6663575" y="2854575"/>
            <a:ext cx="165000" cy="17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2" name="Google Shape;2132;p89"/>
          <p:cNvCxnSpPr>
            <a:stCxn id="2133" idx="3"/>
            <a:endCxn id="2131" idx="1"/>
          </p:cNvCxnSpPr>
          <p:nvPr/>
        </p:nvCxnSpPr>
        <p:spPr>
          <a:xfrm flipH="1" rot="10800000">
            <a:off x="6204275" y="2943975"/>
            <a:ext cx="459300" cy="900"/>
          </a:xfrm>
          <a:prstGeom prst="straightConnector1">
            <a:avLst/>
          </a:prstGeom>
          <a:noFill/>
          <a:ln cap="flat" cmpd="sng" w="38100">
            <a:solidFill>
              <a:srgbClr val="000000"/>
            </a:solidFill>
            <a:prstDash val="solid"/>
            <a:round/>
            <a:headEnd len="med" w="med" type="none"/>
            <a:tailEnd len="med" w="med" type="triangle"/>
          </a:ln>
        </p:spPr>
      </p:cxnSp>
      <p:sp>
        <p:nvSpPr>
          <p:cNvPr id="2134" name="Google Shape;2134;p89"/>
          <p:cNvSpPr/>
          <p:nvPr/>
        </p:nvSpPr>
        <p:spPr>
          <a:xfrm>
            <a:off x="2930875" y="1197125"/>
            <a:ext cx="3273600" cy="38721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Learned CNN Filter</a:t>
            </a:r>
            <a:endParaRPr sz="2400">
              <a:latin typeface="Helvetica Neue"/>
              <a:ea typeface="Helvetica Neue"/>
              <a:cs typeface="Helvetica Neue"/>
              <a:sym typeface="Helvetica Neue"/>
            </a:endParaRPr>
          </a:p>
        </p:txBody>
      </p:sp>
      <p:sp>
        <p:nvSpPr>
          <p:cNvPr id="2135" name="Google Shape;2135;p89"/>
          <p:cNvSpPr txBox="1"/>
          <p:nvPr/>
        </p:nvSpPr>
        <p:spPr>
          <a:xfrm>
            <a:off x="2930875" y="3855680"/>
            <a:ext cx="3273600" cy="4770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lang="en" sz="2000">
                <a:solidFill>
                  <a:schemeClr val="dk1"/>
                </a:solidFill>
                <a:latin typeface="Helvetica Neue"/>
                <a:ea typeface="Helvetica Neue"/>
                <a:cs typeface="Helvetica Neue"/>
                <a:sym typeface="Helvetica Neue"/>
              </a:rPr>
              <a:t>f</a:t>
            </a:r>
            <a:r>
              <a:rPr baseline="-25000" lang="en" sz="2000">
                <a:solidFill>
                  <a:schemeClr val="dk1"/>
                </a:solidFill>
                <a:latin typeface="Helvetica Neue"/>
                <a:ea typeface="Helvetica Neue"/>
                <a:cs typeface="Helvetica Neue"/>
                <a:sym typeface="Helvetica Neue"/>
              </a:rPr>
              <a:t>c1</a:t>
            </a:r>
            <a:r>
              <a:rPr lang="en" sz="2000">
                <a:solidFill>
                  <a:schemeClr val="dk1"/>
                </a:solidFill>
                <a:latin typeface="Helvetica Neue"/>
                <a:ea typeface="Helvetica Neue"/>
                <a:cs typeface="Helvetica Neue"/>
                <a:sym typeface="Helvetica Neue"/>
              </a:rPr>
              <a:t>(</a:t>
            </a:r>
            <a:r>
              <a:rPr b="1" lang="en" sz="2000">
                <a:solidFill>
                  <a:schemeClr val="dk1"/>
                </a:solidFill>
                <a:latin typeface="Helvetica Neue"/>
                <a:ea typeface="Helvetica Neue"/>
                <a:cs typeface="Helvetica Neue"/>
                <a:sym typeface="Helvetica Neue"/>
              </a:rPr>
              <a:t>x</a:t>
            </a:r>
            <a:r>
              <a:rPr lang="en" sz="2000">
                <a:solidFill>
                  <a:schemeClr val="dk1"/>
                </a:solidFill>
                <a:latin typeface="Helvetica Neue"/>
                <a:ea typeface="Helvetica Neue"/>
                <a:cs typeface="Helvetica Neue"/>
                <a:sym typeface="Helvetica Neue"/>
              </a:rPr>
              <a:t>)=W</a:t>
            </a:r>
            <a:r>
              <a:rPr baseline="-25000" lang="en" sz="2000">
                <a:solidFill>
                  <a:schemeClr val="dk1"/>
                </a:solidFill>
                <a:latin typeface="Helvetica Neue"/>
                <a:ea typeface="Helvetica Neue"/>
                <a:cs typeface="Helvetica Neue"/>
                <a:sym typeface="Helvetica Neue"/>
              </a:rPr>
              <a:t>1</a:t>
            </a:r>
            <a:r>
              <a:rPr lang="en" sz="2000">
                <a:solidFill>
                  <a:schemeClr val="dk1"/>
                </a:solidFill>
                <a:latin typeface="Helvetica Neue"/>
                <a:ea typeface="Helvetica Neue"/>
                <a:cs typeface="Helvetica Neue"/>
                <a:sym typeface="Helvetica Neue"/>
              </a:rPr>
              <a:t>         </a:t>
            </a:r>
            <a:r>
              <a:rPr b="1" lang="en" sz="2000">
                <a:solidFill>
                  <a:schemeClr val="dk1"/>
                </a:solidFill>
                <a:latin typeface="Helvetica Neue"/>
                <a:ea typeface="Helvetica Neue"/>
                <a:cs typeface="Helvetica Neue"/>
                <a:sym typeface="Helvetica Neue"/>
              </a:rPr>
              <a:t>x</a:t>
            </a:r>
            <a:r>
              <a:rPr baseline="-25000" lang="en" sz="2000">
                <a:solidFill>
                  <a:schemeClr val="dk1"/>
                </a:solidFill>
                <a:latin typeface="Helvetica Neue"/>
                <a:ea typeface="Helvetica Neue"/>
                <a:cs typeface="Helvetica Neue"/>
                <a:sym typeface="Helvetica Neue"/>
              </a:rPr>
              <a:t>A</a:t>
            </a:r>
            <a:r>
              <a:rPr b="1" lang="en" sz="2000">
                <a:solidFill>
                  <a:schemeClr val="dk1"/>
                </a:solidFill>
                <a:latin typeface="Helvetica Neue"/>
                <a:ea typeface="Helvetica Neue"/>
                <a:cs typeface="Helvetica Neue"/>
                <a:sym typeface="Helvetica Neue"/>
              </a:rPr>
              <a:t>    </a:t>
            </a:r>
            <a:r>
              <a:rPr lang="en" sz="2000">
                <a:solidFill>
                  <a:schemeClr val="dk1"/>
                </a:solidFill>
                <a:latin typeface="Helvetica Neue"/>
                <a:ea typeface="Helvetica Neue"/>
                <a:cs typeface="Helvetica Neue"/>
                <a:sym typeface="Helvetica Neue"/>
              </a:rPr>
              <a:t>+      </a:t>
            </a:r>
            <a:r>
              <a:rPr b="1" lang="en" sz="2000">
                <a:solidFill>
                  <a:schemeClr val="dk1"/>
                </a:solidFill>
                <a:latin typeface="Helvetica Neue"/>
                <a:ea typeface="Helvetica Neue"/>
                <a:cs typeface="Helvetica Neue"/>
                <a:sym typeface="Helvetica Neue"/>
              </a:rPr>
              <a:t>b</a:t>
            </a:r>
            <a:r>
              <a:rPr baseline="-25000" lang="en" sz="2000">
                <a:solidFill>
                  <a:schemeClr val="dk1"/>
                </a:solidFill>
                <a:latin typeface="Helvetica Neue"/>
                <a:ea typeface="Helvetica Neue"/>
                <a:cs typeface="Helvetica Neue"/>
                <a:sym typeface="Helvetica Neue"/>
              </a:rPr>
              <a:t>1</a:t>
            </a:r>
            <a:endParaRPr baseline="-25000"/>
          </a:p>
        </p:txBody>
      </p:sp>
      <p:sp>
        <p:nvSpPr>
          <p:cNvPr id="2136" name="Google Shape;2136;p89"/>
          <p:cNvSpPr/>
          <p:nvPr/>
        </p:nvSpPr>
        <p:spPr>
          <a:xfrm>
            <a:off x="4606175" y="2283675"/>
            <a:ext cx="165000" cy="1283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9"/>
          <p:cNvSpPr txBox="1"/>
          <p:nvPr>
            <p:ph idx="1" type="body"/>
          </p:nvPr>
        </p:nvSpPr>
        <p:spPr>
          <a:xfrm>
            <a:off x="4483176" y="3464062"/>
            <a:ext cx="427500" cy="4926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1</a:t>
            </a:r>
            <a:endParaRPr sz="2000"/>
          </a:p>
        </p:txBody>
      </p:sp>
      <p:sp>
        <p:nvSpPr>
          <p:cNvPr id="2138" name="Google Shape;2138;p89"/>
          <p:cNvSpPr txBox="1"/>
          <p:nvPr>
            <p:ph idx="1" type="body"/>
          </p:nvPr>
        </p:nvSpPr>
        <p:spPr>
          <a:xfrm>
            <a:off x="4390175" y="2187375"/>
            <a:ext cx="971700" cy="572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9</a:t>
            </a:r>
            <a:endParaRPr sz="2000"/>
          </a:p>
        </p:txBody>
      </p:sp>
      <p:sp>
        <p:nvSpPr>
          <p:cNvPr id="2139" name="Google Shape;2139;p89"/>
          <p:cNvSpPr/>
          <p:nvPr/>
        </p:nvSpPr>
        <p:spPr>
          <a:xfrm>
            <a:off x="3059975" y="2858031"/>
            <a:ext cx="1334100" cy="17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274E13"/>
                </a:solidFill>
                <a:latin typeface="Helvetica Neue"/>
                <a:ea typeface="Helvetica Neue"/>
                <a:cs typeface="Helvetica Neue"/>
                <a:sym typeface="Helvetica Neue"/>
              </a:rPr>
              <a:t>&lt;0.7, 1, 0, 0.3, …&gt;</a:t>
            </a:r>
            <a:endParaRPr sz="1000">
              <a:solidFill>
                <a:srgbClr val="274E13"/>
              </a:solidFill>
              <a:latin typeface="Helvetica Neue"/>
              <a:ea typeface="Helvetica Neue"/>
              <a:cs typeface="Helvetica Neue"/>
              <a:sym typeface="Helvetica Neue"/>
            </a:endParaRPr>
          </a:p>
        </p:txBody>
      </p:sp>
      <p:sp>
        <p:nvSpPr>
          <p:cNvPr id="2140" name="Google Shape;2140;p89"/>
          <p:cNvSpPr/>
          <p:nvPr/>
        </p:nvSpPr>
        <p:spPr>
          <a:xfrm>
            <a:off x="5672975" y="2857419"/>
            <a:ext cx="165000" cy="17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9"/>
          <p:cNvSpPr txBox="1"/>
          <p:nvPr>
            <p:ph idx="1" type="body"/>
          </p:nvPr>
        </p:nvSpPr>
        <p:spPr>
          <a:xfrm>
            <a:off x="5549976" y="2957326"/>
            <a:ext cx="427500" cy="4926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1</a:t>
            </a:r>
            <a:endParaRPr sz="2000"/>
          </a:p>
        </p:txBody>
      </p:sp>
      <p:sp>
        <p:nvSpPr>
          <p:cNvPr id="2142" name="Google Shape;2142;p89"/>
          <p:cNvSpPr txBox="1"/>
          <p:nvPr>
            <p:ph idx="1" type="body"/>
          </p:nvPr>
        </p:nvSpPr>
        <p:spPr>
          <a:xfrm>
            <a:off x="5735111" y="2708831"/>
            <a:ext cx="545100" cy="572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1</a:t>
            </a:r>
            <a:endParaRPr sz="2000"/>
          </a:p>
        </p:txBody>
      </p:sp>
      <p:sp>
        <p:nvSpPr>
          <p:cNvPr id="2143" name="Google Shape;2143;p89"/>
          <p:cNvSpPr txBox="1"/>
          <p:nvPr>
            <p:ph idx="1" type="body"/>
          </p:nvPr>
        </p:nvSpPr>
        <p:spPr>
          <a:xfrm>
            <a:off x="4237775" y="2765847"/>
            <a:ext cx="510000" cy="4770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a:t>
            </a:r>
            <a:endParaRPr sz="2000"/>
          </a:p>
        </p:txBody>
      </p:sp>
      <p:sp>
        <p:nvSpPr>
          <p:cNvPr id="2144" name="Google Shape;2144;p89"/>
          <p:cNvSpPr txBox="1"/>
          <p:nvPr>
            <p:ph idx="1" type="body"/>
          </p:nvPr>
        </p:nvSpPr>
        <p:spPr>
          <a:xfrm>
            <a:off x="4983263" y="2691543"/>
            <a:ext cx="510000" cy="4770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a:t>
            </a:r>
            <a:endParaRPr sz="2000"/>
          </a:p>
        </p:txBody>
      </p:sp>
      <p:sp>
        <p:nvSpPr>
          <p:cNvPr id="2145" name="Google Shape;2145;p89"/>
          <p:cNvSpPr txBox="1"/>
          <p:nvPr>
            <p:ph idx="1" type="body"/>
          </p:nvPr>
        </p:nvSpPr>
        <p:spPr>
          <a:xfrm>
            <a:off x="2731626" y="2723358"/>
            <a:ext cx="545100" cy="572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1</a:t>
            </a:r>
            <a:endParaRPr sz="2000"/>
          </a:p>
        </p:txBody>
      </p:sp>
      <p:sp>
        <p:nvSpPr>
          <p:cNvPr id="2146" name="Google Shape;2146;p89"/>
          <p:cNvSpPr txBox="1"/>
          <p:nvPr>
            <p:ph idx="1" type="body"/>
          </p:nvPr>
        </p:nvSpPr>
        <p:spPr>
          <a:xfrm>
            <a:off x="3129138" y="2925293"/>
            <a:ext cx="1161000" cy="572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9</a:t>
            </a:r>
            <a:endParaRPr sz="2000"/>
          </a:p>
        </p:txBody>
      </p:sp>
      <p:cxnSp>
        <p:nvCxnSpPr>
          <p:cNvPr id="2147" name="Google Shape;2147;p89"/>
          <p:cNvCxnSpPr/>
          <p:nvPr/>
        </p:nvCxnSpPr>
        <p:spPr>
          <a:xfrm flipH="1" rot="10800000">
            <a:off x="1915400" y="2171175"/>
            <a:ext cx="2675100" cy="817500"/>
          </a:xfrm>
          <a:prstGeom prst="bentConnector3">
            <a:avLst>
              <a:gd fmla="val 0" name="adj1"/>
            </a:avLst>
          </a:prstGeom>
          <a:noFill/>
          <a:ln cap="flat" cmpd="sng" w="38100">
            <a:solidFill>
              <a:srgbClr val="000000"/>
            </a:solidFill>
            <a:prstDash val="solid"/>
            <a:round/>
            <a:headEnd len="med" w="med" type="none"/>
            <a:tailEnd len="med" w="med" type="triangle"/>
          </a:ln>
        </p:spPr>
      </p:cxnSp>
      <p:sp>
        <p:nvSpPr>
          <p:cNvPr id="2148" name="Google Shape;2148;p89"/>
          <p:cNvSpPr txBox="1"/>
          <p:nvPr/>
        </p:nvSpPr>
        <p:spPr>
          <a:xfrm>
            <a:off x="1938970" y="1787261"/>
            <a:ext cx="1949700" cy="477000"/>
          </a:xfrm>
          <a:prstGeom prst="rect">
            <a:avLst/>
          </a:prstGeom>
          <a:noFill/>
          <a:ln>
            <a:noFill/>
          </a:ln>
        </p:spPr>
        <p:txBody>
          <a:bodyPr anchorCtr="0" anchor="t" bIns="91425" lIns="91425" spcFirstLastPara="1" rIns="91425" wrap="square" tIns="91425">
            <a:spAutoFit/>
          </a:bodyPr>
          <a:lstStyle/>
          <a:p>
            <a:pPr indent="0" lvl="0" marL="0" rtl="0" algn="ctr">
              <a:lnSpc>
                <a:spcPct val="95000"/>
              </a:lnSpc>
              <a:spcBef>
                <a:spcPts val="0"/>
              </a:spcBef>
              <a:spcAft>
                <a:spcPts val="1200"/>
              </a:spcAft>
              <a:buNone/>
            </a:pPr>
            <a:r>
              <a:rPr i="1" lang="en" sz="2000">
                <a:solidFill>
                  <a:schemeClr val="dk1"/>
                </a:solidFill>
                <a:latin typeface="Helvetica Neue"/>
                <a:ea typeface="Helvetica Neue"/>
                <a:cs typeface="Helvetica Neue"/>
                <a:sym typeface="Helvetica Neue"/>
              </a:rPr>
              <a:t>f l a t t e n </a:t>
            </a:r>
            <a:endParaRPr i="1"/>
          </a:p>
        </p:txBody>
      </p:sp>
      <p:graphicFrame>
        <p:nvGraphicFramePr>
          <p:cNvPr id="2149" name="Google Shape;2149;p89"/>
          <p:cNvGraphicFramePr/>
          <p:nvPr/>
        </p:nvGraphicFramePr>
        <p:xfrm>
          <a:off x="6300600" y="1437338"/>
          <a:ext cx="3000000" cy="3000000"/>
        </p:xfrm>
        <a:graphic>
          <a:graphicData uri="http://schemas.openxmlformats.org/drawingml/2006/table">
            <a:tbl>
              <a:tblPr>
                <a:noFill/>
                <a:tableStyleId>{8A98FA59-7387-446B-8100-EA9439D3CE50}</a:tableStyleId>
              </a:tblPr>
              <a:tblGrid>
                <a:gridCol w="430000"/>
                <a:gridCol w="430000"/>
                <a:gridCol w="430000"/>
              </a:tblGrid>
              <a:tr h="349025">
                <a:tc>
                  <a:txBody>
                    <a:bodyPr/>
                    <a:lstStyle/>
                    <a:p>
                      <a:pPr indent="0" lvl="0" marL="0" rtl="0" algn="ctr">
                        <a:spcBef>
                          <a:spcPts val="0"/>
                        </a:spcBef>
                        <a:spcAft>
                          <a:spcPts val="0"/>
                        </a:spcAft>
                        <a:buNone/>
                      </a:pPr>
                      <a:r>
                        <a:rPr lang="en">
                          <a:solidFill>
                            <a:srgbClr val="38761D"/>
                          </a:solidFill>
                          <a:latin typeface="Helvetica Neue"/>
                          <a:ea typeface="Helvetica Neue"/>
                          <a:cs typeface="Helvetica Neue"/>
                          <a:sym typeface="Helvetica Neue"/>
                        </a:rPr>
                        <a:t>0.7</a:t>
                      </a:r>
                      <a:endParaRPr>
                        <a:solidFill>
                          <a:srgbClr val="38761D"/>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38761D"/>
                          </a:solidFill>
                          <a:latin typeface="Helvetica Neue"/>
                          <a:ea typeface="Helvetica Neue"/>
                          <a:cs typeface="Helvetica Neue"/>
                          <a:sym typeface="Helvetica Neue"/>
                        </a:rPr>
                        <a:t>1</a:t>
                      </a:r>
                      <a:endParaRPr>
                        <a:solidFill>
                          <a:srgbClr val="38761D"/>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38761D"/>
                          </a:solidFill>
                          <a:latin typeface="Helvetica Neue"/>
                          <a:ea typeface="Helvetica Neue"/>
                          <a:cs typeface="Helvetica Neue"/>
                          <a:sym typeface="Helvetica Neue"/>
                        </a:rPr>
                        <a:t>0</a:t>
                      </a:r>
                      <a:endParaRPr>
                        <a:solidFill>
                          <a:srgbClr val="38761D"/>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850">
                <a:tc>
                  <a:txBody>
                    <a:bodyPr/>
                    <a:lstStyle/>
                    <a:p>
                      <a:pPr indent="0" lvl="0" marL="0" rtl="0" algn="ctr">
                        <a:spcBef>
                          <a:spcPts val="0"/>
                        </a:spcBef>
                        <a:spcAft>
                          <a:spcPts val="0"/>
                        </a:spcAft>
                        <a:buNone/>
                      </a:pPr>
                      <a:r>
                        <a:rPr lang="en">
                          <a:solidFill>
                            <a:srgbClr val="38761D"/>
                          </a:solidFill>
                          <a:latin typeface="Helvetica Neue"/>
                          <a:ea typeface="Helvetica Neue"/>
                          <a:cs typeface="Helvetica Neue"/>
                          <a:sym typeface="Helvetica Neue"/>
                        </a:rPr>
                        <a:t>0.3</a:t>
                      </a:r>
                      <a:endParaRPr>
                        <a:solidFill>
                          <a:srgbClr val="38761D"/>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38761D"/>
                          </a:solidFill>
                          <a:latin typeface="Helvetica Neue"/>
                          <a:ea typeface="Helvetica Neue"/>
                          <a:cs typeface="Helvetica Neue"/>
                          <a:sym typeface="Helvetica Neue"/>
                        </a:rPr>
                        <a:t>1</a:t>
                      </a:r>
                      <a:endParaRPr>
                        <a:solidFill>
                          <a:srgbClr val="38761D"/>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38761D"/>
                          </a:solidFill>
                          <a:latin typeface="Helvetica Neue"/>
                          <a:ea typeface="Helvetica Neue"/>
                          <a:cs typeface="Helvetica Neue"/>
                          <a:sym typeface="Helvetica Neue"/>
                        </a:rPr>
                        <a:t>0.3</a:t>
                      </a:r>
                      <a:endParaRPr>
                        <a:solidFill>
                          <a:srgbClr val="38761D"/>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9025">
                <a:tc>
                  <a:txBody>
                    <a:bodyPr/>
                    <a:lstStyle/>
                    <a:p>
                      <a:pPr indent="0" lvl="0" marL="0" rtl="0" algn="ctr">
                        <a:spcBef>
                          <a:spcPts val="0"/>
                        </a:spcBef>
                        <a:spcAft>
                          <a:spcPts val="0"/>
                        </a:spcAft>
                        <a:buNone/>
                      </a:pPr>
                      <a:r>
                        <a:rPr lang="en">
                          <a:solidFill>
                            <a:srgbClr val="38761D"/>
                          </a:solidFill>
                          <a:latin typeface="Helvetica Neue"/>
                          <a:ea typeface="Helvetica Neue"/>
                          <a:cs typeface="Helvetica Neue"/>
                          <a:sym typeface="Helvetica Neue"/>
                        </a:rPr>
                        <a:t>0</a:t>
                      </a:r>
                      <a:endParaRPr>
                        <a:solidFill>
                          <a:srgbClr val="38761D"/>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38761D"/>
                          </a:solidFill>
                          <a:latin typeface="Helvetica Neue"/>
                          <a:ea typeface="Helvetica Neue"/>
                          <a:cs typeface="Helvetica Neue"/>
                          <a:sym typeface="Helvetica Neue"/>
                        </a:rPr>
                        <a:t>1</a:t>
                      </a:r>
                      <a:endParaRPr>
                        <a:solidFill>
                          <a:srgbClr val="38761D"/>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38761D"/>
                          </a:solidFill>
                          <a:latin typeface="Helvetica Neue"/>
                          <a:ea typeface="Helvetica Neue"/>
                          <a:cs typeface="Helvetica Neue"/>
                          <a:sym typeface="Helvetica Neue"/>
                        </a:rPr>
                        <a:t>0.7</a:t>
                      </a:r>
                      <a:endParaRPr>
                        <a:solidFill>
                          <a:srgbClr val="38761D"/>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150" name="Google Shape;2150;p89"/>
          <p:cNvSpPr txBox="1"/>
          <p:nvPr/>
        </p:nvSpPr>
        <p:spPr>
          <a:xfrm>
            <a:off x="6691500" y="921700"/>
            <a:ext cx="50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200"/>
              </a:spcAft>
              <a:buNone/>
            </a:pPr>
            <a:r>
              <a:rPr lang="en" sz="2000">
                <a:solidFill>
                  <a:srgbClr val="00882B"/>
                </a:solidFill>
                <a:latin typeface="Helvetica Neue"/>
                <a:ea typeface="Helvetica Neue"/>
                <a:cs typeface="Helvetica Neue"/>
                <a:sym typeface="Helvetica Neue"/>
              </a:rPr>
              <a:t>f</a:t>
            </a:r>
            <a:r>
              <a:rPr baseline="-25000" lang="en" sz="2000">
                <a:solidFill>
                  <a:srgbClr val="00882B"/>
                </a:solidFill>
                <a:latin typeface="Helvetica Neue"/>
                <a:ea typeface="Helvetica Neue"/>
                <a:cs typeface="Helvetica Neue"/>
                <a:sym typeface="Helvetica Neue"/>
              </a:rPr>
              <a:t>c1</a:t>
            </a:r>
            <a:endParaRPr/>
          </a:p>
        </p:txBody>
      </p:sp>
      <p:sp>
        <p:nvSpPr>
          <p:cNvPr id="2151" name="Google Shape;2151;p89"/>
          <p:cNvSpPr/>
          <p:nvPr/>
        </p:nvSpPr>
        <p:spPr>
          <a:xfrm rot="-367000">
            <a:off x="4200684" y="3624724"/>
            <a:ext cx="4713132" cy="840600"/>
          </a:xfrm>
          <a:prstGeom prst="rect">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What kind of input creates a high response from this filter?</a:t>
            </a:r>
            <a:endParaRPr sz="2400">
              <a:latin typeface="Helvetica Neue"/>
              <a:ea typeface="Helvetica Neue"/>
              <a:cs typeface="Helvetica Neue"/>
              <a:sym typeface="Helvetica Neue"/>
            </a:endParaRPr>
          </a:p>
        </p:txBody>
      </p:sp>
      <p:pic>
        <p:nvPicPr>
          <p:cNvPr id="2152" name="Google Shape;2152;p89"/>
          <p:cNvPicPr preferRelativeResize="0"/>
          <p:nvPr/>
        </p:nvPicPr>
        <p:blipFill rotWithShape="1">
          <a:blip r:embed="rId3">
            <a:alphaModFix/>
          </a:blip>
          <a:srcRect b="0" l="3082" r="69175" t="34387"/>
          <a:stretch/>
        </p:blipFill>
        <p:spPr>
          <a:xfrm>
            <a:off x="136175" y="976075"/>
            <a:ext cx="1161000" cy="1818375"/>
          </a:xfrm>
          <a:prstGeom prst="rect">
            <a:avLst/>
          </a:prstGeom>
          <a:noFill/>
          <a:ln>
            <a:noFill/>
          </a:ln>
        </p:spPr>
      </p:pic>
      <p:pic>
        <p:nvPicPr>
          <p:cNvPr id="2153" name="Google Shape;2153;p89"/>
          <p:cNvPicPr preferRelativeResize="0"/>
          <p:nvPr/>
        </p:nvPicPr>
        <p:blipFill rotWithShape="1">
          <a:blip r:embed="rId4">
            <a:alphaModFix/>
          </a:blip>
          <a:srcRect b="0" l="0" r="0" t="0"/>
          <a:stretch/>
        </p:blipFill>
        <p:spPr>
          <a:xfrm>
            <a:off x="136172" y="3707326"/>
            <a:ext cx="1818850" cy="1136975"/>
          </a:xfrm>
          <a:prstGeom prst="rect">
            <a:avLst/>
          </a:prstGeom>
          <a:noFill/>
          <a:ln>
            <a:noFill/>
          </a:ln>
        </p:spPr>
      </p:pic>
      <p:sp>
        <p:nvSpPr>
          <p:cNvPr id="2154" name="Google Shape;2154;p89"/>
          <p:cNvSpPr/>
          <p:nvPr/>
        </p:nvSpPr>
        <p:spPr>
          <a:xfrm>
            <a:off x="817343" y="4573844"/>
            <a:ext cx="132000" cy="132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9"/>
          <p:cNvSpPr/>
          <p:nvPr/>
        </p:nvSpPr>
        <p:spPr>
          <a:xfrm>
            <a:off x="1630775" y="3735644"/>
            <a:ext cx="132000" cy="132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9"/>
          <p:cNvSpPr/>
          <p:nvPr/>
        </p:nvSpPr>
        <p:spPr>
          <a:xfrm>
            <a:off x="267431" y="3912812"/>
            <a:ext cx="132000" cy="132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9"/>
          <p:cNvSpPr/>
          <p:nvPr/>
        </p:nvSpPr>
        <p:spPr>
          <a:xfrm>
            <a:off x="749399" y="4275404"/>
            <a:ext cx="132000" cy="132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gtEl>
                                        <p:attrNameLst>
                                          <p:attrName>style.visibility</p:attrName>
                                        </p:attrNameLst>
                                      </p:cBhvr>
                                      <p:to>
                                        <p:strVal val="visible"/>
                                      </p:to>
                                    </p:set>
                                    <p:animEffect filter="fade" transition="in">
                                      <p:cBhvr>
                                        <p:cTn dur="1000"/>
                                        <p:tgtEl>
                                          <p:spTgt spid="2134"/>
                                        </p:tgtEl>
                                      </p:cBhvr>
                                    </p:animEffect>
                                  </p:childTnLst>
                                </p:cTn>
                              </p:par>
                              <p:par>
                                <p:cTn fill="hold" nodeType="withEffect" presetClass="entr" presetID="10" presetSubtype="0">
                                  <p:stCondLst>
                                    <p:cond delay="0"/>
                                  </p:stCondLst>
                                  <p:childTnLst>
                                    <p:set>
                                      <p:cBhvr>
                                        <p:cTn dur="1" fill="hold">
                                          <p:stCondLst>
                                            <p:cond delay="0"/>
                                          </p:stCondLst>
                                        </p:cTn>
                                        <p:tgtEl>
                                          <p:spTgt spid="2135"/>
                                        </p:tgtEl>
                                        <p:attrNameLst>
                                          <p:attrName>style.visibility</p:attrName>
                                        </p:attrNameLst>
                                      </p:cBhvr>
                                      <p:to>
                                        <p:strVal val="visible"/>
                                      </p:to>
                                    </p:set>
                                    <p:animEffect filter="fade" transition="in">
                                      <p:cBhvr>
                                        <p:cTn dur="1000"/>
                                        <p:tgtEl>
                                          <p:spTgt spid="2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0"/>
                                        </p:tgtEl>
                                        <p:attrNameLst>
                                          <p:attrName>style.visibility</p:attrName>
                                        </p:attrNameLst>
                                      </p:cBhvr>
                                      <p:to>
                                        <p:strVal val="visible"/>
                                      </p:to>
                                    </p:set>
                                    <p:animEffect filter="fade" transition="in">
                                      <p:cBhvr>
                                        <p:cTn dur="1000"/>
                                        <p:tgtEl>
                                          <p:spTgt spid="2150"/>
                                        </p:tgtEl>
                                      </p:cBhvr>
                                    </p:animEffect>
                                  </p:childTnLst>
                                </p:cTn>
                              </p:par>
                              <p:par>
                                <p:cTn fill="hold" nodeType="withEffect" presetClass="entr" presetID="10" presetSubtype="0">
                                  <p:stCondLst>
                                    <p:cond delay="0"/>
                                  </p:stCondLst>
                                  <p:childTnLst>
                                    <p:set>
                                      <p:cBhvr>
                                        <p:cTn dur="1" fill="hold">
                                          <p:stCondLst>
                                            <p:cond delay="0"/>
                                          </p:stCondLst>
                                        </p:cTn>
                                        <p:tgtEl>
                                          <p:spTgt spid="2149"/>
                                        </p:tgtEl>
                                        <p:attrNameLst>
                                          <p:attrName>style.visibility</p:attrName>
                                        </p:attrNameLst>
                                      </p:cBhvr>
                                      <p:to>
                                        <p:strVal val="visible"/>
                                      </p:to>
                                    </p:set>
                                    <p:animEffect filter="fade" transition="in">
                                      <p:cBhvr>
                                        <p:cTn dur="1000"/>
                                        <p:tgtEl>
                                          <p:spTgt spid="2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6"/>
                                        </p:tgtEl>
                                        <p:attrNameLst>
                                          <p:attrName>style.visibility</p:attrName>
                                        </p:attrNameLst>
                                      </p:cBhvr>
                                      <p:to>
                                        <p:strVal val="visible"/>
                                      </p:to>
                                    </p:set>
                                    <p:animEffect filter="fade" transition="in">
                                      <p:cBhvr>
                                        <p:cTn dur="1000"/>
                                        <p:tgtEl>
                                          <p:spTgt spid="2136"/>
                                        </p:tgtEl>
                                      </p:cBhvr>
                                    </p:animEffect>
                                  </p:childTnLst>
                                </p:cTn>
                              </p:par>
                              <p:par>
                                <p:cTn fill="hold" nodeType="withEffect" presetClass="entr" presetID="10" presetSubtype="0">
                                  <p:stCondLst>
                                    <p:cond delay="0"/>
                                  </p:stCondLst>
                                  <p:childTnLst>
                                    <p:set>
                                      <p:cBhvr>
                                        <p:cTn dur="1" fill="hold">
                                          <p:stCondLst>
                                            <p:cond delay="0"/>
                                          </p:stCondLst>
                                        </p:cTn>
                                        <p:tgtEl>
                                          <p:spTgt spid="2138"/>
                                        </p:tgtEl>
                                        <p:attrNameLst>
                                          <p:attrName>style.visibility</p:attrName>
                                        </p:attrNameLst>
                                      </p:cBhvr>
                                      <p:to>
                                        <p:strVal val="visible"/>
                                      </p:to>
                                    </p:set>
                                    <p:animEffect filter="fade" transition="in">
                                      <p:cBhvr>
                                        <p:cTn dur="1000"/>
                                        <p:tgtEl>
                                          <p:spTgt spid="2138"/>
                                        </p:tgtEl>
                                      </p:cBhvr>
                                    </p:animEffect>
                                  </p:childTnLst>
                                </p:cTn>
                              </p:par>
                              <p:par>
                                <p:cTn fill="hold" nodeType="withEffect" presetClass="entr" presetID="10" presetSubtype="0">
                                  <p:stCondLst>
                                    <p:cond delay="0"/>
                                  </p:stCondLst>
                                  <p:childTnLst>
                                    <p:set>
                                      <p:cBhvr>
                                        <p:cTn dur="1" fill="hold">
                                          <p:stCondLst>
                                            <p:cond delay="0"/>
                                          </p:stCondLst>
                                        </p:cTn>
                                        <p:tgtEl>
                                          <p:spTgt spid="2147"/>
                                        </p:tgtEl>
                                        <p:attrNameLst>
                                          <p:attrName>style.visibility</p:attrName>
                                        </p:attrNameLst>
                                      </p:cBhvr>
                                      <p:to>
                                        <p:strVal val="visible"/>
                                      </p:to>
                                    </p:set>
                                    <p:animEffect filter="fade" transition="in">
                                      <p:cBhvr>
                                        <p:cTn dur="1000"/>
                                        <p:tgtEl>
                                          <p:spTgt spid="2147"/>
                                        </p:tgtEl>
                                      </p:cBhvr>
                                    </p:animEffect>
                                  </p:childTnLst>
                                </p:cTn>
                              </p:par>
                              <p:par>
                                <p:cTn fill="hold" nodeType="withEffect" presetClass="entr" presetID="10" presetSubtype="0">
                                  <p:stCondLst>
                                    <p:cond delay="0"/>
                                  </p:stCondLst>
                                  <p:childTnLst>
                                    <p:set>
                                      <p:cBhvr>
                                        <p:cTn dur="1" fill="hold">
                                          <p:stCondLst>
                                            <p:cond delay="0"/>
                                          </p:stCondLst>
                                        </p:cTn>
                                        <p:tgtEl>
                                          <p:spTgt spid="2148"/>
                                        </p:tgtEl>
                                        <p:attrNameLst>
                                          <p:attrName>style.visibility</p:attrName>
                                        </p:attrNameLst>
                                      </p:cBhvr>
                                      <p:to>
                                        <p:strVal val="visible"/>
                                      </p:to>
                                    </p:set>
                                    <p:animEffect filter="fade" transition="in">
                                      <p:cBhvr>
                                        <p:cTn dur="1000"/>
                                        <p:tgtEl>
                                          <p:spTgt spid="2148"/>
                                        </p:tgtEl>
                                      </p:cBhvr>
                                    </p:animEffect>
                                  </p:childTnLst>
                                </p:cTn>
                              </p:par>
                              <p:par>
                                <p:cTn fill="hold" nodeType="withEffect" presetClass="entr" presetID="10" presetSubtype="0">
                                  <p:stCondLst>
                                    <p:cond delay="0"/>
                                  </p:stCondLst>
                                  <p:childTnLst>
                                    <p:set>
                                      <p:cBhvr>
                                        <p:cTn dur="1" fill="hold">
                                          <p:stCondLst>
                                            <p:cond delay="0"/>
                                          </p:stCondLst>
                                        </p:cTn>
                                        <p:tgtEl>
                                          <p:spTgt spid="2137"/>
                                        </p:tgtEl>
                                        <p:attrNameLst>
                                          <p:attrName>style.visibility</p:attrName>
                                        </p:attrNameLst>
                                      </p:cBhvr>
                                      <p:to>
                                        <p:strVal val="visible"/>
                                      </p:to>
                                    </p:set>
                                    <p:animEffect filter="fade" transition="in">
                                      <p:cBhvr>
                                        <p:cTn dur="1000"/>
                                        <p:tgtEl>
                                          <p:spTgt spid="2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9"/>
                                        </p:tgtEl>
                                        <p:attrNameLst>
                                          <p:attrName>style.visibility</p:attrName>
                                        </p:attrNameLst>
                                      </p:cBhvr>
                                      <p:to>
                                        <p:strVal val="visible"/>
                                      </p:to>
                                    </p:set>
                                    <p:animEffect filter="fade" transition="in">
                                      <p:cBhvr>
                                        <p:cTn dur="1000"/>
                                        <p:tgtEl>
                                          <p:spTgt spid="2139"/>
                                        </p:tgtEl>
                                      </p:cBhvr>
                                    </p:animEffect>
                                  </p:childTnLst>
                                </p:cTn>
                              </p:par>
                              <p:par>
                                <p:cTn fill="hold" nodeType="withEffect" presetClass="entr" presetID="10" presetSubtype="0">
                                  <p:stCondLst>
                                    <p:cond delay="0"/>
                                  </p:stCondLst>
                                  <p:childTnLst>
                                    <p:set>
                                      <p:cBhvr>
                                        <p:cTn dur="1" fill="hold">
                                          <p:stCondLst>
                                            <p:cond delay="0"/>
                                          </p:stCondLst>
                                        </p:cTn>
                                        <p:tgtEl>
                                          <p:spTgt spid="2145"/>
                                        </p:tgtEl>
                                        <p:attrNameLst>
                                          <p:attrName>style.visibility</p:attrName>
                                        </p:attrNameLst>
                                      </p:cBhvr>
                                      <p:to>
                                        <p:strVal val="visible"/>
                                      </p:to>
                                    </p:set>
                                    <p:animEffect filter="fade" transition="in">
                                      <p:cBhvr>
                                        <p:cTn dur="1000"/>
                                        <p:tgtEl>
                                          <p:spTgt spid="2145"/>
                                        </p:tgtEl>
                                      </p:cBhvr>
                                    </p:animEffect>
                                  </p:childTnLst>
                                </p:cTn>
                              </p:par>
                              <p:par>
                                <p:cTn fill="hold" nodeType="withEffect" presetClass="entr" presetID="10" presetSubtype="0">
                                  <p:stCondLst>
                                    <p:cond delay="0"/>
                                  </p:stCondLst>
                                  <p:childTnLst>
                                    <p:set>
                                      <p:cBhvr>
                                        <p:cTn dur="1" fill="hold">
                                          <p:stCondLst>
                                            <p:cond delay="0"/>
                                          </p:stCondLst>
                                        </p:cTn>
                                        <p:tgtEl>
                                          <p:spTgt spid="2146"/>
                                        </p:tgtEl>
                                        <p:attrNameLst>
                                          <p:attrName>style.visibility</p:attrName>
                                        </p:attrNameLst>
                                      </p:cBhvr>
                                      <p:to>
                                        <p:strVal val="visible"/>
                                      </p:to>
                                    </p:set>
                                    <p:animEffect filter="fade" transition="in">
                                      <p:cBhvr>
                                        <p:cTn dur="1000"/>
                                        <p:tgtEl>
                                          <p:spTgt spid="2146"/>
                                        </p:tgtEl>
                                      </p:cBhvr>
                                    </p:animEffect>
                                  </p:childTnLst>
                                </p:cTn>
                              </p:par>
                              <p:par>
                                <p:cTn fill="hold" nodeType="withEffect" presetClass="entr" presetID="10" presetSubtype="0">
                                  <p:stCondLst>
                                    <p:cond delay="0"/>
                                  </p:stCondLst>
                                  <p:childTnLst>
                                    <p:set>
                                      <p:cBhvr>
                                        <p:cTn dur="1" fill="hold">
                                          <p:stCondLst>
                                            <p:cond delay="0"/>
                                          </p:stCondLst>
                                        </p:cTn>
                                        <p:tgtEl>
                                          <p:spTgt spid="2143"/>
                                        </p:tgtEl>
                                        <p:attrNameLst>
                                          <p:attrName>style.visibility</p:attrName>
                                        </p:attrNameLst>
                                      </p:cBhvr>
                                      <p:to>
                                        <p:strVal val="visible"/>
                                      </p:to>
                                    </p:set>
                                    <p:animEffect filter="fade" transition="in">
                                      <p:cBhvr>
                                        <p:cTn dur="1000"/>
                                        <p:tgtEl>
                                          <p:spTgt spid="2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gtEl>
                                        <p:attrNameLst>
                                          <p:attrName>style.visibility</p:attrName>
                                        </p:attrNameLst>
                                      </p:cBhvr>
                                      <p:to>
                                        <p:strVal val="visible"/>
                                      </p:to>
                                    </p:set>
                                    <p:animEffect filter="fade" transition="in">
                                      <p:cBhvr>
                                        <p:cTn dur="1000"/>
                                        <p:tgtEl>
                                          <p:spTgt spid="2140"/>
                                        </p:tgtEl>
                                      </p:cBhvr>
                                    </p:animEffect>
                                  </p:childTnLst>
                                </p:cTn>
                              </p:par>
                              <p:par>
                                <p:cTn fill="hold" nodeType="withEffect" presetClass="entr" presetID="10" presetSubtype="0">
                                  <p:stCondLst>
                                    <p:cond delay="0"/>
                                  </p:stCondLst>
                                  <p:childTnLst>
                                    <p:set>
                                      <p:cBhvr>
                                        <p:cTn dur="1" fill="hold">
                                          <p:stCondLst>
                                            <p:cond delay="0"/>
                                          </p:stCondLst>
                                        </p:cTn>
                                        <p:tgtEl>
                                          <p:spTgt spid="2141"/>
                                        </p:tgtEl>
                                        <p:attrNameLst>
                                          <p:attrName>style.visibility</p:attrName>
                                        </p:attrNameLst>
                                      </p:cBhvr>
                                      <p:to>
                                        <p:strVal val="visible"/>
                                      </p:to>
                                    </p:set>
                                    <p:animEffect filter="fade" transition="in">
                                      <p:cBhvr>
                                        <p:cTn dur="1000"/>
                                        <p:tgtEl>
                                          <p:spTgt spid="2141"/>
                                        </p:tgtEl>
                                      </p:cBhvr>
                                    </p:animEffect>
                                  </p:childTnLst>
                                </p:cTn>
                              </p:par>
                              <p:par>
                                <p:cTn fill="hold" nodeType="withEffect" presetClass="entr" presetID="10" presetSubtype="0">
                                  <p:stCondLst>
                                    <p:cond delay="0"/>
                                  </p:stCondLst>
                                  <p:childTnLst>
                                    <p:set>
                                      <p:cBhvr>
                                        <p:cTn dur="1" fill="hold">
                                          <p:stCondLst>
                                            <p:cond delay="0"/>
                                          </p:stCondLst>
                                        </p:cTn>
                                        <p:tgtEl>
                                          <p:spTgt spid="2142"/>
                                        </p:tgtEl>
                                        <p:attrNameLst>
                                          <p:attrName>style.visibility</p:attrName>
                                        </p:attrNameLst>
                                      </p:cBhvr>
                                      <p:to>
                                        <p:strVal val="visible"/>
                                      </p:to>
                                    </p:set>
                                    <p:animEffect filter="fade" transition="in">
                                      <p:cBhvr>
                                        <p:cTn dur="1000"/>
                                        <p:tgtEl>
                                          <p:spTgt spid="2142"/>
                                        </p:tgtEl>
                                      </p:cBhvr>
                                    </p:animEffect>
                                  </p:childTnLst>
                                </p:cTn>
                              </p:par>
                              <p:par>
                                <p:cTn fill="hold" nodeType="withEffect" presetClass="entr" presetID="10" presetSubtype="0">
                                  <p:stCondLst>
                                    <p:cond delay="0"/>
                                  </p:stCondLst>
                                  <p:childTnLst>
                                    <p:set>
                                      <p:cBhvr>
                                        <p:cTn dur="1" fill="hold">
                                          <p:stCondLst>
                                            <p:cond delay="0"/>
                                          </p:stCondLst>
                                        </p:cTn>
                                        <p:tgtEl>
                                          <p:spTgt spid="2144"/>
                                        </p:tgtEl>
                                        <p:attrNameLst>
                                          <p:attrName>style.visibility</p:attrName>
                                        </p:attrNameLst>
                                      </p:cBhvr>
                                      <p:to>
                                        <p:strVal val="visible"/>
                                      </p:to>
                                    </p:set>
                                    <p:animEffect filter="fade" transition="in">
                                      <p:cBhvr>
                                        <p:cTn dur="1000"/>
                                        <p:tgtEl>
                                          <p:spTgt spid="2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2"/>
                                        </p:tgtEl>
                                        <p:attrNameLst>
                                          <p:attrName>style.visibility</p:attrName>
                                        </p:attrNameLst>
                                      </p:cBhvr>
                                      <p:to>
                                        <p:strVal val="visible"/>
                                      </p:to>
                                    </p:set>
                                    <p:animEffect filter="fade" transition="in">
                                      <p:cBhvr>
                                        <p:cTn dur="1000"/>
                                        <p:tgtEl>
                                          <p:spTgt spid="2132"/>
                                        </p:tgtEl>
                                      </p:cBhvr>
                                    </p:animEffect>
                                  </p:childTnLst>
                                </p:cTn>
                              </p:par>
                              <p:par>
                                <p:cTn fill="hold" nodeType="withEffect" presetClass="entr" presetID="10" presetSubtype="0">
                                  <p:stCondLst>
                                    <p:cond delay="0"/>
                                  </p:stCondLst>
                                  <p:childTnLst>
                                    <p:set>
                                      <p:cBhvr>
                                        <p:cTn dur="1" fill="hold">
                                          <p:stCondLst>
                                            <p:cond delay="0"/>
                                          </p:stCondLst>
                                        </p:cTn>
                                        <p:tgtEl>
                                          <p:spTgt spid="2131"/>
                                        </p:tgtEl>
                                        <p:attrNameLst>
                                          <p:attrName>style.visibility</p:attrName>
                                        </p:attrNameLst>
                                      </p:cBhvr>
                                      <p:to>
                                        <p:strVal val="visible"/>
                                      </p:to>
                                    </p:set>
                                    <p:animEffect filter="fade" transition="in">
                                      <p:cBhvr>
                                        <p:cTn dur="1000"/>
                                        <p:tgtEl>
                                          <p:spTgt spid="2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1"/>
                                        </p:tgtEl>
                                        <p:attrNameLst>
                                          <p:attrName>style.visibility</p:attrName>
                                        </p:attrNameLst>
                                      </p:cBhvr>
                                      <p:to>
                                        <p:strVal val="visible"/>
                                      </p:to>
                                    </p:set>
                                    <p:animEffect filter="fade" transition="in">
                                      <p:cBhvr>
                                        <p:cTn dur="1000"/>
                                        <p:tgtEl>
                                          <p:spTgt spid="2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gtEl>
                                        <p:attrNameLst>
                                          <p:attrName>style.visibility</p:attrName>
                                        </p:attrNameLst>
                                      </p:cBhvr>
                                      <p:to>
                                        <p:strVal val="visible"/>
                                      </p:to>
                                    </p:set>
                                    <p:animEffect filter="fade" transition="in">
                                      <p:cBhvr>
                                        <p:cTn dur="1000"/>
                                        <p:tgtEl>
                                          <p:spTgt spid="2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3"/>
                                        </p:tgtEl>
                                        <p:attrNameLst>
                                          <p:attrName>style.visibility</p:attrName>
                                        </p:attrNameLst>
                                      </p:cBhvr>
                                      <p:to>
                                        <p:strVal val="visible"/>
                                      </p:to>
                                    </p:set>
                                    <p:animEffect filter="fade" transition="in">
                                      <p:cBhvr>
                                        <p:cTn dur="1000"/>
                                        <p:tgtEl>
                                          <p:spTgt spid="2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4"/>
                                        </p:tgtEl>
                                        <p:attrNameLst>
                                          <p:attrName>style.visibility</p:attrName>
                                        </p:attrNameLst>
                                      </p:cBhvr>
                                      <p:to>
                                        <p:strVal val="visible"/>
                                      </p:to>
                                    </p:set>
                                    <p:animEffect filter="fade" transition="in">
                                      <p:cBhvr>
                                        <p:cTn dur="1000"/>
                                        <p:tgtEl>
                                          <p:spTgt spid="2154"/>
                                        </p:tgtEl>
                                      </p:cBhvr>
                                    </p:animEffect>
                                  </p:childTnLst>
                                </p:cTn>
                              </p:par>
                              <p:par>
                                <p:cTn fill="hold" nodeType="withEffect" presetClass="entr" presetID="10" presetSubtype="0">
                                  <p:stCondLst>
                                    <p:cond delay="0"/>
                                  </p:stCondLst>
                                  <p:childTnLst>
                                    <p:set>
                                      <p:cBhvr>
                                        <p:cTn dur="1" fill="hold">
                                          <p:stCondLst>
                                            <p:cond delay="0"/>
                                          </p:stCondLst>
                                        </p:cTn>
                                        <p:tgtEl>
                                          <p:spTgt spid="2156"/>
                                        </p:tgtEl>
                                        <p:attrNameLst>
                                          <p:attrName>style.visibility</p:attrName>
                                        </p:attrNameLst>
                                      </p:cBhvr>
                                      <p:to>
                                        <p:strVal val="visible"/>
                                      </p:to>
                                    </p:set>
                                    <p:animEffect filter="fade" transition="in">
                                      <p:cBhvr>
                                        <p:cTn dur="1000"/>
                                        <p:tgtEl>
                                          <p:spTgt spid="2156"/>
                                        </p:tgtEl>
                                      </p:cBhvr>
                                    </p:animEffect>
                                  </p:childTnLst>
                                </p:cTn>
                              </p:par>
                              <p:par>
                                <p:cTn fill="hold" nodeType="withEffect" presetClass="entr" presetID="10" presetSubtype="0">
                                  <p:stCondLst>
                                    <p:cond delay="0"/>
                                  </p:stCondLst>
                                  <p:childTnLst>
                                    <p:set>
                                      <p:cBhvr>
                                        <p:cTn dur="1" fill="hold">
                                          <p:stCondLst>
                                            <p:cond delay="0"/>
                                          </p:stCondLst>
                                        </p:cTn>
                                        <p:tgtEl>
                                          <p:spTgt spid="2157"/>
                                        </p:tgtEl>
                                        <p:attrNameLst>
                                          <p:attrName>style.visibility</p:attrName>
                                        </p:attrNameLst>
                                      </p:cBhvr>
                                      <p:to>
                                        <p:strVal val="visible"/>
                                      </p:to>
                                    </p:set>
                                    <p:animEffect filter="fade" transition="in">
                                      <p:cBhvr>
                                        <p:cTn dur="1000"/>
                                        <p:tgtEl>
                                          <p:spTgt spid="2157"/>
                                        </p:tgtEl>
                                      </p:cBhvr>
                                    </p:animEffect>
                                  </p:childTnLst>
                                </p:cTn>
                              </p:par>
                              <p:par>
                                <p:cTn fill="hold" nodeType="withEffect" presetClass="entr" presetID="10" presetSubtype="0">
                                  <p:stCondLst>
                                    <p:cond delay="0"/>
                                  </p:stCondLst>
                                  <p:childTnLst>
                                    <p:set>
                                      <p:cBhvr>
                                        <p:cTn dur="1" fill="hold">
                                          <p:stCondLst>
                                            <p:cond delay="0"/>
                                          </p:stCondLst>
                                        </p:cTn>
                                        <p:tgtEl>
                                          <p:spTgt spid="2155"/>
                                        </p:tgtEl>
                                        <p:attrNameLst>
                                          <p:attrName>style.visibility</p:attrName>
                                        </p:attrNameLst>
                                      </p:cBhvr>
                                      <p:to>
                                        <p:strVal val="visible"/>
                                      </p:to>
                                    </p:set>
                                    <p:animEffect filter="fade" transition="in">
                                      <p:cBhvr>
                                        <p:cTn dur="1000"/>
                                        <p:tgtEl>
                                          <p:spTgt spid="2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sp>
        <p:nvSpPr>
          <p:cNvPr id="2162" name="Google Shape;2162;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Layer Terminology</a:t>
            </a:r>
            <a:endParaRPr/>
          </a:p>
        </p:txBody>
      </p:sp>
      <p:pic>
        <p:nvPicPr>
          <p:cNvPr id="2163" name="Google Shape;2163;p90"/>
          <p:cNvPicPr preferRelativeResize="0"/>
          <p:nvPr/>
        </p:nvPicPr>
        <p:blipFill rotWithShape="1">
          <a:blip r:embed="rId3">
            <a:alphaModFix/>
          </a:blip>
          <a:srcRect b="0" l="0" r="0" t="0"/>
          <a:stretch/>
        </p:blipFill>
        <p:spPr>
          <a:xfrm>
            <a:off x="1448895" y="1817697"/>
            <a:ext cx="884974" cy="2357675"/>
          </a:xfrm>
          <a:prstGeom prst="rect">
            <a:avLst/>
          </a:prstGeom>
          <a:noFill/>
          <a:ln>
            <a:noFill/>
          </a:ln>
        </p:spPr>
      </p:pic>
      <p:pic>
        <p:nvPicPr>
          <p:cNvPr id="2164" name="Google Shape;2164;p90"/>
          <p:cNvPicPr preferRelativeResize="0"/>
          <p:nvPr/>
        </p:nvPicPr>
        <p:blipFill rotWithShape="1">
          <a:blip r:embed="rId4">
            <a:alphaModFix/>
          </a:blip>
          <a:srcRect b="0" l="0" r="0" t="0"/>
          <a:stretch/>
        </p:blipFill>
        <p:spPr>
          <a:xfrm>
            <a:off x="3856948" y="1788607"/>
            <a:ext cx="403854" cy="828962"/>
          </a:xfrm>
          <a:prstGeom prst="rect">
            <a:avLst/>
          </a:prstGeom>
          <a:noFill/>
          <a:ln>
            <a:noFill/>
          </a:ln>
        </p:spPr>
      </p:pic>
      <p:sp>
        <p:nvSpPr>
          <p:cNvPr id="2165" name="Google Shape;2165;p90"/>
          <p:cNvSpPr txBox="1"/>
          <p:nvPr>
            <p:ph idx="1" type="body"/>
          </p:nvPr>
        </p:nvSpPr>
        <p:spPr>
          <a:xfrm>
            <a:off x="324674" y="2459175"/>
            <a:ext cx="1335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height</a:t>
            </a:r>
            <a:endParaRPr sz="2000"/>
          </a:p>
        </p:txBody>
      </p:sp>
      <p:sp>
        <p:nvSpPr>
          <p:cNvPr id="2166" name="Google Shape;2166;p90"/>
          <p:cNvSpPr txBox="1"/>
          <p:nvPr>
            <p:ph idx="1" type="body"/>
          </p:nvPr>
        </p:nvSpPr>
        <p:spPr>
          <a:xfrm>
            <a:off x="722281" y="1773375"/>
            <a:ext cx="1335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width</a:t>
            </a:r>
            <a:endParaRPr sz="2000"/>
          </a:p>
        </p:txBody>
      </p:sp>
      <p:sp>
        <p:nvSpPr>
          <p:cNvPr id="2167" name="Google Shape;2167;p90"/>
          <p:cNvSpPr txBox="1"/>
          <p:nvPr>
            <p:ph idx="1" type="body"/>
          </p:nvPr>
        </p:nvSpPr>
        <p:spPr>
          <a:xfrm>
            <a:off x="917079" y="4059375"/>
            <a:ext cx="1335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channels</a:t>
            </a:r>
            <a:endParaRPr sz="2000"/>
          </a:p>
        </p:txBody>
      </p:sp>
      <p:sp>
        <p:nvSpPr>
          <p:cNvPr id="2168" name="Google Shape;2168;p90"/>
          <p:cNvSpPr txBox="1"/>
          <p:nvPr>
            <p:ph idx="1" type="body"/>
          </p:nvPr>
        </p:nvSpPr>
        <p:spPr>
          <a:xfrm>
            <a:off x="567473" y="1131900"/>
            <a:ext cx="1797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b="1" lang="en" sz="2000"/>
              <a:t>3D Tensor</a:t>
            </a:r>
            <a:endParaRPr b="1" sz="2000"/>
          </a:p>
        </p:txBody>
      </p:sp>
      <p:sp>
        <p:nvSpPr>
          <p:cNvPr id="2169" name="Google Shape;2169;p90"/>
          <p:cNvSpPr txBox="1"/>
          <p:nvPr>
            <p:ph idx="1" type="body"/>
          </p:nvPr>
        </p:nvSpPr>
        <p:spPr>
          <a:xfrm>
            <a:off x="3159923" y="1131900"/>
            <a:ext cx="1797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b="1" lang="en" sz="2000"/>
              <a:t>Kernel</a:t>
            </a:r>
            <a:endParaRPr b="1" sz="2000"/>
          </a:p>
        </p:txBody>
      </p:sp>
      <p:sp>
        <p:nvSpPr>
          <p:cNvPr id="2170" name="Google Shape;2170;p90"/>
          <p:cNvSpPr txBox="1"/>
          <p:nvPr>
            <p:ph idx="1" type="body"/>
          </p:nvPr>
        </p:nvSpPr>
        <p:spPr>
          <a:xfrm>
            <a:off x="3159975" y="2617575"/>
            <a:ext cx="1797900" cy="656700"/>
          </a:xfrm>
          <a:prstGeom prst="rect">
            <a:avLst/>
          </a:prstGeom>
        </p:spPr>
        <p:txBody>
          <a:bodyPr anchorCtr="0" anchor="t" bIns="91425" lIns="91425" spcFirstLastPara="1" rIns="91425" wrap="square" tIns="91425">
            <a:normAutofit lnSpcReduction="20000"/>
          </a:bodyPr>
          <a:lstStyle/>
          <a:p>
            <a:pPr indent="0" lvl="0" marL="0" rtl="0" algn="ctr">
              <a:lnSpc>
                <a:spcPct val="95000"/>
              </a:lnSpc>
              <a:spcBef>
                <a:spcPts val="0"/>
              </a:spcBef>
              <a:spcAft>
                <a:spcPts val="1200"/>
              </a:spcAft>
              <a:buNone/>
            </a:pPr>
            <a:r>
              <a:rPr lang="en" sz="2000"/>
              <a:t>(width, height, channels)</a:t>
            </a:r>
            <a:endParaRPr sz="2000"/>
          </a:p>
        </p:txBody>
      </p:sp>
      <p:grpSp>
        <p:nvGrpSpPr>
          <p:cNvPr id="2171" name="Google Shape;2171;p90"/>
          <p:cNvGrpSpPr/>
          <p:nvPr/>
        </p:nvGrpSpPr>
        <p:grpSpPr>
          <a:xfrm>
            <a:off x="5300062" y="1776669"/>
            <a:ext cx="1155800" cy="1812240"/>
            <a:chOff x="1446231" y="2126258"/>
            <a:chExt cx="3508803" cy="5501640"/>
          </a:xfrm>
        </p:grpSpPr>
        <p:sp>
          <p:nvSpPr>
            <p:cNvPr id="2172" name="Google Shape;2172;p90"/>
            <p:cNvSpPr/>
            <p:nvPr/>
          </p:nvSpPr>
          <p:spPr>
            <a:xfrm>
              <a:off x="1480949" y="2126258"/>
              <a:ext cx="3474085" cy="5501640"/>
            </a:xfrm>
            <a:custGeom>
              <a:rect b="b" l="l" r="r" t="t"/>
              <a:pathLst>
                <a:path extrusionOk="0" h="5501640" w="3474085">
                  <a:moveTo>
                    <a:pt x="3473848" y="0"/>
                  </a:moveTo>
                  <a:lnTo>
                    <a:pt x="0" y="1988794"/>
                  </a:lnTo>
                  <a:lnTo>
                    <a:pt x="18334" y="5501085"/>
                  </a:lnTo>
                  <a:lnTo>
                    <a:pt x="3473848" y="3507196"/>
                  </a:lnTo>
                  <a:lnTo>
                    <a:pt x="3473848" y="0"/>
                  </a:lnTo>
                  <a:close/>
                </a:path>
              </a:pathLst>
            </a:custGeom>
            <a:solidFill>
              <a:srgbClr val="70BF4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73" name="Google Shape;2173;p90"/>
            <p:cNvSpPr/>
            <p:nvPr/>
          </p:nvSpPr>
          <p:spPr>
            <a:xfrm>
              <a:off x="1480949" y="2126258"/>
              <a:ext cx="3474085" cy="5501640"/>
            </a:xfrm>
            <a:custGeom>
              <a:rect b="b" l="l" r="r" t="t"/>
              <a:pathLst>
                <a:path extrusionOk="0" h="5501640" w="3474085">
                  <a:moveTo>
                    <a:pt x="0" y="1988795"/>
                  </a:moveTo>
                  <a:lnTo>
                    <a:pt x="3473849" y="0"/>
                  </a:lnTo>
                  <a:lnTo>
                    <a:pt x="3473849" y="3507196"/>
                  </a:lnTo>
                  <a:lnTo>
                    <a:pt x="18334" y="5501085"/>
                  </a:lnTo>
                  <a:lnTo>
                    <a:pt x="0" y="1988795"/>
                  </a:lnTo>
                  <a:close/>
                </a:path>
              </a:pathLst>
            </a:custGeom>
            <a:noFill/>
            <a:ln cap="flat" cmpd="sng" w="50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74" name="Google Shape;2174;p90"/>
            <p:cNvSpPr/>
            <p:nvPr/>
          </p:nvSpPr>
          <p:spPr>
            <a:xfrm>
              <a:off x="2012642" y="3819544"/>
              <a:ext cx="0" cy="3502025"/>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75" name="Google Shape;2175;p90"/>
            <p:cNvSpPr/>
            <p:nvPr/>
          </p:nvSpPr>
          <p:spPr>
            <a:xfrm>
              <a:off x="2667963" y="3444033"/>
              <a:ext cx="0" cy="3502025"/>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76" name="Google Shape;2176;p90"/>
            <p:cNvSpPr/>
            <p:nvPr/>
          </p:nvSpPr>
          <p:spPr>
            <a:xfrm>
              <a:off x="3217835" y="3125877"/>
              <a:ext cx="0" cy="3502025"/>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77" name="Google Shape;2177;p90"/>
            <p:cNvSpPr/>
            <p:nvPr/>
          </p:nvSpPr>
          <p:spPr>
            <a:xfrm>
              <a:off x="3767706" y="2829434"/>
              <a:ext cx="0" cy="3502025"/>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78" name="Google Shape;2178;p90"/>
            <p:cNvSpPr/>
            <p:nvPr/>
          </p:nvSpPr>
          <p:spPr>
            <a:xfrm>
              <a:off x="4317579" y="2473753"/>
              <a:ext cx="0" cy="3502025"/>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79" name="Google Shape;2179;p90"/>
            <p:cNvSpPr/>
            <p:nvPr/>
          </p:nvSpPr>
          <p:spPr>
            <a:xfrm>
              <a:off x="1482698" y="2670563"/>
              <a:ext cx="3470275" cy="1995804"/>
            </a:xfrm>
            <a:custGeom>
              <a:rect b="b" l="l" r="r" t="t"/>
              <a:pathLst>
                <a:path extrusionOk="0" h="1995804" w="3470275">
                  <a:moveTo>
                    <a:pt x="0" y="1995222"/>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80" name="Google Shape;2180;p90"/>
            <p:cNvSpPr/>
            <p:nvPr/>
          </p:nvSpPr>
          <p:spPr>
            <a:xfrm>
              <a:off x="1482698" y="3366523"/>
              <a:ext cx="3470275" cy="1995804"/>
            </a:xfrm>
            <a:custGeom>
              <a:rect b="b" l="l" r="r" t="t"/>
              <a:pathLst>
                <a:path extrusionOk="0" h="1995804" w="3470275">
                  <a:moveTo>
                    <a:pt x="0" y="1995222"/>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81" name="Google Shape;2181;p90"/>
            <p:cNvSpPr/>
            <p:nvPr/>
          </p:nvSpPr>
          <p:spPr>
            <a:xfrm>
              <a:off x="1482698" y="3885542"/>
              <a:ext cx="3470275" cy="1995804"/>
            </a:xfrm>
            <a:custGeom>
              <a:rect b="b" l="l" r="r" t="t"/>
              <a:pathLst>
                <a:path extrusionOk="0" h="1995804" w="3470275">
                  <a:moveTo>
                    <a:pt x="0" y="1995222"/>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82" name="Google Shape;2182;p90"/>
            <p:cNvSpPr/>
            <p:nvPr/>
          </p:nvSpPr>
          <p:spPr>
            <a:xfrm>
              <a:off x="1482698" y="4463805"/>
              <a:ext cx="3470275" cy="1995804"/>
            </a:xfrm>
            <a:custGeom>
              <a:rect b="b" l="l" r="r" t="t"/>
              <a:pathLst>
                <a:path extrusionOk="0" h="1995804" w="3470275">
                  <a:moveTo>
                    <a:pt x="0" y="1995223"/>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83" name="Google Shape;2183;p90"/>
            <p:cNvSpPr/>
            <p:nvPr/>
          </p:nvSpPr>
          <p:spPr>
            <a:xfrm>
              <a:off x="1482698" y="5093724"/>
              <a:ext cx="3470275" cy="1995804"/>
            </a:xfrm>
            <a:custGeom>
              <a:rect b="b" l="l" r="r" t="t"/>
              <a:pathLst>
                <a:path extrusionOk="0" h="1995804" w="3470275">
                  <a:moveTo>
                    <a:pt x="0" y="1995222"/>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84" name="Google Shape;2184;p90"/>
            <p:cNvSpPr/>
            <p:nvPr/>
          </p:nvSpPr>
          <p:spPr>
            <a:xfrm>
              <a:off x="1446231" y="3152844"/>
              <a:ext cx="1722755" cy="2727960"/>
            </a:xfrm>
            <a:custGeom>
              <a:rect b="b" l="l" r="r" t="t"/>
              <a:pathLst>
                <a:path extrusionOk="0" h="2727960" w="1722755">
                  <a:moveTo>
                    <a:pt x="0" y="986044"/>
                  </a:moveTo>
                  <a:lnTo>
                    <a:pt x="1722335" y="0"/>
                  </a:lnTo>
                  <a:lnTo>
                    <a:pt x="1722335"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185" name="Google Shape;2185;p90"/>
          <p:cNvGrpSpPr/>
          <p:nvPr/>
        </p:nvGrpSpPr>
        <p:grpSpPr>
          <a:xfrm>
            <a:off x="7508747" y="1658025"/>
            <a:ext cx="1144363" cy="1812240"/>
            <a:chOff x="8151407" y="1766078"/>
            <a:chExt cx="3474084" cy="5501640"/>
          </a:xfrm>
        </p:grpSpPr>
        <p:sp>
          <p:nvSpPr>
            <p:cNvPr id="2186" name="Google Shape;2186;p90"/>
            <p:cNvSpPr/>
            <p:nvPr/>
          </p:nvSpPr>
          <p:spPr>
            <a:xfrm>
              <a:off x="8151407" y="1766078"/>
              <a:ext cx="3474084" cy="5501640"/>
            </a:xfrm>
            <a:custGeom>
              <a:rect b="b" l="l" r="r" t="t"/>
              <a:pathLst>
                <a:path extrusionOk="0" h="5501640" w="3474084">
                  <a:moveTo>
                    <a:pt x="3473848" y="0"/>
                  </a:moveTo>
                  <a:lnTo>
                    <a:pt x="0" y="1988794"/>
                  </a:lnTo>
                  <a:lnTo>
                    <a:pt x="18334" y="5501083"/>
                  </a:lnTo>
                  <a:lnTo>
                    <a:pt x="3473848" y="3507196"/>
                  </a:lnTo>
                  <a:lnTo>
                    <a:pt x="3473848" y="0"/>
                  </a:lnTo>
                  <a:close/>
                </a:path>
              </a:pathLst>
            </a:custGeom>
            <a:solidFill>
              <a:srgbClr val="70BF4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87" name="Google Shape;2187;p90"/>
            <p:cNvSpPr/>
            <p:nvPr/>
          </p:nvSpPr>
          <p:spPr>
            <a:xfrm>
              <a:off x="8151407" y="1766078"/>
              <a:ext cx="3474084" cy="5501640"/>
            </a:xfrm>
            <a:custGeom>
              <a:rect b="b" l="l" r="r" t="t"/>
              <a:pathLst>
                <a:path extrusionOk="0" h="5501640" w="3474084">
                  <a:moveTo>
                    <a:pt x="0" y="1988795"/>
                  </a:moveTo>
                  <a:lnTo>
                    <a:pt x="3473849" y="0"/>
                  </a:lnTo>
                  <a:lnTo>
                    <a:pt x="3473849" y="3507196"/>
                  </a:lnTo>
                  <a:lnTo>
                    <a:pt x="18334" y="5501084"/>
                  </a:lnTo>
                  <a:lnTo>
                    <a:pt x="0" y="1988795"/>
                  </a:lnTo>
                  <a:close/>
                </a:path>
              </a:pathLst>
            </a:custGeom>
            <a:noFill/>
            <a:ln cap="flat" cmpd="sng" w="50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88" name="Google Shape;2188;p90"/>
            <p:cNvSpPr/>
            <p:nvPr/>
          </p:nvSpPr>
          <p:spPr>
            <a:xfrm>
              <a:off x="8683100" y="3459364"/>
              <a:ext cx="0" cy="3502025"/>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89" name="Google Shape;2189;p90"/>
            <p:cNvSpPr/>
            <p:nvPr/>
          </p:nvSpPr>
          <p:spPr>
            <a:xfrm>
              <a:off x="9338421" y="3083853"/>
              <a:ext cx="0" cy="3502025"/>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90" name="Google Shape;2190;p90"/>
            <p:cNvSpPr/>
            <p:nvPr/>
          </p:nvSpPr>
          <p:spPr>
            <a:xfrm>
              <a:off x="9888293" y="2765698"/>
              <a:ext cx="0" cy="3502025"/>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91" name="Google Shape;2191;p90"/>
            <p:cNvSpPr/>
            <p:nvPr/>
          </p:nvSpPr>
          <p:spPr>
            <a:xfrm>
              <a:off x="10438164" y="2469256"/>
              <a:ext cx="0" cy="3502025"/>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92" name="Google Shape;2192;p90"/>
            <p:cNvSpPr/>
            <p:nvPr/>
          </p:nvSpPr>
          <p:spPr>
            <a:xfrm>
              <a:off x="10988037" y="2113573"/>
              <a:ext cx="0" cy="3502025"/>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93" name="Google Shape;2193;p90"/>
            <p:cNvSpPr/>
            <p:nvPr/>
          </p:nvSpPr>
          <p:spPr>
            <a:xfrm>
              <a:off x="8153155" y="2310384"/>
              <a:ext cx="3470275" cy="1995804"/>
            </a:xfrm>
            <a:custGeom>
              <a:rect b="b" l="l" r="r" t="t"/>
              <a:pathLst>
                <a:path extrusionOk="0" h="1995804" w="3470275">
                  <a:moveTo>
                    <a:pt x="0" y="1995221"/>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94" name="Google Shape;2194;p90"/>
            <p:cNvSpPr/>
            <p:nvPr/>
          </p:nvSpPr>
          <p:spPr>
            <a:xfrm>
              <a:off x="8153155" y="3006344"/>
              <a:ext cx="3470275" cy="1995804"/>
            </a:xfrm>
            <a:custGeom>
              <a:rect b="b" l="l" r="r" t="t"/>
              <a:pathLst>
                <a:path extrusionOk="0" h="1995804" w="3470275">
                  <a:moveTo>
                    <a:pt x="0" y="1995221"/>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95" name="Google Shape;2195;p90"/>
            <p:cNvSpPr/>
            <p:nvPr/>
          </p:nvSpPr>
          <p:spPr>
            <a:xfrm>
              <a:off x="8153155" y="3525362"/>
              <a:ext cx="3470275" cy="1995804"/>
            </a:xfrm>
            <a:custGeom>
              <a:rect b="b" l="l" r="r" t="t"/>
              <a:pathLst>
                <a:path extrusionOk="0" h="1995804" w="3470275">
                  <a:moveTo>
                    <a:pt x="0" y="1995221"/>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96" name="Google Shape;2196;p90"/>
            <p:cNvSpPr/>
            <p:nvPr/>
          </p:nvSpPr>
          <p:spPr>
            <a:xfrm>
              <a:off x="8153155" y="4103625"/>
              <a:ext cx="3470275" cy="1995804"/>
            </a:xfrm>
            <a:custGeom>
              <a:rect b="b" l="l" r="r" t="t"/>
              <a:pathLst>
                <a:path extrusionOk="0" h="1995804" w="3470275">
                  <a:moveTo>
                    <a:pt x="0" y="1995222"/>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97" name="Google Shape;2197;p90"/>
            <p:cNvSpPr/>
            <p:nvPr/>
          </p:nvSpPr>
          <p:spPr>
            <a:xfrm>
              <a:off x="8153155" y="4733546"/>
              <a:ext cx="3470275" cy="1995804"/>
            </a:xfrm>
            <a:custGeom>
              <a:rect b="b" l="l" r="r" t="t"/>
              <a:pathLst>
                <a:path extrusionOk="0" h="1995804" w="3470275">
                  <a:moveTo>
                    <a:pt x="0" y="1995221"/>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98" name="Google Shape;2198;p90"/>
            <p:cNvSpPr/>
            <p:nvPr/>
          </p:nvSpPr>
          <p:spPr>
            <a:xfrm>
              <a:off x="8700890" y="2474241"/>
              <a:ext cx="1722754" cy="2727960"/>
            </a:xfrm>
            <a:custGeom>
              <a:rect b="b" l="l" r="r" t="t"/>
              <a:pathLst>
                <a:path extrusionOk="0" h="2727960" w="1722754">
                  <a:moveTo>
                    <a:pt x="0" y="986044"/>
                  </a:moveTo>
                  <a:lnTo>
                    <a:pt x="1722335" y="0"/>
                  </a:lnTo>
                  <a:lnTo>
                    <a:pt x="1722335"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199" name="Google Shape;2199;p90"/>
          <p:cNvSpPr txBox="1"/>
          <p:nvPr>
            <p:ph idx="1" type="body"/>
          </p:nvPr>
        </p:nvSpPr>
        <p:spPr>
          <a:xfrm>
            <a:off x="6016523" y="1131900"/>
            <a:ext cx="1797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b="1" lang="en" sz="2000"/>
              <a:t>Stride</a:t>
            </a:r>
            <a:endParaRPr b="1" sz="2000"/>
          </a:p>
        </p:txBody>
      </p:sp>
      <p:sp>
        <p:nvSpPr>
          <p:cNvPr id="2200" name="Google Shape;2200;p90"/>
          <p:cNvSpPr txBox="1"/>
          <p:nvPr>
            <p:ph idx="1" type="body"/>
          </p:nvPr>
        </p:nvSpPr>
        <p:spPr>
          <a:xfrm>
            <a:off x="6016525" y="2932200"/>
            <a:ext cx="1797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Stride 1</a:t>
            </a:r>
            <a:endParaRPr sz="2000"/>
          </a:p>
        </p:txBody>
      </p:sp>
      <p:grpSp>
        <p:nvGrpSpPr>
          <p:cNvPr id="2201" name="Google Shape;2201;p90"/>
          <p:cNvGrpSpPr/>
          <p:nvPr/>
        </p:nvGrpSpPr>
        <p:grpSpPr>
          <a:xfrm>
            <a:off x="5300062" y="3224469"/>
            <a:ext cx="1155800" cy="1812240"/>
            <a:chOff x="1446231" y="2126258"/>
            <a:chExt cx="3508803" cy="5501640"/>
          </a:xfrm>
        </p:grpSpPr>
        <p:sp>
          <p:nvSpPr>
            <p:cNvPr id="2202" name="Google Shape;2202;p90"/>
            <p:cNvSpPr/>
            <p:nvPr/>
          </p:nvSpPr>
          <p:spPr>
            <a:xfrm>
              <a:off x="1480949" y="2126258"/>
              <a:ext cx="3474085" cy="5501640"/>
            </a:xfrm>
            <a:custGeom>
              <a:rect b="b" l="l" r="r" t="t"/>
              <a:pathLst>
                <a:path extrusionOk="0" h="5501640" w="3474085">
                  <a:moveTo>
                    <a:pt x="3473848" y="0"/>
                  </a:moveTo>
                  <a:lnTo>
                    <a:pt x="0" y="1988794"/>
                  </a:lnTo>
                  <a:lnTo>
                    <a:pt x="18334" y="5501085"/>
                  </a:lnTo>
                  <a:lnTo>
                    <a:pt x="3473848" y="3507196"/>
                  </a:lnTo>
                  <a:lnTo>
                    <a:pt x="3473848" y="0"/>
                  </a:lnTo>
                  <a:close/>
                </a:path>
              </a:pathLst>
            </a:custGeom>
            <a:solidFill>
              <a:srgbClr val="70BF4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03" name="Google Shape;2203;p90"/>
            <p:cNvSpPr/>
            <p:nvPr/>
          </p:nvSpPr>
          <p:spPr>
            <a:xfrm>
              <a:off x="1480949" y="2126258"/>
              <a:ext cx="3474085" cy="5501640"/>
            </a:xfrm>
            <a:custGeom>
              <a:rect b="b" l="l" r="r" t="t"/>
              <a:pathLst>
                <a:path extrusionOk="0" h="5501640" w="3474085">
                  <a:moveTo>
                    <a:pt x="0" y="1988795"/>
                  </a:moveTo>
                  <a:lnTo>
                    <a:pt x="3473849" y="0"/>
                  </a:lnTo>
                  <a:lnTo>
                    <a:pt x="3473849" y="3507196"/>
                  </a:lnTo>
                  <a:lnTo>
                    <a:pt x="18334" y="5501085"/>
                  </a:lnTo>
                  <a:lnTo>
                    <a:pt x="0" y="1988795"/>
                  </a:lnTo>
                  <a:close/>
                </a:path>
              </a:pathLst>
            </a:custGeom>
            <a:noFill/>
            <a:ln cap="flat" cmpd="sng" w="50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04" name="Google Shape;2204;p90"/>
            <p:cNvSpPr/>
            <p:nvPr/>
          </p:nvSpPr>
          <p:spPr>
            <a:xfrm>
              <a:off x="2012642" y="3819544"/>
              <a:ext cx="0" cy="3502025"/>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05" name="Google Shape;2205;p90"/>
            <p:cNvSpPr/>
            <p:nvPr/>
          </p:nvSpPr>
          <p:spPr>
            <a:xfrm>
              <a:off x="2667963" y="3444033"/>
              <a:ext cx="0" cy="3502025"/>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06" name="Google Shape;2206;p90"/>
            <p:cNvSpPr/>
            <p:nvPr/>
          </p:nvSpPr>
          <p:spPr>
            <a:xfrm>
              <a:off x="3217835" y="3125877"/>
              <a:ext cx="0" cy="3502025"/>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07" name="Google Shape;2207;p90"/>
            <p:cNvSpPr/>
            <p:nvPr/>
          </p:nvSpPr>
          <p:spPr>
            <a:xfrm>
              <a:off x="3767706" y="2829434"/>
              <a:ext cx="0" cy="3502025"/>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08" name="Google Shape;2208;p90"/>
            <p:cNvSpPr/>
            <p:nvPr/>
          </p:nvSpPr>
          <p:spPr>
            <a:xfrm>
              <a:off x="4317579" y="2473753"/>
              <a:ext cx="0" cy="3502025"/>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09" name="Google Shape;2209;p90"/>
            <p:cNvSpPr/>
            <p:nvPr/>
          </p:nvSpPr>
          <p:spPr>
            <a:xfrm>
              <a:off x="1482698" y="2670563"/>
              <a:ext cx="3470275" cy="1995804"/>
            </a:xfrm>
            <a:custGeom>
              <a:rect b="b" l="l" r="r" t="t"/>
              <a:pathLst>
                <a:path extrusionOk="0" h="1995804" w="3470275">
                  <a:moveTo>
                    <a:pt x="0" y="1995222"/>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10" name="Google Shape;2210;p90"/>
            <p:cNvSpPr/>
            <p:nvPr/>
          </p:nvSpPr>
          <p:spPr>
            <a:xfrm>
              <a:off x="1482698" y="3366523"/>
              <a:ext cx="3470275" cy="1995804"/>
            </a:xfrm>
            <a:custGeom>
              <a:rect b="b" l="l" r="r" t="t"/>
              <a:pathLst>
                <a:path extrusionOk="0" h="1995804" w="3470275">
                  <a:moveTo>
                    <a:pt x="0" y="1995222"/>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11" name="Google Shape;2211;p90"/>
            <p:cNvSpPr/>
            <p:nvPr/>
          </p:nvSpPr>
          <p:spPr>
            <a:xfrm>
              <a:off x="1482698" y="3885542"/>
              <a:ext cx="3470275" cy="1995804"/>
            </a:xfrm>
            <a:custGeom>
              <a:rect b="b" l="l" r="r" t="t"/>
              <a:pathLst>
                <a:path extrusionOk="0" h="1995804" w="3470275">
                  <a:moveTo>
                    <a:pt x="0" y="1995222"/>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12" name="Google Shape;2212;p90"/>
            <p:cNvSpPr/>
            <p:nvPr/>
          </p:nvSpPr>
          <p:spPr>
            <a:xfrm>
              <a:off x="1482698" y="4463805"/>
              <a:ext cx="3470275" cy="1995804"/>
            </a:xfrm>
            <a:custGeom>
              <a:rect b="b" l="l" r="r" t="t"/>
              <a:pathLst>
                <a:path extrusionOk="0" h="1995804" w="3470275">
                  <a:moveTo>
                    <a:pt x="0" y="1995223"/>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13" name="Google Shape;2213;p90"/>
            <p:cNvSpPr/>
            <p:nvPr/>
          </p:nvSpPr>
          <p:spPr>
            <a:xfrm>
              <a:off x="1482698" y="5093724"/>
              <a:ext cx="3470275" cy="1995804"/>
            </a:xfrm>
            <a:custGeom>
              <a:rect b="b" l="l" r="r" t="t"/>
              <a:pathLst>
                <a:path extrusionOk="0" h="1995804" w="3470275">
                  <a:moveTo>
                    <a:pt x="0" y="1995222"/>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14" name="Google Shape;2214;p90"/>
            <p:cNvSpPr/>
            <p:nvPr/>
          </p:nvSpPr>
          <p:spPr>
            <a:xfrm>
              <a:off x="1446231" y="3152844"/>
              <a:ext cx="1722755" cy="2727960"/>
            </a:xfrm>
            <a:custGeom>
              <a:rect b="b" l="l" r="r" t="t"/>
              <a:pathLst>
                <a:path extrusionOk="0" h="2727960" w="1722755">
                  <a:moveTo>
                    <a:pt x="0" y="986044"/>
                  </a:moveTo>
                  <a:lnTo>
                    <a:pt x="1722335" y="0"/>
                  </a:lnTo>
                  <a:lnTo>
                    <a:pt x="1722335"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215" name="Google Shape;2215;p90"/>
          <p:cNvGrpSpPr/>
          <p:nvPr/>
        </p:nvGrpSpPr>
        <p:grpSpPr>
          <a:xfrm>
            <a:off x="7508747" y="3105825"/>
            <a:ext cx="1144363" cy="1812240"/>
            <a:chOff x="8151407" y="1766078"/>
            <a:chExt cx="3474084" cy="5501640"/>
          </a:xfrm>
        </p:grpSpPr>
        <p:sp>
          <p:nvSpPr>
            <p:cNvPr id="2216" name="Google Shape;2216;p90"/>
            <p:cNvSpPr/>
            <p:nvPr/>
          </p:nvSpPr>
          <p:spPr>
            <a:xfrm>
              <a:off x="8151407" y="1766078"/>
              <a:ext cx="3474084" cy="5501640"/>
            </a:xfrm>
            <a:custGeom>
              <a:rect b="b" l="l" r="r" t="t"/>
              <a:pathLst>
                <a:path extrusionOk="0" h="5501640" w="3474084">
                  <a:moveTo>
                    <a:pt x="3473848" y="0"/>
                  </a:moveTo>
                  <a:lnTo>
                    <a:pt x="0" y="1988794"/>
                  </a:lnTo>
                  <a:lnTo>
                    <a:pt x="18334" y="5501083"/>
                  </a:lnTo>
                  <a:lnTo>
                    <a:pt x="3473848" y="3507196"/>
                  </a:lnTo>
                  <a:lnTo>
                    <a:pt x="3473848" y="0"/>
                  </a:lnTo>
                  <a:close/>
                </a:path>
              </a:pathLst>
            </a:custGeom>
            <a:solidFill>
              <a:srgbClr val="70BF4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17" name="Google Shape;2217;p90"/>
            <p:cNvSpPr/>
            <p:nvPr/>
          </p:nvSpPr>
          <p:spPr>
            <a:xfrm>
              <a:off x="8151407" y="1766078"/>
              <a:ext cx="3474084" cy="5501640"/>
            </a:xfrm>
            <a:custGeom>
              <a:rect b="b" l="l" r="r" t="t"/>
              <a:pathLst>
                <a:path extrusionOk="0" h="5501640" w="3474084">
                  <a:moveTo>
                    <a:pt x="0" y="1988795"/>
                  </a:moveTo>
                  <a:lnTo>
                    <a:pt x="3473849" y="0"/>
                  </a:lnTo>
                  <a:lnTo>
                    <a:pt x="3473849" y="3507196"/>
                  </a:lnTo>
                  <a:lnTo>
                    <a:pt x="18334" y="5501084"/>
                  </a:lnTo>
                  <a:lnTo>
                    <a:pt x="0" y="1988795"/>
                  </a:lnTo>
                  <a:close/>
                </a:path>
              </a:pathLst>
            </a:custGeom>
            <a:noFill/>
            <a:ln cap="flat" cmpd="sng" w="50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18" name="Google Shape;2218;p90"/>
            <p:cNvSpPr/>
            <p:nvPr/>
          </p:nvSpPr>
          <p:spPr>
            <a:xfrm>
              <a:off x="8683100" y="3459364"/>
              <a:ext cx="0" cy="3502025"/>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19" name="Google Shape;2219;p90"/>
            <p:cNvSpPr/>
            <p:nvPr/>
          </p:nvSpPr>
          <p:spPr>
            <a:xfrm>
              <a:off x="9338421" y="3083853"/>
              <a:ext cx="0" cy="3502025"/>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20" name="Google Shape;2220;p90"/>
            <p:cNvSpPr/>
            <p:nvPr/>
          </p:nvSpPr>
          <p:spPr>
            <a:xfrm>
              <a:off x="9888293" y="2765698"/>
              <a:ext cx="0" cy="3502025"/>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21" name="Google Shape;2221;p90"/>
            <p:cNvSpPr/>
            <p:nvPr/>
          </p:nvSpPr>
          <p:spPr>
            <a:xfrm>
              <a:off x="10438164" y="2469256"/>
              <a:ext cx="0" cy="3502025"/>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22" name="Google Shape;2222;p90"/>
            <p:cNvSpPr/>
            <p:nvPr/>
          </p:nvSpPr>
          <p:spPr>
            <a:xfrm>
              <a:off x="10988037" y="2113573"/>
              <a:ext cx="0" cy="3502025"/>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23" name="Google Shape;2223;p90"/>
            <p:cNvSpPr/>
            <p:nvPr/>
          </p:nvSpPr>
          <p:spPr>
            <a:xfrm>
              <a:off x="8153155" y="2310384"/>
              <a:ext cx="3470275" cy="1995804"/>
            </a:xfrm>
            <a:custGeom>
              <a:rect b="b" l="l" r="r" t="t"/>
              <a:pathLst>
                <a:path extrusionOk="0" h="1995804" w="3470275">
                  <a:moveTo>
                    <a:pt x="0" y="1995221"/>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24" name="Google Shape;2224;p90"/>
            <p:cNvSpPr/>
            <p:nvPr/>
          </p:nvSpPr>
          <p:spPr>
            <a:xfrm>
              <a:off x="8153155" y="3006344"/>
              <a:ext cx="3470275" cy="1995804"/>
            </a:xfrm>
            <a:custGeom>
              <a:rect b="b" l="l" r="r" t="t"/>
              <a:pathLst>
                <a:path extrusionOk="0" h="1995804" w="3470275">
                  <a:moveTo>
                    <a:pt x="0" y="1995221"/>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25" name="Google Shape;2225;p90"/>
            <p:cNvSpPr/>
            <p:nvPr/>
          </p:nvSpPr>
          <p:spPr>
            <a:xfrm>
              <a:off x="8153155" y="3525362"/>
              <a:ext cx="3470275" cy="1995804"/>
            </a:xfrm>
            <a:custGeom>
              <a:rect b="b" l="l" r="r" t="t"/>
              <a:pathLst>
                <a:path extrusionOk="0" h="1995804" w="3470275">
                  <a:moveTo>
                    <a:pt x="0" y="1995221"/>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26" name="Google Shape;2226;p90"/>
            <p:cNvSpPr/>
            <p:nvPr/>
          </p:nvSpPr>
          <p:spPr>
            <a:xfrm>
              <a:off x="8153155" y="4103625"/>
              <a:ext cx="3470275" cy="1995804"/>
            </a:xfrm>
            <a:custGeom>
              <a:rect b="b" l="l" r="r" t="t"/>
              <a:pathLst>
                <a:path extrusionOk="0" h="1995804" w="3470275">
                  <a:moveTo>
                    <a:pt x="0" y="1995222"/>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27" name="Google Shape;2227;p90"/>
            <p:cNvSpPr/>
            <p:nvPr/>
          </p:nvSpPr>
          <p:spPr>
            <a:xfrm>
              <a:off x="8153155" y="4733546"/>
              <a:ext cx="3470275" cy="1995804"/>
            </a:xfrm>
            <a:custGeom>
              <a:rect b="b" l="l" r="r" t="t"/>
              <a:pathLst>
                <a:path extrusionOk="0" h="1995804" w="3470275">
                  <a:moveTo>
                    <a:pt x="0" y="1995221"/>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28" name="Google Shape;2228;p90"/>
            <p:cNvSpPr/>
            <p:nvPr/>
          </p:nvSpPr>
          <p:spPr>
            <a:xfrm>
              <a:off x="9857538" y="1780252"/>
              <a:ext cx="1722754" cy="2727960"/>
            </a:xfrm>
            <a:custGeom>
              <a:rect b="b" l="l" r="r" t="t"/>
              <a:pathLst>
                <a:path extrusionOk="0" h="2727960" w="1722754">
                  <a:moveTo>
                    <a:pt x="0" y="986044"/>
                  </a:moveTo>
                  <a:lnTo>
                    <a:pt x="1722335" y="0"/>
                  </a:lnTo>
                  <a:lnTo>
                    <a:pt x="1722335"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229" name="Google Shape;2229;p90"/>
          <p:cNvSpPr txBox="1"/>
          <p:nvPr>
            <p:ph idx="1" type="body"/>
          </p:nvPr>
        </p:nvSpPr>
        <p:spPr>
          <a:xfrm>
            <a:off x="6016525" y="4380000"/>
            <a:ext cx="17979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Stride 3</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8"/>
                                        </p:tgtEl>
                                        <p:attrNameLst>
                                          <p:attrName>style.visibility</p:attrName>
                                        </p:attrNameLst>
                                      </p:cBhvr>
                                      <p:to>
                                        <p:strVal val="visible"/>
                                      </p:to>
                                    </p:set>
                                    <p:animEffect filter="fade" transition="in">
                                      <p:cBhvr>
                                        <p:cTn dur="1000"/>
                                        <p:tgtEl>
                                          <p:spTgt spid="2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3"/>
                                        </p:tgtEl>
                                        <p:attrNameLst>
                                          <p:attrName>style.visibility</p:attrName>
                                        </p:attrNameLst>
                                      </p:cBhvr>
                                      <p:to>
                                        <p:strVal val="visible"/>
                                      </p:to>
                                    </p:set>
                                    <p:animEffect filter="fade" transition="in">
                                      <p:cBhvr>
                                        <p:cTn dur="1000"/>
                                        <p:tgtEl>
                                          <p:spTgt spid="2163"/>
                                        </p:tgtEl>
                                      </p:cBhvr>
                                    </p:animEffect>
                                  </p:childTnLst>
                                </p:cTn>
                              </p:par>
                              <p:par>
                                <p:cTn fill="hold" nodeType="withEffect" presetClass="entr" presetID="10" presetSubtype="0">
                                  <p:stCondLst>
                                    <p:cond delay="0"/>
                                  </p:stCondLst>
                                  <p:childTnLst>
                                    <p:set>
                                      <p:cBhvr>
                                        <p:cTn dur="1" fill="hold">
                                          <p:stCondLst>
                                            <p:cond delay="0"/>
                                          </p:stCondLst>
                                        </p:cTn>
                                        <p:tgtEl>
                                          <p:spTgt spid="2165"/>
                                        </p:tgtEl>
                                        <p:attrNameLst>
                                          <p:attrName>style.visibility</p:attrName>
                                        </p:attrNameLst>
                                      </p:cBhvr>
                                      <p:to>
                                        <p:strVal val="visible"/>
                                      </p:to>
                                    </p:set>
                                    <p:animEffect filter="fade" transition="in">
                                      <p:cBhvr>
                                        <p:cTn dur="1000"/>
                                        <p:tgtEl>
                                          <p:spTgt spid="2165"/>
                                        </p:tgtEl>
                                      </p:cBhvr>
                                    </p:animEffect>
                                  </p:childTnLst>
                                </p:cTn>
                              </p:par>
                              <p:par>
                                <p:cTn fill="hold" nodeType="withEffect" presetClass="entr" presetID="10" presetSubtype="0">
                                  <p:stCondLst>
                                    <p:cond delay="0"/>
                                  </p:stCondLst>
                                  <p:childTnLst>
                                    <p:set>
                                      <p:cBhvr>
                                        <p:cTn dur="1" fill="hold">
                                          <p:stCondLst>
                                            <p:cond delay="0"/>
                                          </p:stCondLst>
                                        </p:cTn>
                                        <p:tgtEl>
                                          <p:spTgt spid="2166"/>
                                        </p:tgtEl>
                                        <p:attrNameLst>
                                          <p:attrName>style.visibility</p:attrName>
                                        </p:attrNameLst>
                                      </p:cBhvr>
                                      <p:to>
                                        <p:strVal val="visible"/>
                                      </p:to>
                                    </p:set>
                                    <p:animEffect filter="fade" transition="in">
                                      <p:cBhvr>
                                        <p:cTn dur="1000"/>
                                        <p:tgtEl>
                                          <p:spTgt spid="2166"/>
                                        </p:tgtEl>
                                      </p:cBhvr>
                                    </p:animEffect>
                                  </p:childTnLst>
                                </p:cTn>
                              </p:par>
                              <p:par>
                                <p:cTn fill="hold" nodeType="withEffect" presetClass="entr" presetID="10" presetSubtype="0">
                                  <p:stCondLst>
                                    <p:cond delay="0"/>
                                  </p:stCondLst>
                                  <p:childTnLst>
                                    <p:set>
                                      <p:cBhvr>
                                        <p:cTn dur="1" fill="hold">
                                          <p:stCondLst>
                                            <p:cond delay="0"/>
                                          </p:stCondLst>
                                        </p:cTn>
                                        <p:tgtEl>
                                          <p:spTgt spid="2167"/>
                                        </p:tgtEl>
                                        <p:attrNameLst>
                                          <p:attrName>style.visibility</p:attrName>
                                        </p:attrNameLst>
                                      </p:cBhvr>
                                      <p:to>
                                        <p:strVal val="visible"/>
                                      </p:to>
                                    </p:set>
                                    <p:animEffect filter="fade" transition="in">
                                      <p:cBhvr>
                                        <p:cTn dur="1000"/>
                                        <p:tgtEl>
                                          <p:spTgt spid="2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9"/>
                                        </p:tgtEl>
                                        <p:attrNameLst>
                                          <p:attrName>style.visibility</p:attrName>
                                        </p:attrNameLst>
                                      </p:cBhvr>
                                      <p:to>
                                        <p:strVal val="visible"/>
                                      </p:to>
                                    </p:set>
                                    <p:animEffect filter="fade" transition="in">
                                      <p:cBhvr>
                                        <p:cTn dur="1000"/>
                                        <p:tgtEl>
                                          <p:spTgt spid="2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4"/>
                                        </p:tgtEl>
                                        <p:attrNameLst>
                                          <p:attrName>style.visibility</p:attrName>
                                        </p:attrNameLst>
                                      </p:cBhvr>
                                      <p:to>
                                        <p:strVal val="visible"/>
                                      </p:to>
                                    </p:set>
                                    <p:animEffect filter="fade" transition="in">
                                      <p:cBhvr>
                                        <p:cTn dur="1000"/>
                                        <p:tgtEl>
                                          <p:spTgt spid="2164"/>
                                        </p:tgtEl>
                                      </p:cBhvr>
                                    </p:animEffect>
                                  </p:childTnLst>
                                </p:cTn>
                              </p:par>
                              <p:par>
                                <p:cTn fill="hold" nodeType="withEffect" presetClass="entr" presetID="10" presetSubtype="0">
                                  <p:stCondLst>
                                    <p:cond delay="0"/>
                                  </p:stCondLst>
                                  <p:childTnLst>
                                    <p:set>
                                      <p:cBhvr>
                                        <p:cTn dur="1" fill="hold">
                                          <p:stCondLst>
                                            <p:cond delay="0"/>
                                          </p:stCondLst>
                                        </p:cTn>
                                        <p:tgtEl>
                                          <p:spTgt spid="2170"/>
                                        </p:tgtEl>
                                        <p:attrNameLst>
                                          <p:attrName>style.visibility</p:attrName>
                                        </p:attrNameLst>
                                      </p:cBhvr>
                                      <p:to>
                                        <p:strVal val="visible"/>
                                      </p:to>
                                    </p:set>
                                    <p:animEffect filter="fade" transition="in">
                                      <p:cBhvr>
                                        <p:cTn dur="1000"/>
                                        <p:tgtEl>
                                          <p:spTgt spid="2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9"/>
                                        </p:tgtEl>
                                        <p:attrNameLst>
                                          <p:attrName>style.visibility</p:attrName>
                                        </p:attrNameLst>
                                      </p:cBhvr>
                                      <p:to>
                                        <p:strVal val="visible"/>
                                      </p:to>
                                    </p:set>
                                    <p:animEffect filter="fade" transition="in">
                                      <p:cBhvr>
                                        <p:cTn dur="1000"/>
                                        <p:tgtEl>
                                          <p:spTgt spid="2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1"/>
                                        </p:tgtEl>
                                        <p:attrNameLst>
                                          <p:attrName>style.visibility</p:attrName>
                                        </p:attrNameLst>
                                      </p:cBhvr>
                                      <p:to>
                                        <p:strVal val="visible"/>
                                      </p:to>
                                    </p:set>
                                    <p:animEffect filter="fade" transition="in">
                                      <p:cBhvr>
                                        <p:cTn dur="1000"/>
                                        <p:tgtEl>
                                          <p:spTgt spid="2171"/>
                                        </p:tgtEl>
                                      </p:cBhvr>
                                    </p:animEffect>
                                  </p:childTnLst>
                                </p:cTn>
                              </p:par>
                              <p:par>
                                <p:cTn fill="hold" nodeType="withEffect" presetClass="entr" presetID="10" presetSubtype="0">
                                  <p:stCondLst>
                                    <p:cond delay="0"/>
                                  </p:stCondLst>
                                  <p:childTnLst>
                                    <p:set>
                                      <p:cBhvr>
                                        <p:cTn dur="1" fill="hold">
                                          <p:stCondLst>
                                            <p:cond delay="0"/>
                                          </p:stCondLst>
                                        </p:cTn>
                                        <p:tgtEl>
                                          <p:spTgt spid="2185"/>
                                        </p:tgtEl>
                                        <p:attrNameLst>
                                          <p:attrName>style.visibility</p:attrName>
                                        </p:attrNameLst>
                                      </p:cBhvr>
                                      <p:to>
                                        <p:strVal val="visible"/>
                                      </p:to>
                                    </p:set>
                                    <p:animEffect filter="fade" transition="in">
                                      <p:cBhvr>
                                        <p:cTn dur="1000"/>
                                        <p:tgtEl>
                                          <p:spTgt spid="2185"/>
                                        </p:tgtEl>
                                      </p:cBhvr>
                                    </p:animEffect>
                                  </p:childTnLst>
                                </p:cTn>
                              </p:par>
                              <p:par>
                                <p:cTn fill="hold" nodeType="withEffect" presetClass="entr" presetID="10" presetSubtype="0">
                                  <p:stCondLst>
                                    <p:cond delay="0"/>
                                  </p:stCondLst>
                                  <p:childTnLst>
                                    <p:set>
                                      <p:cBhvr>
                                        <p:cTn dur="1" fill="hold">
                                          <p:stCondLst>
                                            <p:cond delay="0"/>
                                          </p:stCondLst>
                                        </p:cTn>
                                        <p:tgtEl>
                                          <p:spTgt spid="2200"/>
                                        </p:tgtEl>
                                        <p:attrNameLst>
                                          <p:attrName>style.visibility</p:attrName>
                                        </p:attrNameLst>
                                      </p:cBhvr>
                                      <p:to>
                                        <p:strVal val="visible"/>
                                      </p:to>
                                    </p:set>
                                    <p:animEffect filter="fade" transition="in">
                                      <p:cBhvr>
                                        <p:cTn dur="1000"/>
                                        <p:tgtEl>
                                          <p:spTgt spid="2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1"/>
                                        </p:tgtEl>
                                        <p:attrNameLst>
                                          <p:attrName>style.visibility</p:attrName>
                                        </p:attrNameLst>
                                      </p:cBhvr>
                                      <p:to>
                                        <p:strVal val="visible"/>
                                      </p:to>
                                    </p:set>
                                    <p:animEffect filter="fade" transition="in">
                                      <p:cBhvr>
                                        <p:cTn dur="1000"/>
                                        <p:tgtEl>
                                          <p:spTgt spid="2201"/>
                                        </p:tgtEl>
                                      </p:cBhvr>
                                    </p:animEffect>
                                  </p:childTnLst>
                                </p:cTn>
                              </p:par>
                              <p:par>
                                <p:cTn fill="hold" nodeType="withEffect" presetClass="entr" presetID="10" presetSubtype="0">
                                  <p:stCondLst>
                                    <p:cond delay="0"/>
                                  </p:stCondLst>
                                  <p:childTnLst>
                                    <p:set>
                                      <p:cBhvr>
                                        <p:cTn dur="1" fill="hold">
                                          <p:stCondLst>
                                            <p:cond delay="0"/>
                                          </p:stCondLst>
                                        </p:cTn>
                                        <p:tgtEl>
                                          <p:spTgt spid="2229"/>
                                        </p:tgtEl>
                                        <p:attrNameLst>
                                          <p:attrName>style.visibility</p:attrName>
                                        </p:attrNameLst>
                                      </p:cBhvr>
                                      <p:to>
                                        <p:strVal val="visible"/>
                                      </p:to>
                                    </p:set>
                                    <p:animEffect filter="fade" transition="in">
                                      <p:cBhvr>
                                        <p:cTn dur="1000"/>
                                        <p:tgtEl>
                                          <p:spTgt spid="2229"/>
                                        </p:tgtEl>
                                      </p:cBhvr>
                                    </p:animEffect>
                                  </p:childTnLst>
                                </p:cTn>
                              </p:par>
                              <p:par>
                                <p:cTn fill="hold" nodeType="withEffect" presetClass="entr" presetID="10" presetSubtype="0">
                                  <p:stCondLst>
                                    <p:cond delay="0"/>
                                  </p:stCondLst>
                                  <p:childTnLst>
                                    <p:set>
                                      <p:cBhvr>
                                        <p:cTn dur="1" fill="hold">
                                          <p:stCondLst>
                                            <p:cond delay="0"/>
                                          </p:stCondLst>
                                        </p:cTn>
                                        <p:tgtEl>
                                          <p:spTgt spid="2215"/>
                                        </p:tgtEl>
                                        <p:attrNameLst>
                                          <p:attrName>style.visibility</p:attrName>
                                        </p:attrNameLst>
                                      </p:cBhvr>
                                      <p:to>
                                        <p:strVal val="visible"/>
                                      </p:to>
                                    </p:set>
                                    <p:animEffect filter="fade" transition="in">
                                      <p:cBhvr>
                                        <p:cTn dur="1000"/>
                                        <p:tgtEl>
                                          <p:spTgt spid="2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sp>
        <p:nvSpPr>
          <p:cNvPr id="2234" name="Google Shape;2234;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Layer Terminology</a:t>
            </a:r>
            <a:endParaRPr/>
          </a:p>
        </p:txBody>
      </p:sp>
      <p:sp>
        <p:nvSpPr>
          <p:cNvPr id="2235" name="Google Shape;2235;p91"/>
          <p:cNvSpPr txBox="1"/>
          <p:nvPr>
            <p:ph idx="1" type="body"/>
          </p:nvPr>
        </p:nvSpPr>
        <p:spPr>
          <a:xfrm>
            <a:off x="567477" y="1131900"/>
            <a:ext cx="3222000" cy="656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b="1" lang="en" sz="2000"/>
              <a:t>Padding and Stride</a:t>
            </a:r>
            <a:endParaRPr b="1" sz="2000"/>
          </a:p>
        </p:txBody>
      </p:sp>
      <p:pic>
        <p:nvPicPr>
          <p:cNvPr id="2236" name="Google Shape;2236;p91"/>
          <p:cNvPicPr preferRelativeResize="0"/>
          <p:nvPr/>
        </p:nvPicPr>
        <p:blipFill rotWithShape="1">
          <a:blip r:embed="rId3">
            <a:alphaModFix/>
          </a:blip>
          <a:srcRect b="0" l="0" r="0" t="0"/>
          <a:stretch/>
        </p:blipFill>
        <p:spPr>
          <a:xfrm>
            <a:off x="897210" y="1990478"/>
            <a:ext cx="1632494" cy="1757474"/>
          </a:xfrm>
          <a:prstGeom prst="rect">
            <a:avLst/>
          </a:prstGeom>
          <a:noFill/>
          <a:ln>
            <a:noFill/>
          </a:ln>
        </p:spPr>
      </p:pic>
      <p:pic>
        <p:nvPicPr>
          <p:cNvPr id="2237" name="Google Shape;2237;p91"/>
          <p:cNvPicPr preferRelativeResize="0"/>
          <p:nvPr/>
        </p:nvPicPr>
        <p:blipFill rotWithShape="1">
          <a:blip r:embed="rId4">
            <a:alphaModFix/>
          </a:blip>
          <a:srcRect b="0" l="0" r="0" t="0"/>
          <a:stretch/>
        </p:blipFill>
        <p:spPr>
          <a:xfrm>
            <a:off x="3288236" y="1608499"/>
            <a:ext cx="2091425" cy="2285786"/>
          </a:xfrm>
          <a:prstGeom prst="rect">
            <a:avLst/>
          </a:prstGeom>
          <a:noFill/>
          <a:ln>
            <a:noFill/>
          </a:ln>
        </p:spPr>
      </p:pic>
      <p:sp>
        <p:nvSpPr>
          <p:cNvPr id="2238" name="Google Shape;2238;p91"/>
          <p:cNvSpPr txBox="1"/>
          <p:nvPr/>
        </p:nvSpPr>
        <p:spPr>
          <a:xfrm>
            <a:off x="720975" y="3879474"/>
            <a:ext cx="2008800" cy="320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2000">
                <a:latin typeface="Helvetica Neue"/>
                <a:ea typeface="Helvetica Neue"/>
                <a:cs typeface="Helvetica Neue"/>
                <a:sym typeface="Helvetica Neue"/>
              </a:rPr>
              <a:t>Pad=0; Stride=1</a:t>
            </a:r>
            <a:endParaRPr sz="2000">
              <a:latin typeface="Helvetica Neue"/>
              <a:ea typeface="Helvetica Neue"/>
              <a:cs typeface="Helvetica Neue"/>
              <a:sym typeface="Helvetica Neue"/>
            </a:endParaRPr>
          </a:p>
        </p:txBody>
      </p:sp>
      <p:sp>
        <p:nvSpPr>
          <p:cNvPr id="2239" name="Google Shape;2239;p91"/>
          <p:cNvSpPr txBox="1"/>
          <p:nvPr/>
        </p:nvSpPr>
        <p:spPr>
          <a:xfrm>
            <a:off x="3329750" y="3879474"/>
            <a:ext cx="2008800" cy="320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2000">
                <a:latin typeface="Helvetica Neue"/>
                <a:ea typeface="Helvetica Neue"/>
                <a:cs typeface="Helvetica Neue"/>
                <a:sym typeface="Helvetica Neue"/>
              </a:rPr>
              <a:t>Pad=2; Stride=1</a:t>
            </a:r>
            <a:endParaRPr sz="2000">
              <a:latin typeface="Helvetica Neue"/>
              <a:ea typeface="Helvetica Neue"/>
              <a:cs typeface="Helvetica Neue"/>
              <a:sym typeface="Helvetica Neue"/>
            </a:endParaRPr>
          </a:p>
        </p:txBody>
      </p:sp>
      <p:pic>
        <p:nvPicPr>
          <p:cNvPr id="2240" name="Google Shape;2240;p91"/>
          <p:cNvPicPr preferRelativeResize="0"/>
          <p:nvPr/>
        </p:nvPicPr>
        <p:blipFill rotWithShape="1">
          <a:blip r:embed="rId5">
            <a:alphaModFix/>
          </a:blip>
          <a:srcRect b="0" l="0" r="0" t="0"/>
          <a:stretch/>
        </p:blipFill>
        <p:spPr>
          <a:xfrm>
            <a:off x="5817880" y="1698657"/>
            <a:ext cx="2356120" cy="2199853"/>
          </a:xfrm>
          <a:prstGeom prst="rect">
            <a:avLst/>
          </a:prstGeom>
          <a:noFill/>
          <a:ln>
            <a:noFill/>
          </a:ln>
        </p:spPr>
      </p:pic>
      <p:sp>
        <p:nvSpPr>
          <p:cNvPr id="2241" name="Google Shape;2241;p91"/>
          <p:cNvSpPr txBox="1"/>
          <p:nvPr/>
        </p:nvSpPr>
        <p:spPr>
          <a:xfrm>
            <a:off x="5988737" y="3879474"/>
            <a:ext cx="2008800" cy="320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2000">
                <a:latin typeface="Helvetica Neue"/>
                <a:ea typeface="Helvetica Neue"/>
                <a:cs typeface="Helvetica Neue"/>
                <a:sym typeface="Helvetica Neue"/>
              </a:rPr>
              <a:t>Pad=1; Stride=2</a:t>
            </a:r>
            <a:endParaRPr sz="2000">
              <a:latin typeface="Helvetica Neue"/>
              <a:ea typeface="Helvetica Neue"/>
              <a:cs typeface="Helvetica Neue"/>
              <a:sym typeface="Helvetica Neue"/>
            </a:endParaRPr>
          </a:p>
        </p:txBody>
      </p:sp>
      <p:sp>
        <p:nvSpPr>
          <p:cNvPr id="2242" name="Google Shape;2242;p91"/>
          <p:cNvSpPr txBox="1"/>
          <p:nvPr/>
        </p:nvSpPr>
        <p:spPr>
          <a:xfrm>
            <a:off x="720975" y="4184274"/>
            <a:ext cx="2008800" cy="320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2000">
                <a:latin typeface="Helvetica Neue"/>
                <a:ea typeface="Helvetica Neue"/>
                <a:cs typeface="Helvetica Neue"/>
                <a:sym typeface="Helvetica Neue"/>
              </a:rPr>
              <a:t>Kernel size?</a:t>
            </a:r>
            <a:endParaRPr sz="2000">
              <a:latin typeface="Helvetica Neue"/>
              <a:ea typeface="Helvetica Neue"/>
              <a:cs typeface="Helvetica Neue"/>
              <a:sym typeface="Helvetica Neue"/>
            </a:endParaRPr>
          </a:p>
        </p:txBody>
      </p:sp>
      <p:sp>
        <p:nvSpPr>
          <p:cNvPr id="2243" name="Google Shape;2243;p91"/>
          <p:cNvSpPr txBox="1"/>
          <p:nvPr/>
        </p:nvSpPr>
        <p:spPr>
          <a:xfrm>
            <a:off x="720975" y="4489074"/>
            <a:ext cx="2008800" cy="320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2000">
                <a:latin typeface="Helvetica Neue"/>
                <a:ea typeface="Helvetica Neue"/>
                <a:cs typeface="Helvetica Neue"/>
                <a:sym typeface="Helvetica Neue"/>
              </a:rPr>
              <a:t>3x3; lose 2 w/h</a:t>
            </a:r>
            <a:endParaRPr sz="2000">
              <a:latin typeface="Helvetica Neue"/>
              <a:ea typeface="Helvetica Neue"/>
              <a:cs typeface="Helvetica Neue"/>
              <a:sym typeface="Helvetica Neue"/>
            </a:endParaRPr>
          </a:p>
        </p:txBody>
      </p:sp>
      <p:sp>
        <p:nvSpPr>
          <p:cNvPr id="2244" name="Google Shape;2244;p91"/>
          <p:cNvSpPr txBox="1"/>
          <p:nvPr/>
        </p:nvSpPr>
        <p:spPr>
          <a:xfrm>
            <a:off x="3311775" y="4184275"/>
            <a:ext cx="2228100" cy="320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2000">
                <a:latin typeface="Helvetica Neue"/>
                <a:ea typeface="Helvetica Neue"/>
                <a:cs typeface="Helvetica Neue"/>
                <a:sym typeface="Helvetica Neue"/>
              </a:rPr>
              <a:t>What to pad with?</a:t>
            </a:r>
            <a:endParaRPr sz="2000">
              <a:latin typeface="Helvetica Neue"/>
              <a:ea typeface="Helvetica Neue"/>
              <a:cs typeface="Helvetica Neue"/>
              <a:sym typeface="Helvetica Neue"/>
            </a:endParaRPr>
          </a:p>
        </p:txBody>
      </p:sp>
      <p:sp>
        <p:nvSpPr>
          <p:cNvPr id="2245" name="Google Shape;2245;p91"/>
          <p:cNvSpPr txBox="1"/>
          <p:nvPr/>
        </p:nvSpPr>
        <p:spPr>
          <a:xfrm>
            <a:off x="3311775" y="4489074"/>
            <a:ext cx="2008800" cy="320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2000">
                <a:latin typeface="Helvetica Neue"/>
                <a:ea typeface="Helvetica Neue"/>
                <a:cs typeface="Helvetica Neue"/>
                <a:sym typeface="Helvetica Neue"/>
              </a:rPr>
              <a:t>Zeros common</a:t>
            </a:r>
            <a:endParaRPr sz="2000">
              <a:latin typeface="Helvetica Neue"/>
              <a:ea typeface="Helvetica Neue"/>
              <a:cs typeface="Helvetica Neue"/>
              <a:sym typeface="Helvetica Neue"/>
            </a:endParaRPr>
          </a:p>
        </p:txBody>
      </p:sp>
      <p:sp>
        <p:nvSpPr>
          <p:cNvPr id="2246" name="Google Shape;2246;p91"/>
          <p:cNvSpPr txBox="1"/>
          <p:nvPr/>
        </p:nvSpPr>
        <p:spPr>
          <a:xfrm>
            <a:off x="5978775" y="4184274"/>
            <a:ext cx="2008800" cy="320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2000">
                <a:latin typeface="Helvetica Neue"/>
                <a:ea typeface="Helvetica Neue"/>
                <a:cs typeface="Helvetica Neue"/>
                <a:sym typeface="Helvetica Neue"/>
              </a:rPr>
              <a:t>Effect of stride?</a:t>
            </a:r>
            <a:endParaRPr sz="2000">
              <a:latin typeface="Helvetica Neue"/>
              <a:ea typeface="Helvetica Neue"/>
              <a:cs typeface="Helvetica Neue"/>
              <a:sym typeface="Helvetica Neue"/>
            </a:endParaRPr>
          </a:p>
        </p:txBody>
      </p:sp>
      <p:sp>
        <p:nvSpPr>
          <p:cNvPr id="2247" name="Google Shape;2247;p91"/>
          <p:cNvSpPr txBox="1"/>
          <p:nvPr/>
        </p:nvSpPr>
        <p:spPr>
          <a:xfrm>
            <a:off x="5978775" y="4489074"/>
            <a:ext cx="2008800" cy="320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2000">
                <a:latin typeface="Helvetica Neue"/>
                <a:ea typeface="Helvetica Neue"/>
                <a:cs typeface="Helvetica Neue"/>
                <a:sym typeface="Helvetica Neue"/>
              </a:rPr>
              <a:t>Sparser output</a:t>
            </a:r>
            <a:endParaRPr sz="20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5"/>
                                        </p:tgtEl>
                                        <p:attrNameLst>
                                          <p:attrName>style.visibility</p:attrName>
                                        </p:attrNameLst>
                                      </p:cBhvr>
                                      <p:to>
                                        <p:strVal val="visible"/>
                                      </p:to>
                                    </p:set>
                                    <p:animEffect filter="fade" transition="in">
                                      <p:cBhvr>
                                        <p:cTn dur="1000"/>
                                        <p:tgtEl>
                                          <p:spTgt spid="2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6"/>
                                        </p:tgtEl>
                                        <p:attrNameLst>
                                          <p:attrName>style.visibility</p:attrName>
                                        </p:attrNameLst>
                                      </p:cBhvr>
                                      <p:to>
                                        <p:strVal val="visible"/>
                                      </p:to>
                                    </p:set>
                                    <p:animEffect filter="fade" transition="in">
                                      <p:cBhvr>
                                        <p:cTn dur="1000"/>
                                        <p:tgtEl>
                                          <p:spTgt spid="2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8"/>
                                        </p:tgtEl>
                                        <p:attrNameLst>
                                          <p:attrName>style.visibility</p:attrName>
                                        </p:attrNameLst>
                                      </p:cBhvr>
                                      <p:to>
                                        <p:strVal val="visible"/>
                                      </p:to>
                                    </p:set>
                                    <p:animEffect filter="fade" transition="in">
                                      <p:cBhvr>
                                        <p:cTn dur="1000"/>
                                        <p:tgtEl>
                                          <p:spTgt spid="2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2"/>
                                        </p:tgtEl>
                                        <p:attrNameLst>
                                          <p:attrName>style.visibility</p:attrName>
                                        </p:attrNameLst>
                                      </p:cBhvr>
                                      <p:to>
                                        <p:strVal val="visible"/>
                                      </p:to>
                                    </p:set>
                                    <p:animEffect filter="fade" transition="in">
                                      <p:cBhvr>
                                        <p:cTn dur="1000"/>
                                        <p:tgtEl>
                                          <p:spTgt spid="2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3"/>
                                        </p:tgtEl>
                                        <p:attrNameLst>
                                          <p:attrName>style.visibility</p:attrName>
                                        </p:attrNameLst>
                                      </p:cBhvr>
                                      <p:to>
                                        <p:strVal val="visible"/>
                                      </p:to>
                                    </p:set>
                                    <p:animEffect filter="fade" transition="in">
                                      <p:cBhvr>
                                        <p:cTn dur="1000"/>
                                        <p:tgtEl>
                                          <p:spTgt spid="2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7"/>
                                        </p:tgtEl>
                                        <p:attrNameLst>
                                          <p:attrName>style.visibility</p:attrName>
                                        </p:attrNameLst>
                                      </p:cBhvr>
                                      <p:to>
                                        <p:strVal val="visible"/>
                                      </p:to>
                                    </p:set>
                                    <p:animEffect filter="fade" transition="in">
                                      <p:cBhvr>
                                        <p:cTn dur="1000"/>
                                        <p:tgtEl>
                                          <p:spTgt spid="2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9"/>
                                        </p:tgtEl>
                                        <p:attrNameLst>
                                          <p:attrName>style.visibility</p:attrName>
                                        </p:attrNameLst>
                                      </p:cBhvr>
                                      <p:to>
                                        <p:strVal val="visible"/>
                                      </p:to>
                                    </p:set>
                                    <p:animEffect filter="fade" transition="in">
                                      <p:cBhvr>
                                        <p:cTn dur="1000"/>
                                        <p:tgtEl>
                                          <p:spTgt spid="2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4"/>
                                        </p:tgtEl>
                                        <p:attrNameLst>
                                          <p:attrName>style.visibility</p:attrName>
                                        </p:attrNameLst>
                                      </p:cBhvr>
                                      <p:to>
                                        <p:strVal val="visible"/>
                                      </p:to>
                                    </p:set>
                                    <p:animEffect filter="fade" transition="in">
                                      <p:cBhvr>
                                        <p:cTn dur="1000"/>
                                        <p:tgtEl>
                                          <p:spTgt spid="2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5"/>
                                        </p:tgtEl>
                                        <p:attrNameLst>
                                          <p:attrName>style.visibility</p:attrName>
                                        </p:attrNameLst>
                                      </p:cBhvr>
                                      <p:to>
                                        <p:strVal val="visible"/>
                                      </p:to>
                                    </p:set>
                                    <p:animEffect filter="fade" transition="in">
                                      <p:cBhvr>
                                        <p:cTn dur="1000"/>
                                        <p:tgtEl>
                                          <p:spTgt spid="2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0"/>
                                        </p:tgtEl>
                                        <p:attrNameLst>
                                          <p:attrName>style.visibility</p:attrName>
                                        </p:attrNameLst>
                                      </p:cBhvr>
                                      <p:to>
                                        <p:strVal val="visible"/>
                                      </p:to>
                                    </p:set>
                                    <p:animEffect filter="fade" transition="in">
                                      <p:cBhvr>
                                        <p:cTn dur="1000"/>
                                        <p:tgtEl>
                                          <p:spTgt spid="2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1"/>
                                        </p:tgtEl>
                                        <p:attrNameLst>
                                          <p:attrName>style.visibility</p:attrName>
                                        </p:attrNameLst>
                                      </p:cBhvr>
                                      <p:to>
                                        <p:strVal val="visible"/>
                                      </p:to>
                                    </p:set>
                                    <p:animEffect filter="fade" transition="in">
                                      <p:cBhvr>
                                        <p:cTn dur="1000"/>
                                        <p:tgtEl>
                                          <p:spTgt spid="2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6"/>
                                        </p:tgtEl>
                                        <p:attrNameLst>
                                          <p:attrName>style.visibility</p:attrName>
                                        </p:attrNameLst>
                                      </p:cBhvr>
                                      <p:to>
                                        <p:strVal val="visible"/>
                                      </p:to>
                                    </p:set>
                                    <p:animEffect filter="fade" transition="in">
                                      <p:cBhvr>
                                        <p:cTn dur="1000"/>
                                        <p:tgtEl>
                                          <p:spTgt spid="2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7"/>
                                        </p:tgtEl>
                                        <p:attrNameLst>
                                          <p:attrName>style.visibility</p:attrName>
                                        </p:attrNameLst>
                                      </p:cBhvr>
                                      <p:to>
                                        <p:strVal val="visible"/>
                                      </p:to>
                                    </p:set>
                                    <p:animEffect filter="fade" transition="in">
                                      <p:cBhvr>
                                        <p:cTn dur="1000"/>
                                        <p:tgtEl>
                                          <p:spTgt spid="2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 to the Midterm</a:t>
            </a:r>
            <a:endParaRPr/>
          </a:p>
        </p:txBody>
      </p:sp>
      <p:grpSp>
        <p:nvGrpSpPr>
          <p:cNvPr id="117" name="Google Shape;117;p20"/>
          <p:cNvGrpSpPr/>
          <p:nvPr/>
        </p:nvGrpSpPr>
        <p:grpSpPr>
          <a:xfrm>
            <a:off x="556850" y="1253800"/>
            <a:ext cx="8353149" cy="2936300"/>
            <a:chOff x="556850" y="1482400"/>
            <a:chExt cx="8353149" cy="2936300"/>
          </a:xfrm>
        </p:grpSpPr>
        <p:pic>
          <p:nvPicPr>
            <p:cNvPr id="118" name="Google Shape;118;p20"/>
            <p:cNvPicPr preferRelativeResize="0"/>
            <p:nvPr/>
          </p:nvPicPr>
          <p:blipFill rotWithShape="1">
            <a:blip r:embed="rId3">
              <a:alphaModFix/>
            </a:blip>
            <a:srcRect b="2865" l="0" r="0" t="2874"/>
            <a:stretch/>
          </p:blipFill>
          <p:spPr>
            <a:xfrm>
              <a:off x="556850" y="1482403"/>
              <a:ext cx="4031733" cy="2936297"/>
            </a:xfrm>
            <a:prstGeom prst="rect">
              <a:avLst/>
            </a:prstGeom>
            <a:noFill/>
            <a:ln>
              <a:noFill/>
            </a:ln>
          </p:spPr>
        </p:pic>
        <p:sp>
          <p:nvSpPr>
            <p:cNvPr id="119" name="Google Shape;119;p20"/>
            <p:cNvSpPr/>
            <p:nvPr/>
          </p:nvSpPr>
          <p:spPr>
            <a:xfrm>
              <a:off x="3436175" y="3426600"/>
              <a:ext cx="458400" cy="458400"/>
            </a:xfrm>
            <a:prstGeom prst="mathMultiply">
              <a:avLst>
                <a:gd fmla="val 23520" name="adj1"/>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20"/>
            <p:cNvPicPr preferRelativeResize="0"/>
            <p:nvPr/>
          </p:nvPicPr>
          <p:blipFill rotWithShape="1">
            <a:blip r:embed="rId4">
              <a:alphaModFix/>
            </a:blip>
            <a:srcRect b="2865" l="0" r="0" t="2874"/>
            <a:stretch/>
          </p:blipFill>
          <p:spPr>
            <a:xfrm>
              <a:off x="4878265" y="1482400"/>
              <a:ext cx="4031733" cy="2936297"/>
            </a:xfrm>
            <a:prstGeom prst="rect">
              <a:avLst/>
            </a:prstGeom>
            <a:noFill/>
            <a:ln>
              <a:noFill/>
            </a:ln>
          </p:spPr>
        </p:pic>
      </p:grpSp>
      <p:grpSp>
        <p:nvGrpSpPr>
          <p:cNvPr id="121" name="Google Shape;121;p20"/>
          <p:cNvGrpSpPr/>
          <p:nvPr/>
        </p:nvGrpSpPr>
        <p:grpSpPr>
          <a:xfrm>
            <a:off x="2778600" y="1969750"/>
            <a:ext cx="5478775" cy="2945450"/>
            <a:chOff x="2778600" y="2198350"/>
            <a:chExt cx="5478775" cy="2945450"/>
          </a:xfrm>
        </p:grpSpPr>
        <p:sp>
          <p:nvSpPr>
            <p:cNvPr id="122" name="Google Shape;122;p20"/>
            <p:cNvSpPr/>
            <p:nvPr/>
          </p:nvSpPr>
          <p:spPr>
            <a:xfrm>
              <a:off x="3355075" y="2575325"/>
              <a:ext cx="579300" cy="894300"/>
            </a:xfrm>
            <a:prstGeom prst="roundRect">
              <a:avLst>
                <a:gd fmla="val 16667" name="adj"/>
              </a:avLst>
            </a:prstGeom>
            <a:solidFill>
              <a:srgbClr val="D9EAD3">
                <a:alpha val="5833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a:off x="7678075" y="2198350"/>
              <a:ext cx="579300" cy="1686600"/>
            </a:xfrm>
            <a:prstGeom prst="roundRect">
              <a:avLst>
                <a:gd fmla="val 16667" name="adj"/>
              </a:avLst>
            </a:prstGeom>
            <a:solidFill>
              <a:srgbClr val="D9EAD3">
                <a:alpha val="5833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a:off x="2778600" y="4571100"/>
              <a:ext cx="579300" cy="572700"/>
            </a:xfrm>
            <a:prstGeom prst="roundRect">
              <a:avLst>
                <a:gd fmla="val 16667" name="adj"/>
              </a:avLst>
            </a:prstGeom>
            <a:solidFill>
              <a:srgbClr val="D9EAD3">
                <a:alpha val="5833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txBox="1"/>
            <p:nvPr/>
          </p:nvSpPr>
          <p:spPr>
            <a:xfrm>
              <a:off x="3293700" y="4657350"/>
              <a:ext cx="30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Module 1: </a:t>
              </a:r>
              <a:r>
                <a:rPr lang="en">
                  <a:solidFill>
                    <a:schemeClr val="dk1"/>
                  </a:solidFill>
                  <a:latin typeface="Helvetica Neue"/>
                  <a:ea typeface="Helvetica Neue"/>
                  <a:cs typeface="Helvetica Neue"/>
                  <a:sym typeface="Helvetica Neue"/>
                </a:rPr>
                <a:t>Neural Network Basics</a:t>
              </a:r>
              <a:endParaRPr>
                <a:solidFill>
                  <a:schemeClr val="dk1"/>
                </a:solidFill>
                <a:latin typeface="Helvetica Neue"/>
                <a:ea typeface="Helvetica Neue"/>
                <a:cs typeface="Helvetica Neue"/>
                <a:sym typeface="Helvetica Neue"/>
              </a:endParaRPr>
            </a:p>
          </p:txBody>
        </p:sp>
      </p:grpSp>
      <p:pic>
        <p:nvPicPr>
          <p:cNvPr id="126" name="Google Shape;126;p20"/>
          <p:cNvPicPr preferRelativeResize="0"/>
          <p:nvPr/>
        </p:nvPicPr>
        <p:blipFill>
          <a:blip r:embed="rId5">
            <a:alphaModFix/>
          </a:blip>
          <a:stretch>
            <a:fillRect/>
          </a:stretch>
        </p:blipFill>
        <p:spPr>
          <a:xfrm>
            <a:off x="7887925" y="3237953"/>
            <a:ext cx="324925" cy="324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Classification with a Convolutional Layer</a:t>
            </a:r>
            <a:endParaRPr/>
          </a:p>
        </p:txBody>
      </p:sp>
      <p:sp>
        <p:nvSpPr>
          <p:cNvPr id="2253" name="Google Shape;2253;p92"/>
          <p:cNvSpPr txBox="1"/>
          <p:nvPr/>
        </p:nvSpPr>
        <p:spPr>
          <a:xfrm>
            <a:off x="317350" y="13873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2000">
                <a:solidFill>
                  <a:srgbClr val="0000FF"/>
                </a:solidFill>
                <a:latin typeface="Helvetica Neue"/>
                <a:ea typeface="Helvetica Neue"/>
                <a:cs typeface="Helvetica Neue"/>
                <a:sym typeface="Helvetica Neue"/>
              </a:rPr>
              <a:t>ɸ</a:t>
            </a:r>
            <a:r>
              <a:rPr baseline="-25000" lang="en" sz="2000">
                <a:solidFill>
                  <a:srgbClr val="0000FF"/>
                </a:solidFill>
                <a:latin typeface="Helvetica Neue"/>
                <a:ea typeface="Helvetica Neue"/>
                <a:cs typeface="Helvetica Neue"/>
                <a:sym typeface="Helvetica Neue"/>
              </a:rPr>
              <a:t>x</a:t>
            </a:r>
            <a:r>
              <a:rPr lang="en" sz="2000">
                <a:solidFill>
                  <a:srgbClr val="0000FF"/>
                </a:solidFill>
                <a:latin typeface="Helvetica Neue"/>
                <a:ea typeface="Helvetica Neue"/>
                <a:cs typeface="Helvetica Neue"/>
                <a:sym typeface="Helvetica Neue"/>
              </a:rPr>
              <a:t>(      ) = [0, 1]</a:t>
            </a:r>
            <a:r>
              <a:rPr baseline="30000" lang="en" sz="2000">
                <a:solidFill>
                  <a:srgbClr val="0000FF"/>
                </a:solidFill>
                <a:latin typeface="Helvetica Neue"/>
                <a:ea typeface="Helvetica Neue"/>
                <a:cs typeface="Helvetica Neue"/>
                <a:sym typeface="Helvetica Neue"/>
              </a:rPr>
              <a:t>(w x h x 3)</a:t>
            </a:r>
            <a:endParaRPr baseline="30000"/>
          </a:p>
        </p:txBody>
      </p:sp>
      <p:pic>
        <p:nvPicPr>
          <p:cNvPr id="2254" name="Google Shape;2254;p92"/>
          <p:cNvPicPr preferRelativeResize="0"/>
          <p:nvPr/>
        </p:nvPicPr>
        <p:blipFill rotWithShape="1">
          <a:blip r:embed="rId3">
            <a:alphaModFix/>
          </a:blip>
          <a:srcRect b="0" l="0" r="0" t="0"/>
          <a:stretch/>
        </p:blipFill>
        <p:spPr>
          <a:xfrm>
            <a:off x="783822" y="1528426"/>
            <a:ext cx="336725" cy="210500"/>
          </a:xfrm>
          <a:prstGeom prst="rect">
            <a:avLst/>
          </a:prstGeom>
          <a:noFill/>
          <a:ln>
            <a:noFill/>
          </a:ln>
        </p:spPr>
      </p:pic>
      <p:sp>
        <p:nvSpPr>
          <p:cNvPr id="2255" name="Google Shape;2255;p92"/>
          <p:cNvSpPr/>
          <p:nvPr/>
        </p:nvSpPr>
        <p:spPr>
          <a:xfrm rot="10800000">
            <a:off x="6663475" y="1758450"/>
            <a:ext cx="1174500" cy="2344800"/>
          </a:xfrm>
          <a:prstGeom prst="rtTriangl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6" name="Google Shape;2256;p92"/>
          <p:cNvGrpSpPr/>
          <p:nvPr/>
        </p:nvGrpSpPr>
        <p:grpSpPr>
          <a:xfrm>
            <a:off x="1062020" y="2221620"/>
            <a:ext cx="1505798" cy="1638255"/>
            <a:chOff x="814289" y="1951188"/>
            <a:chExt cx="1505798" cy="1638255"/>
          </a:xfrm>
        </p:grpSpPr>
        <p:sp>
          <p:nvSpPr>
            <p:cNvPr id="2257" name="Google Shape;2257;p92"/>
            <p:cNvSpPr/>
            <p:nvPr/>
          </p:nvSpPr>
          <p:spPr>
            <a:xfrm>
              <a:off x="2079423" y="1951188"/>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58" name="Google Shape;2258;p92"/>
            <p:cNvSpPr/>
            <p:nvPr/>
          </p:nvSpPr>
          <p:spPr>
            <a:xfrm>
              <a:off x="815929" y="1951188"/>
              <a:ext cx="240665" cy="362585"/>
            </a:xfrm>
            <a:custGeom>
              <a:rect b="b" l="l" r="r" t="t"/>
              <a:pathLst>
                <a:path extrusionOk="0" h="362585" w="240665">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59" name="Google Shape;2259;p92"/>
            <p:cNvSpPr/>
            <p:nvPr/>
          </p:nvSpPr>
          <p:spPr>
            <a:xfrm>
              <a:off x="2079423" y="3226858"/>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60" name="Google Shape;2260;p92"/>
            <p:cNvSpPr/>
            <p:nvPr/>
          </p:nvSpPr>
          <p:spPr>
            <a:xfrm>
              <a:off x="814289" y="2314625"/>
              <a:ext cx="1270000" cy="1270000"/>
            </a:xfrm>
            <a:custGeom>
              <a:rect b="b" l="l" r="r" t="t"/>
              <a:pathLst>
                <a:path extrusionOk="0" h="1270000" w="1270000">
                  <a:moveTo>
                    <a:pt x="1270001" y="0"/>
                  </a:moveTo>
                  <a:lnTo>
                    <a:pt x="0" y="0"/>
                  </a:lnTo>
                  <a:lnTo>
                    <a:pt x="0" y="1270002"/>
                  </a:lnTo>
                  <a:lnTo>
                    <a:pt x="1270001" y="1270002"/>
                  </a:lnTo>
                  <a:lnTo>
                    <a:pt x="127000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61" name="Google Shape;2261;p92"/>
            <p:cNvSpPr/>
            <p:nvPr/>
          </p:nvSpPr>
          <p:spPr>
            <a:xfrm>
              <a:off x="814289" y="2314625"/>
              <a:ext cx="1270000" cy="1270000"/>
            </a:xfrm>
            <a:custGeom>
              <a:rect b="b" l="l" r="r" t="t"/>
              <a:pathLst>
                <a:path extrusionOk="0" h="1270000" w="1270000">
                  <a:moveTo>
                    <a:pt x="0" y="0"/>
                  </a:moveTo>
                  <a:lnTo>
                    <a:pt x="1270001" y="0"/>
                  </a:lnTo>
                  <a:lnTo>
                    <a:pt x="1270001" y="1270003"/>
                  </a:lnTo>
                  <a:lnTo>
                    <a:pt x="0" y="1270003"/>
                  </a:lnTo>
                  <a:lnTo>
                    <a:pt x="0"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62" name="Google Shape;2262;p92"/>
            <p:cNvSpPr/>
            <p:nvPr/>
          </p:nvSpPr>
          <p:spPr>
            <a:xfrm>
              <a:off x="1049501" y="1951188"/>
              <a:ext cx="1270000" cy="1270000"/>
            </a:xfrm>
            <a:custGeom>
              <a:rect b="b" l="l" r="r" t="t"/>
              <a:pathLst>
                <a:path extrusionOk="0" h="1270000" w="1270000">
                  <a:moveTo>
                    <a:pt x="0" y="0"/>
                  </a:moveTo>
                  <a:lnTo>
                    <a:pt x="1270002" y="0"/>
                  </a:lnTo>
                  <a:lnTo>
                    <a:pt x="1270002" y="1270003"/>
                  </a:lnTo>
                  <a:lnTo>
                    <a:pt x="0" y="1270003"/>
                  </a:lnTo>
                  <a:lnTo>
                    <a:pt x="0"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263" name="Google Shape;2263;p92"/>
          <p:cNvSpPr/>
          <p:nvPr/>
        </p:nvSpPr>
        <p:spPr>
          <a:xfrm>
            <a:off x="1056522" y="3497290"/>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64" name="Google Shape;2264;p92"/>
          <p:cNvSpPr txBox="1"/>
          <p:nvPr>
            <p:ph idx="1" type="body"/>
          </p:nvPr>
        </p:nvSpPr>
        <p:spPr>
          <a:xfrm>
            <a:off x="846206" y="2124807"/>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w</a:t>
            </a:r>
            <a:endParaRPr sz="2000"/>
          </a:p>
        </p:txBody>
      </p:sp>
      <p:sp>
        <p:nvSpPr>
          <p:cNvPr id="2265" name="Google Shape;2265;p92"/>
          <p:cNvSpPr txBox="1"/>
          <p:nvPr>
            <p:ph idx="1" type="body"/>
          </p:nvPr>
        </p:nvSpPr>
        <p:spPr>
          <a:xfrm>
            <a:off x="652606" y="2794457"/>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h</a:t>
            </a:r>
            <a:endParaRPr sz="2000"/>
          </a:p>
        </p:txBody>
      </p:sp>
      <p:sp>
        <p:nvSpPr>
          <p:cNvPr id="2266" name="Google Shape;2266;p92"/>
          <p:cNvSpPr txBox="1"/>
          <p:nvPr>
            <p:ph idx="1" type="body"/>
          </p:nvPr>
        </p:nvSpPr>
        <p:spPr>
          <a:xfrm>
            <a:off x="1581006" y="3802082"/>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3</a:t>
            </a:r>
            <a:endParaRPr sz="2000"/>
          </a:p>
        </p:txBody>
      </p:sp>
      <p:graphicFrame>
        <p:nvGraphicFramePr>
          <p:cNvPr id="2267" name="Google Shape;2267;p92"/>
          <p:cNvGraphicFramePr/>
          <p:nvPr/>
        </p:nvGraphicFramePr>
        <p:xfrm>
          <a:off x="7837969" y="1724497"/>
          <a:ext cx="3000000" cy="3000000"/>
        </p:xfrm>
        <a:graphic>
          <a:graphicData uri="http://schemas.openxmlformats.org/drawingml/2006/table">
            <a:tbl>
              <a:tblPr>
                <a:noFill/>
                <a:tableStyleId>{8A98FA59-7387-446B-8100-EA9439D3CE50}</a:tableStyleId>
              </a:tblPr>
              <a:tblGrid>
                <a:gridCol w="445475"/>
                <a:gridCol w="1179475"/>
              </a:tblGrid>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.01</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car</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.03</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dog</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.63</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person</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.11</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airplane</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.02</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flower</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2268" name="Google Shape;2268;p92"/>
          <p:cNvSpPr txBox="1"/>
          <p:nvPr>
            <p:ph idx="1" type="body"/>
          </p:nvPr>
        </p:nvSpPr>
        <p:spPr>
          <a:xfrm>
            <a:off x="6532325" y="4032375"/>
            <a:ext cx="427500" cy="4926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1</a:t>
            </a:r>
            <a:endParaRPr sz="2000"/>
          </a:p>
        </p:txBody>
      </p:sp>
      <p:sp>
        <p:nvSpPr>
          <p:cNvPr id="2269" name="Google Shape;2269;p92"/>
          <p:cNvSpPr txBox="1"/>
          <p:nvPr>
            <p:ph idx="1" type="body"/>
          </p:nvPr>
        </p:nvSpPr>
        <p:spPr>
          <a:xfrm>
            <a:off x="6752375" y="2624375"/>
            <a:ext cx="545100" cy="572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|C|</a:t>
            </a:r>
            <a:endParaRPr sz="2000"/>
          </a:p>
        </p:txBody>
      </p:sp>
      <p:sp>
        <p:nvSpPr>
          <p:cNvPr id="2270" name="Google Shape;2270;p92"/>
          <p:cNvSpPr/>
          <p:nvPr/>
        </p:nvSpPr>
        <p:spPr>
          <a:xfrm>
            <a:off x="6663575" y="1750275"/>
            <a:ext cx="165000" cy="2351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92"/>
          <p:cNvSpPr/>
          <p:nvPr/>
        </p:nvSpPr>
        <p:spPr>
          <a:xfrm>
            <a:off x="5279826" y="2701450"/>
            <a:ext cx="1002900" cy="4506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FC+𝝈</a:t>
            </a:r>
            <a:endParaRPr sz="2400">
              <a:latin typeface="Helvetica Neue"/>
              <a:ea typeface="Helvetica Neue"/>
              <a:cs typeface="Helvetica Neue"/>
              <a:sym typeface="Helvetica Neue"/>
            </a:endParaRPr>
          </a:p>
        </p:txBody>
      </p:sp>
      <p:cxnSp>
        <p:nvCxnSpPr>
          <p:cNvPr id="2272" name="Google Shape;2272;p92"/>
          <p:cNvCxnSpPr>
            <a:endCxn id="2271" idx="1"/>
          </p:cNvCxnSpPr>
          <p:nvPr/>
        </p:nvCxnSpPr>
        <p:spPr>
          <a:xfrm>
            <a:off x="4788726" y="2926750"/>
            <a:ext cx="491100" cy="0"/>
          </a:xfrm>
          <a:prstGeom prst="straightConnector1">
            <a:avLst/>
          </a:prstGeom>
          <a:noFill/>
          <a:ln cap="flat" cmpd="sng" w="38100">
            <a:solidFill>
              <a:srgbClr val="000000"/>
            </a:solidFill>
            <a:prstDash val="solid"/>
            <a:round/>
            <a:headEnd len="med" w="med" type="none"/>
            <a:tailEnd len="med" w="med" type="triangle"/>
          </a:ln>
        </p:spPr>
      </p:cxnSp>
      <p:cxnSp>
        <p:nvCxnSpPr>
          <p:cNvPr id="2273" name="Google Shape;2273;p92"/>
          <p:cNvCxnSpPr>
            <a:stCxn id="2271" idx="3"/>
            <a:endCxn id="2270" idx="1"/>
          </p:cNvCxnSpPr>
          <p:nvPr/>
        </p:nvCxnSpPr>
        <p:spPr>
          <a:xfrm flipH="1" rot="10800000">
            <a:off x="6282726" y="2925850"/>
            <a:ext cx="380700" cy="900"/>
          </a:xfrm>
          <a:prstGeom prst="straightConnector1">
            <a:avLst/>
          </a:prstGeom>
          <a:noFill/>
          <a:ln cap="flat" cmpd="sng" w="38100">
            <a:solidFill>
              <a:srgbClr val="000000"/>
            </a:solidFill>
            <a:prstDash val="solid"/>
            <a:round/>
            <a:headEnd len="med" w="med" type="none"/>
            <a:tailEnd len="med" w="med" type="triangle"/>
          </a:ln>
        </p:spPr>
      </p:cxnSp>
      <p:pic>
        <p:nvPicPr>
          <p:cNvPr id="2274" name="Google Shape;2274;p92"/>
          <p:cNvPicPr preferRelativeResize="0"/>
          <p:nvPr/>
        </p:nvPicPr>
        <p:blipFill rotWithShape="1">
          <a:blip r:embed="rId4">
            <a:alphaModFix/>
          </a:blip>
          <a:srcRect b="0" l="0" r="0" t="0"/>
          <a:stretch/>
        </p:blipFill>
        <p:spPr>
          <a:xfrm>
            <a:off x="3461724" y="2064869"/>
            <a:ext cx="611060" cy="1695550"/>
          </a:xfrm>
          <a:prstGeom prst="rect">
            <a:avLst/>
          </a:prstGeom>
          <a:noFill/>
          <a:ln>
            <a:noFill/>
          </a:ln>
        </p:spPr>
      </p:pic>
      <p:pic>
        <p:nvPicPr>
          <p:cNvPr id="2275" name="Google Shape;2275;p92"/>
          <p:cNvPicPr preferRelativeResize="0"/>
          <p:nvPr/>
        </p:nvPicPr>
        <p:blipFill rotWithShape="1">
          <a:blip r:embed="rId5">
            <a:alphaModFix/>
          </a:blip>
          <a:srcRect b="0" l="0" r="0" t="0"/>
          <a:stretch/>
        </p:blipFill>
        <p:spPr>
          <a:xfrm>
            <a:off x="3608450" y="2071069"/>
            <a:ext cx="611050" cy="1690037"/>
          </a:xfrm>
          <a:prstGeom prst="rect">
            <a:avLst/>
          </a:prstGeom>
          <a:noFill/>
          <a:ln>
            <a:noFill/>
          </a:ln>
        </p:spPr>
      </p:pic>
      <p:pic>
        <p:nvPicPr>
          <p:cNvPr id="2276" name="Google Shape;2276;p92"/>
          <p:cNvPicPr preferRelativeResize="0"/>
          <p:nvPr/>
        </p:nvPicPr>
        <p:blipFill rotWithShape="1">
          <a:blip r:embed="rId6">
            <a:alphaModFix/>
          </a:blip>
          <a:srcRect b="0" l="0" r="0" t="0"/>
          <a:stretch/>
        </p:blipFill>
        <p:spPr>
          <a:xfrm>
            <a:off x="3787225" y="2055145"/>
            <a:ext cx="620550" cy="1721861"/>
          </a:xfrm>
          <a:prstGeom prst="rect">
            <a:avLst/>
          </a:prstGeom>
          <a:noFill/>
          <a:ln>
            <a:noFill/>
          </a:ln>
        </p:spPr>
      </p:pic>
      <p:pic>
        <p:nvPicPr>
          <p:cNvPr id="2277" name="Google Shape;2277;p92"/>
          <p:cNvPicPr preferRelativeResize="0"/>
          <p:nvPr/>
        </p:nvPicPr>
        <p:blipFill rotWithShape="1">
          <a:blip r:embed="rId7">
            <a:alphaModFix/>
          </a:blip>
          <a:srcRect b="0" l="0" r="0" t="0"/>
          <a:stretch/>
        </p:blipFill>
        <p:spPr>
          <a:xfrm>
            <a:off x="3968854" y="2057944"/>
            <a:ext cx="620550" cy="1716276"/>
          </a:xfrm>
          <a:prstGeom prst="rect">
            <a:avLst/>
          </a:prstGeom>
          <a:noFill/>
          <a:ln>
            <a:noFill/>
          </a:ln>
        </p:spPr>
      </p:pic>
      <p:sp>
        <p:nvSpPr>
          <p:cNvPr id="2278" name="Google Shape;2278;p92"/>
          <p:cNvSpPr txBox="1"/>
          <p:nvPr>
            <p:ph idx="1" type="body"/>
          </p:nvPr>
        </p:nvSpPr>
        <p:spPr>
          <a:xfrm>
            <a:off x="3349331" y="1981757"/>
            <a:ext cx="427500" cy="492600"/>
          </a:xfrm>
          <a:prstGeom prst="rect">
            <a:avLst/>
          </a:prstGeom>
        </p:spPr>
        <p:txBody>
          <a:bodyPr anchorCtr="0" anchor="t" bIns="91425" lIns="91425" spcFirstLastPara="1" rIns="91425" wrap="square" tIns="91425">
            <a:normAutofit fontScale="92500"/>
          </a:bodyPr>
          <a:lstStyle/>
          <a:p>
            <a:pPr indent="0" lvl="0" marL="0" rtl="0" algn="l">
              <a:lnSpc>
                <a:spcPct val="95000"/>
              </a:lnSpc>
              <a:spcBef>
                <a:spcPts val="0"/>
              </a:spcBef>
              <a:spcAft>
                <a:spcPts val="1200"/>
              </a:spcAft>
              <a:buNone/>
            </a:pPr>
            <a:r>
              <a:rPr lang="en" sz="2000"/>
              <a:t>w’</a:t>
            </a:r>
            <a:endParaRPr sz="2000"/>
          </a:p>
        </p:txBody>
      </p:sp>
      <p:sp>
        <p:nvSpPr>
          <p:cNvPr id="2279" name="Google Shape;2279;p92"/>
          <p:cNvSpPr txBox="1"/>
          <p:nvPr>
            <p:ph idx="1" type="body"/>
          </p:nvPr>
        </p:nvSpPr>
        <p:spPr>
          <a:xfrm>
            <a:off x="3091006" y="2794457"/>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h’</a:t>
            </a:r>
            <a:endParaRPr sz="2000"/>
          </a:p>
        </p:txBody>
      </p:sp>
      <p:sp>
        <p:nvSpPr>
          <p:cNvPr id="2280" name="Google Shape;2280;p92"/>
          <p:cNvSpPr txBox="1"/>
          <p:nvPr>
            <p:ph idx="1" type="body"/>
          </p:nvPr>
        </p:nvSpPr>
        <p:spPr>
          <a:xfrm>
            <a:off x="3592798" y="3678919"/>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4</a:t>
            </a:r>
            <a:endParaRPr sz="2000"/>
          </a:p>
        </p:txBody>
      </p:sp>
      <p:cxnSp>
        <p:nvCxnSpPr>
          <p:cNvPr id="2281" name="Google Shape;2281;p92"/>
          <p:cNvCxnSpPr/>
          <p:nvPr/>
        </p:nvCxnSpPr>
        <p:spPr>
          <a:xfrm>
            <a:off x="2080525" y="2926875"/>
            <a:ext cx="1065600" cy="0"/>
          </a:xfrm>
          <a:prstGeom prst="straightConnector1">
            <a:avLst/>
          </a:prstGeom>
          <a:noFill/>
          <a:ln cap="flat" cmpd="sng" w="38100">
            <a:solidFill>
              <a:srgbClr val="000000"/>
            </a:solidFill>
            <a:prstDash val="solid"/>
            <a:round/>
            <a:headEnd len="med" w="med" type="none"/>
            <a:tailEnd len="med" w="med" type="triangle"/>
          </a:ln>
        </p:spPr>
      </p:cxnSp>
      <p:sp>
        <p:nvSpPr>
          <p:cNvPr id="2282" name="Google Shape;2282;p92"/>
          <p:cNvSpPr/>
          <p:nvPr/>
        </p:nvSpPr>
        <p:spPr>
          <a:xfrm>
            <a:off x="2606500" y="4101675"/>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4"/>
                                        </p:tgtEl>
                                        <p:attrNameLst>
                                          <p:attrName>style.visibility</p:attrName>
                                        </p:attrNameLst>
                                      </p:cBhvr>
                                      <p:to>
                                        <p:strVal val="visible"/>
                                      </p:to>
                                    </p:set>
                                    <p:animEffect filter="fade" transition="in">
                                      <p:cBhvr>
                                        <p:cTn dur="1000"/>
                                        <p:tgtEl>
                                          <p:spTgt spid="2274"/>
                                        </p:tgtEl>
                                      </p:cBhvr>
                                    </p:animEffect>
                                  </p:childTnLst>
                                </p:cTn>
                              </p:par>
                              <p:par>
                                <p:cTn fill="hold" nodeType="withEffect" presetClass="entr" presetID="10" presetSubtype="0">
                                  <p:stCondLst>
                                    <p:cond delay="0"/>
                                  </p:stCondLst>
                                  <p:childTnLst>
                                    <p:set>
                                      <p:cBhvr>
                                        <p:cTn dur="1" fill="hold">
                                          <p:stCondLst>
                                            <p:cond delay="0"/>
                                          </p:stCondLst>
                                        </p:cTn>
                                        <p:tgtEl>
                                          <p:spTgt spid="2275"/>
                                        </p:tgtEl>
                                        <p:attrNameLst>
                                          <p:attrName>style.visibility</p:attrName>
                                        </p:attrNameLst>
                                      </p:cBhvr>
                                      <p:to>
                                        <p:strVal val="visible"/>
                                      </p:to>
                                    </p:set>
                                    <p:animEffect filter="fade" transition="in">
                                      <p:cBhvr>
                                        <p:cTn dur="1000"/>
                                        <p:tgtEl>
                                          <p:spTgt spid="2275"/>
                                        </p:tgtEl>
                                      </p:cBhvr>
                                    </p:animEffect>
                                  </p:childTnLst>
                                </p:cTn>
                              </p:par>
                              <p:par>
                                <p:cTn fill="hold" nodeType="withEffect" presetClass="entr" presetID="10" presetSubtype="0">
                                  <p:stCondLst>
                                    <p:cond delay="0"/>
                                  </p:stCondLst>
                                  <p:childTnLst>
                                    <p:set>
                                      <p:cBhvr>
                                        <p:cTn dur="1" fill="hold">
                                          <p:stCondLst>
                                            <p:cond delay="0"/>
                                          </p:stCondLst>
                                        </p:cTn>
                                        <p:tgtEl>
                                          <p:spTgt spid="2276"/>
                                        </p:tgtEl>
                                        <p:attrNameLst>
                                          <p:attrName>style.visibility</p:attrName>
                                        </p:attrNameLst>
                                      </p:cBhvr>
                                      <p:to>
                                        <p:strVal val="visible"/>
                                      </p:to>
                                    </p:set>
                                    <p:animEffect filter="fade" transition="in">
                                      <p:cBhvr>
                                        <p:cTn dur="1000"/>
                                        <p:tgtEl>
                                          <p:spTgt spid="2276"/>
                                        </p:tgtEl>
                                      </p:cBhvr>
                                    </p:animEffect>
                                  </p:childTnLst>
                                </p:cTn>
                              </p:par>
                              <p:par>
                                <p:cTn fill="hold" nodeType="withEffect" presetClass="entr" presetID="10" presetSubtype="0">
                                  <p:stCondLst>
                                    <p:cond delay="0"/>
                                  </p:stCondLst>
                                  <p:childTnLst>
                                    <p:set>
                                      <p:cBhvr>
                                        <p:cTn dur="1" fill="hold">
                                          <p:stCondLst>
                                            <p:cond delay="0"/>
                                          </p:stCondLst>
                                        </p:cTn>
                                        <p:tgtEl>
                                          <p:spTgt spid="2277"/>
                                        </p:tgtEl>
                                        <p:attrNameLst>
                                          <p:attrName>style.visibility</p:attrName>
                                        </p:attrNameLst>
                                      </p:cBhvr>
                                      <p:to>
                                        <p:strVal val="visible"/>
                                      </p:to>
                                    </p:set>
                                    <p:animEffect filter="fade" transition="in">
                                      <p:cBhvr>
                                        <p:cTn dur="1000"/>
                                        <p:tgtEl>
                                          <p:spTgt spid="2277"/>
                                        </p:tgtEl>
                                      </p:cBhvr>
                                    </p:animEffect>
                                  </p:childTnLst>
                                </p:cTn>
                              </p:par>
                              <p:par>
                                <p:cTn fill="hold" nodeType="withEffect" presetClass="entr" presetID="10" presetSubtype="0">
                                  <p:stCondLst>
                                    <p:cond delay="0"/>
                                  </p:stCondLst>
                                  <p:childTnLst>
                                    <p:set>
                                      <p:cBhvr>
                                        <p:cTn dur="1" fill="hold">
                                          <p:stCondLst>
                                            <p:cond delay="0"/>
                                          </p:stCondLst>
                                        </p:cTn>
                                        <p:tgtEl>
                                          <p:spTgt spid="2278"/>
                                        </p:tgtEl>
                                        <p:attrNameLst>
                                          <p:attrName>style.visibility</p:attrName>
                                        </p:attrNameLst>
                                      </p:cBhvr>
                                      <p:to>
                                        <p:strVal val="visible"/>
                                      </p:to>
                                    </p:set>
                                    <p:animEffect filter="fade" transition="in">
                                      <p:cBhvr>
                                        <p:cTn dur="1000"/>
                                        <p:tgtEl>
                                          <p:spTgt spid="2278"/>
                                        </p:tgtEl>
                                      </p:cBhvr>
                                    </p:animEffect>
                                  </p:childTnLst>
                                </p:cTn>
                              </p:par>
                              <p:par>
                                <p:cTn fill="hold" nodeType="withEffect" presetClass="entr" presetID="10" presetSubtype="0">
                                  <p:stCondLst>
                                    <p:cond delay="0"/>
                                  </p:stCondLst>
                                  <p:childTnLst>
                                    <p:set>
                                      <p:cBhvr>
                                        <p:cTn dur="1" fill="hold">
                                          <p:stCondLst>
                                            <p:cond delay="0"/>
                                          </p:stCondLst>
                                        </p:cTn>
                                        <p:tgtEl>
                                          <p:spTgt spid="2279"/>
                                        </p:tgtEl>
                                        <p:attrNameLst>
                                          <p:attrName>style.visibility</p:attrName>
                                        </p:attrNameLst>
                                      </p:cBhvr>
                                      <p:to>
                                        <p:strVal val="visible"/>
                                      </p:to>
                                    </p:set>
                                    <p:animEffect filter="fade" transition="in">
                                      <p:cBhvr>
                                        <p:cTn dur="1000"/>
                                        <p:tgtEl>
                                          <p:spTgt spid="2279"/>
                                        </p:tgtEl>
                                      </p:cBhvr>
                                    </p:animEffect>
                                  </p:childTnLst>
                                </p:cTn>
                              </p:par>
                              <p:par>
                                <p:cTn fill="hold" nodeType="withEffect" presetClass="entr" presetID="10" presetSubtype="0">
                                  <p:stCondLst>
                                    <p:cond delay="0"/>
                                  </p:stCondLst>
                                  <p:childTnLst>
                                    <p:set>
                                      <p:cBhvr>
                                        <p:cTn dur="1" fill="hold">
                                          <p:stCondLst>
                                            <p:cond delay="0"/>
                                          </p:stCondLst>
                                        </p:cTn>
                                        <p:tgtEl>
                                          <p:spTgt spid="2280"/>
                                        </p:tgtEl>
                                        <p:attrNameLst>
                                          <p:attrName>style.visibility</p:attrName>
                                        </p:attrNameLst>
                                      </p:cBhvr>
                                      <p:to>
                                        <p:strVal val="visible"/>
                                      </p:to>
                                    </p:set>
                                    <p:animEffect filter="fade" transition="in">
                                      <p:cBhvr>
                                        <p:cTn dur="1000"/>
                                        <p:tgtEl>
                                          <p:spTgt spid="2280"/>
                                        </p:tgtEl>
                                      </p:cBhvr>
                                    </p:animEffect>
                                  </p:childTnLst>
                                </p:cTn>
                              </p:par>
                              <p:par>
                                <p:cTn fill="hold" nodeType="withEffect" presetClass="entr" presetID="10" presetSubtype="0">
                                  <p:stCondLst>
                                    <p:cond delay="0"/>
                                  </p:stCondLst>
                                  <p:childTnLst>
                                    <p:set>
                                      <p:cBhvr>
                                        <p:cTn dur="1" fill="hold">
                                          <p:stCondLst>
                                            <p:cond delay="0"/>
                                          </p:stCondLst>
                                        </p:cTn>
                                        <p:tgtEl>
                                          <p:spTgt spid="2281"/>
                                        </p:tgtEl>
                                        <p:attrNameLst>
                                          <p:attrName>style.visibility</p:attrName>
                                        </p:attrNameLst>
                                      </p:cBhvr>
                                      <p:to>
                                        <p:strVal val="visible"/>
                                      </p:to>
                                    </p:set>
                                    <p:animEffect filter="fade" transition="in">
                                      <p:cBhvr>
                                        <p:cTn dur="1000"/>
                                        <p:tgtEl>
                                          <p:spTgt spid="2281"/>
                                        </p:tgtEl>
                                      </p:cBhvr>
                                    </p:animEffect>
                                  </p:childTnLst>
                                </p:cTn>
                              </p:par>
                              <p:par>
                                <p:cTn fill="hold" nodeType="withEffect" presetClass="entr" presetID="10" presetSubtype="0">
                                  <p:stCondLst>
                                    <p:cond delay="0"/>
                                  </p:stCondLst>
                                  <p:childTnLst>
                                    <p:set>
                                      <p:cBhvr>
                                        <p:cTn dur="1" fill="hold">
                                          <p:stCondLst>
                                            <p:cond delay="0"/>
                                          </p:stCondLst>
                                        </p:cTn>
                                        <p:tgtEl>
                                          <p:spTgt spid="2282"/>
                                        </p:tgtEl>
                                        <p:attrNameLst>
                                          <p:attrName>style.visibility</p:attrName>
                                        </p:attrNameLst>
                                      </p:cBhvr>
                                      <p:to>
                                        <p:strVal val="visible"/>
                                      </p:to>
                                    </p:set>
                                    <p:animEffect filter="fade" transition="in">
                                      <p:cBhvr>
                                        <p:cTn dur="1000"/>
                                        <p:tgtEl>
                                          <p:spTgt spid="2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9"/>
                                        </p:tgtEl>
                                        <p:attrNameLst>
                                          <p:attrName>style.visibility</p:attrName>
                                        </p:attrNameLst>
                                      </p:cBhvr>
                                      <p:to>
                                        <p:strVal val="visible"/>
                                      </p:to>
                                    </p:set>
                                    <p:animEffect filter="fade" transition="in">
                                      <p:cBhvr>
                                        <p:cTn dur="1000"/>
                                        <p:tgtEl>
                                          <p:spTgt spid="2269"/>
                                        </p:tgtEl>
                                      </p:cBhvr>
                                    </p:animEffect>
                                  </p:childTnLst>
                                </p:cTn>
                              </p:par>
                              <p:par>
                                <p:cTn fill="hold" nodeType="withEffect" presetClass="entr" presetID="10" presetSubtype="0">
                                  <p:stCondLst>
                                    <p:cond delay="0"/>
                                  </p:stCondLst>
                                  <p:childTnLst>
                                    <p:set>
                                      <p:cBhvr>
                                        <p:cTn dur="1" fill="hold">
                                          <p:stCondLst>
                                            <p:cond delay="0"/>
                                          </p:stCondLst>
                                        </p:cTn>
                                        <p:tgtEl>
                                          <p:spTgt spid="2270"/>
                                        </p:tgtEl>
                                        <p:attrNameLst>
                                          <p:attrName>style.visibility</p:attrName>
                                        </p:attrNameLst>
                                      </p:cBhvr>
                                      <p:to>
                                        <p:strVal val="visible"/>
                                      </p:to>
                                    </p:set>
                                    <p:animEffect filter="fade" transition="in">
                                      <p:cBhvr>
                                        <p:cTn dur="1000"/>
                                        <p:tgtEl>
                                          <p:spTgt spid="2270"/>
                                        </p:tgtEl>
                                      </p:cBhvr>
                                    </p:animEffect>
                                  </p:childTnLst>
                                </p:cTn>
                              </p:par>
                              <p:par>
                                <p:cTn fill="hold" nodeType="withEffect" presetClass="entr" presetID="10" presetSubtype="0">
                                  <p:stCondLst>
                                    <p:cond delay="0"/>
                                  </p:stCondLst>
                                  <p:childTnLst>
                                    <p:set>
                                      <p:cBhvr>
                                        <p:cTn dur="1" fill="hold">
                                          <p:stCondLst>
                                            <p:cond delay="0"/>
                                          </p:stCondLst>
                                        </p:cTn>
                                        <p:tgtEl>
                                          <p:spTgt spid="2271"/>
                                        </p:tgtEl>
                                        <p:attrNameLst>
                                          <p:attrName>style.visibility</p:attrName>
                                        </p:attrNameLst>
                                      </p:cBhvr>
                                      <p:to>
                                        <p:strVal val="visible"/>
                                      </p:to>
                                    </p:set>
                                    <p:animEffect filter="fade" transition="in">
                                      <p:cBhvr>
                                        <p:cTn dur="1000"/>
                                        <p:tgtEl>
                                          <p:spTgt spid="2271"/>
                                        </p:tgtEl>
                                      </p:cBhvr>
                                    </p:animEffect>
                                  </p:childTnLst>
                                </p:cTn>
                              </p:par>
                              <p:par>
                                <p:cTn fill="hold" nodeType="withEffect" presetClass="entr" presetID="10" presetSubtype="0">
                                  <p:stCondLst>
                                    <p:cond delay="0"/>
                                  </p:stCondLst>
                                  <p:childTnLst>
                                    <p:set>
                                      <p:cBhvr>
                                        <p:cTn dur="1" fill="hold">
                                          <p:stCondLst>
                                            <p:cond delay="0"/>
                                          </p:stCondLst>
                                        </p:cTn>
                                        <p:tgtEl>
                                          <p:spTgt spid="2272"/>
                                        </p:tgtEl>
                                        <p:attrNameLst>
                                          <p:attrName>style.visibility</p:attrName>
                                        </p:attrNameLst>
                                      </p:cBhvr>
                                      <p:to>
                                        <p:strVal val="visible"/>
                                      </p:to>
                                    </p:set>
                                    <p:animEffect filter="fade" transition="in">
                                      <p:cBhvr>
                                        <p:cTn dur="1000"/>
                                        <p:tgtEl>
                                          <p:spTgt spid="2272"/>
                                        </p:tgtEl>
                                      </p:cBhvr>
                                    </p:animEffect>
                                  </p:childTnLst>
                                </p:cTn>
                              </p:par>
                              <p:par>
                                <p:cTn fill="hold" nodeType="withEffect" presetClass="entr" presetID="10" presetSubtype="0">
                                  <p:stCondLst>
                                    <p:cond delay="0"/>
                                  </p:stCondLst>
                                  <p:childTnLst>
                                    <p:set>
                                      <p:cBhvr>
                                        <p:cTn dur="1" fill="hold">
                                          <p:stCondLst>
                                            <p:cond delay="0"/>
                                          </p:stCondLst>
                                        </p:cTn>
                                        <p:tgtEl>
                                          <p:spTgt spid="2273"/>
                                        </p:tgtEl>
                                        <p:attrNameLst>
                                          <p:attrName>style.visibility</p:attrName>
                                        </p:attrNameLst>
                                      </p:cBhvr>
                                      <p:to>
                                        <p:strVal val="visible"/>
                                      </p:to>
                                    </p:set>
                                    <p:animEffect filter="fade" transition="in">
                                      <p:cBhvr>
                                        <p:cTn dur="1000"/>
                                        <p:tgtEl>
                                          <p:spTgt spid="2273"/>
                                        </p:tgtEl>
                                      </p:cBhvr>
                                    </p:animEffect>
                                  </p:childTnLst>
                                </p:cTn>
                              </p:par>
                              <p:par>
                                <p:cTn fill="hold" nodeType="withEffect" presetClass="entr" presetID="10" presetSubtype="0">
                                  <p:stCondLst>
                                    <p:cond delay="0"/>
                                  </p:stCondLst>
                                  <p:childTnLst>
                                    <p:set>
                                      <p:cBhvr>
                                        <p:cTn dur="1" fill="hold">
                                          <p:stCondLst>
                                            <p:cond delay="0"/>
                                          </p:stCondLst>
                                        </p:cTn>
                                        <p:tgtEl>
                                          <p:spTgt spid="2268"/>
                                        </p:tgtEl>
                                        <p:attrNameLst>
                                          <p:attrName>style.visibility</p:attrName>
                                        </p:attrNameLst>
                                      </p:cBhvr>
                                      <p:to>
                                        <p:strVal val="visible"/>
                                      </p:to>
                                    </p:set>
                                    <p:animEffect filter="fade" transition="in">
                                      <p:cBhvr>
                                        <p:cTn dur="1000"/>
                                        <p:tgtEl>
                                          <p:spTgt spid="2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5"/>
                                        </p:tgtEl>
                                        <p:attrNameLst>
                                          <p:attrName>style.visibility</p:attrName>
                                        </p:attrNameLst>
                                      </p:cBhvr>
                                      <p:to>
                                        <p:strVal val="visible"/>
                                      </p:to>
                                    </p:set>
                                    <p:animEffect filter="fade" transition="in">
                                      <p:cBhvr>
                                        <p:cTn dur="1000"/>
                                        <p:tgtEl>
                                          <p:spTgt spid="2255"/>
                                        </p:tgtEl>
                                      </p:cBhvr>
                                    </p:animEffect>
                                  </p:childTnLst>
                                </p:cTn>
                              </p:par>
                              <p:par>
                                <p:cTn fill="hold" nodeType="withEffect" presetClass="entr" presetID="10" presetSubtype="0">
                                  <p:stCondLst>
                                    <p:cond delay="0"/>
                                  </p:stCondLst>
                                  <p:childTnLst>
                                    <p:set>
                                      <p:cBhvr>
                                        <p:cTn dur="1" fill="hold">
                                          <p:stCondLst>
                                            <p:cond delay="0"/>
                                          </p:stCondLst>
                                        </p:cTn>
                                        <p:tgtEl>
                                          <p:spTgt spid="2267"/>
                                        </p:tgtEl>
                                        <p:attrNameLst>
                                          <p:attrName>style.visibility</p:attrName>
                                        </p:attrNameLst>
                                      </p:cBhvr>
                                      <p:to>
                                        <p:strVal val="visible"/>
                                      </p:to>
                                    </p:set>
                                    <p:animEffect filter="fade" transition="in">
                                      <p:cBhvr>
                                        <p:cTn dur="1000"/>
                                        <p:tgtEl>
                                          <p:spTgt spid="2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Common Layers in a Deep Convolutional Neural Net</a:t>
            </a:r>
            <a:endParaRPr/>
          </a:p>
        </p:txBody>
      </p:sp>
      <p:sp>
        <p:nvSpPr>
          <p:cNvPr id="2288" name="Google Shape;2288;p93"/>
          <p:cNvSpPr/>
          <p:nvPr/>
        </p:nvSpPr>
        <p:spPr>
          <a:xfrm>
            <a:off x="482625" y="1032913"/>
            <a:ext cx="1043100" cy="684900"/>
          </a:xfrm>
          <a:prstGeom prst="upArrowCallout">
            <a:avLst>
              <a:gd fmla="val 25000" name="adj1"/>
              <a:gd fmla="val 25000" name="adj2"/>
              <a:gd fmla="val 25000" name="adj3"/>
              <a:gd fmla="val 64977" name="adj4"/>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Image</a:t>
            </a:r>
            <a:endParaRPr sz="2400">
              <a:latin typeface="Helvetica Neue"/>
              <a:ea typeface="Helvetica Neue"/>
              <a:cs typeface="Helvetica Neue"/>
              <a:sym typeface="Helvetica Neue"/>
            </a:endParaRPr>
          </a:p>
        </p:txBody>
      </p:sp>
      <p:sp>
        <p:nvSpPr>
          <p:cNvPr id="2289" name="Google Shape;2289;p93"/>
          <p:cNvSpPr/>
          <p:nvPr/>
        </p:nvSpPr>
        <p:spPr>
          <a:xfrm>
            <a:off x="548175" y="180920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2290" name="Google Shape;2290;p93"/>
          <p:cNvSpPr/>
          <p:nvPr/>
        </p:nvSpPr>
        <p:spPr>
          <a:xfrm>
            <a:off x="548175" y="2585475"/>
            <a:ext cx="912000" cy="684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Pool</a:t>
            </a:r>
            <a:endParaRPr sz="2400">
              <a:latin typeface="Helvetica Neue"/>
              <a:ea typeface="Helvetica Neue"/>
              <a:cs typeface="Helvetica Neue"/>
              <a:sym typeface="Helvetica Neue"/>
            </a:endParaRPr>
          </a:p>
        </p:txBody>
      </p:sp>
      <p:sp>
        <p:nvSpPr>
          <p:cNvPr id="2291" name="Google Shape;2291;p93"/>
          <p:cNvSpPr/>
          <p:nvPr/>
        </p:nvSpPr>
        <p:spPr>
          <a:xfrm>
            <a:off x="548168" y="3361750"/>
            <a:ext cx="912000" cy="684900"/>
          </a:xfrm>
          <a:prstGeom prst="upArrowCallout">
            <a:avLst>
              <a:gd fmla="val 25000" name="adj1"/>
              <a:gd fmla="val 25000" name="adj2"/>
              <a:gd fmla="val 25000" name="adj3"/>
              <a:gd fmla="val 64977" name="adj4"/>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a:t>
            </a:r>
            <a:endParaRPr sz="2400">
              <a:latin typeface="Helvetica Neue"/>
              <a:ea typeface="Helvetica Neue"/>
              <a:cs typeface="Helvetica Neue"/>
              <a:sym typeface="Helvetica Neue"/>
            </a:endParaRPr>
          </a:p>
        </p:txBody>
      </p:sp>
      <p:sp>
        <p:nvSpPr>
          <p:cNvPr id="2292" name="Google Shape;2292;p93"/>
          <p:cNvSpPr/>
          <p:nvPr/>
        </p:nvSpPr>
        <p:spPr>
          <a:xfrm>
            <a:off x="482619" y="4138025"/>
            <a:ext cx="1043100" cy="684900"/>
          </a:xfrm>
          <a:prstGeom prst="upArrowCallout">
            <a:avLst>
              <a:gd fmla="val 25000" name="adj1"/>
              <a:gd fmla="val 25000" name="adj2"/>
              <a:gd fmla="val 25000" name="adj3"/>
              <a:gd fmla="val 64977" name="adj4"/>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a:t>
            </a:r>
            <a:r>
              <a:rPr lang="en" sz="2500">
                <a:solidFill>
                  <a:schemeClr val="dk1"/>
                </a:solidFill>
                <a:latin typeface="Helvetica Neue"/>
                <a:ea typeface="Helvetica Neue"/>
                <a:cs typeface="Helvetica Neue"/>
                <a:sym typeface="Helvetica Neue"/>
              </a:rPr>
              <a:t>𝝈</a:t>
            </a:r>
            <a:endParaRPr sz="2400">
              <a:latin typeface="Helvetica Neue"/>
              <a:ea typeface="Helvetica Neue"/>
              <a:cs typeface="Helvetica Neue"/>
              <a:sym typeface="Helvetica Neue"/>
            </a:endParaRPr>
          </a:p>
        </p:txBody>
      </p:sp>
      <p:sp>
        <p:nvSpPr>
          <p:cNvPr id="2293" name="Google Shape;2293;p93"/>
          <p:cNvSpPr txBox="1"/>
          <p:nvPr>
            <p:ph idx="1" type="body"/>
          </p:nvPr>
        </p:nvSpPr>
        <p:spPr>
          <a:xfrm>
            <a:off x="1559500" y="1085117"/>
            <a:ext cx="7120500" cy="4034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b="1" lang="en"/>
              <a:t>x</a:t>
            </a:r>
            <a:r>
              <a:rPr lang="en"/>
              <a:t> in our parlance; the vectorized input</a:t>
            </a:r>
            <a:br>
              <a:rPr lang="en"/>
            </a:br>
            <a:endParaRPr/>
          </a:p>
          <a:p>
            <a:pPr indent="-368300" lvl="0" marL="457200" rtl="0" algn="l">
              <a:spcBef>
                <a:spcPts val="0"/>
              </a:spcBef>
              <a:spcAft>
                <a:spcPts val="0"/>
              </a:spcAft>
              <a:buSzPts val="2200"/>
              <a:buChar char="●"/>
            </a:pPr>
            <a:r>
              <a:rPr lang="en"/>
              <a:t>Convolutional layer</a:t>
            </a:r>
            <a:br>
              <a:rPr lang="en"/>
            </a:br>
            <a:endParaRPr/>
          </a:p>
          <a:p>
            <a:pPr indent="-368300" lvl="0" marL="457200" rtl="0" algn="l">
              <a:spcBef>
                <a:spcPts val="0"/>
              </a:spcBef>
              <a:spcAft>
                <a:spcPts val="0"/>
              </a:spcAft>
              <a:buSzPts val="2200"/>
              <a:buChar char="●"/>
            </a:pPr>
            <a:r>
              <a:rPr lang="en"/>
              <a:t>Pooling layer (in AlexNet, MaxPool)</a:t>
            </a:r>
            <a:br>
              <a:rPr lang="en"/>
            </a:br>
            <a:endParaRPr/>
          </a:p>
          <a:p>
            <a:pPr indent="-368300" lvl="0" marL="457200" rtl="0" algn="l">
              <a:spcBef>
                <a:spcPts val="0"/>
              </a:spcBef>
              <a:spcAft>
                <a:spcPts val="0"/>
              </a:spcAft>
              <a:buSzPts val="2200"/>
              <a:buChar char="●"/>
            </a:pPr>
            <a:r>
              <a:rPr lang="en"/>
              <a:t>Fully-connected layer (i.e., </a:t>
            </a:r>
            <a:r>
              <a:rPr i="1" lang="en"/>
              <a:t>perceptron</a:t>
            </a:r>
            <a:r>
              <a:rPr lang="en"/>
              <a:t> layer)</a:t>
            </a:r>
            <a:br>
              <a:rPr lang="en"/>
            </a:br>
            <a:endParaRPr/>
          </a:p>
          <a:p>
            <a:pPr indent="-368300" lvl="0" marL="457200" rtl="0" algn="l">
              <a:spcBef>
                <a:spcPts val="0"/>
              </a:spcBef>
              <a:spcAft>
                <a:spcPts val="0"/>
              </a:spcAft>
              <a:buSzPts val="2200"/>
              <a:buChar char="●"/>
            </a:pPr>
            <a:r>
              <a:rPr lang="en"/>
              <a:t>Softmax layer (fully connected layer + exponentiated normalization)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Pooling Layer</a:t>
            </a:r>
            <a:endParaRPr/>
          </a:p>
        </p:txBody>
      </p:sp>
      <p:grpSp>
        <p:nvGrpSpPr>
          <p:cNvPr id="2299" name="Google Shape;2299;p94"/>
          <p:cNvGrpSpPr/>
          <p:nvPr/>
        </p:nvGrpSpPr>
        <p:grpSpPr>
          <a:xfrm>
            <a:off x="1062020" y="2221620"/>
            <a:ext cx="1505798" cy="1638255"/>
            <a:chOff x="814289" y="1951188"/>
            <a:chExt cx="1505798" cy="1638255"/>
          </a:xfrm>
        </p:grpSpPr>
        <p:sp>
          <p:nvSpPr>
            <p:cNvPr id="2300" name="Google Shape;2300;p94"/>
            <p:cNvSpPr/>
            <p:nvPr/>
          </p:nvSpPr>
          <p:spPr>
            <a:xfrm>
              <a:off x="2079423" y="1951188"/>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01" name="Google Shape;2301;p94"/>
            <p:cNvSpPr/>
            <p:nvPr/>
          </p:nvSpPr>
          <p:spPr>
            <a:xfrm>
              <a:off x="815929" y="1951188"/>
              <a:ext cx="240665" cy="362585"/>
            </a:xfrm>
            <a:custGeom>
              <a:rect b="b" l="l" r="r" t="t"/>
              <a:pathLst>
                <a:path extrusionOk="0" h="362585" w="240665">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02" name="Google Shape;2302;p94"/>
            <p:cNvSpPr/>
            <p:nvPr/>
          </p:nvSpPr>
          <p:spPr>
            <a:xfrm>
              <a:off x="2079423" y="3226858"/>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03" name="Google Shape;2303;p94"/>
            <p:cNvSpPr/>
            <p:nvPr/>
          </p:nvSpPr>
          <p:spPr>
            <a:xfrm>
              <a:off x="814289" y="2314625"/>
              <a:ext cx="1270000" cy="1270000"/>
            </a:xfrm>
            <a:custGeom>
              <a:rect b="b" l="l" r="r" t="t"/>
              <a:pathLst>
                <a:path extrusionOk="0" h="1270000" w="1270000">
                  <a:moveTo>
                    <a:pt x="1270001" y="0"/>
                  </a:moveTo>
                  <a:lnTo>
                    <a:pt x="0" y="0"/>
                  </a:lnTo>
                  <a:lnTo>
                    <a:pt x="0" y="1270002"/>
                  </a:lnTo>
                  <a:lnTo>
                    <a:pt x="1270001" y="1270002"/>
                  </a:lnTo>
                  <a:lnTo>
                    <a:pt x="127000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04" name="Google Shape;2304;p94"/>
            <p:cNvSpPr/>
            <p:nvPr/>
          </p:nvSpPr>
          <p:spPr>
            <a:xfrm>
              <a:off x="814289" y="2314625"/>
              <a:ext cx="1270000" cy="1270000"/>
            </a:xfrm>
            <a:custGeom>
              <a:rect b="b" l="l" r="r" t="t"/>
              <a:pathLst>
                <a:path extrusionOk="0" h="1270000" w="1270000">
                  <a:moveTo>
                    <a:pt x="0" y="0"/>
                  </a:moveTo>
                  <a:lnTo>
                    <a:pt x="1270001" y="0"/>
                  </a:lnTo>
                  <a:lnTo>
                    <a:pt x="1270001" y="1270003"/>
                  </a:lnTo>
                  <a:lnTo>
                    <a:pt x="0" y="1270003"/>
                  </a:lnTo>
                  <a:lnTo>
                    <a:pt x="0"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05" name="Google Shape;2305;p94"/>
            <p:cNvSpPr/>
            <p:nvPr/>
          </p:nvSpPr>
          <p:spPr>
            <a:xfrm>
              <a:off x="1049501" y="1951188"/>
              <a:ext cx="1270000" cy="1270000"/>
            </a:xfrm>
            <a:custGeom>
              <a:rect b="b" l="l" r="r" t="t"/>
              <a:pathLst>
                <a:path extrusionOk="0" h="1270000" w="1270000">
                  <a:moveTo>
                    <a:pt x="0" y="0"/>
                  </a:moveTo>
                  <a:lnTo>
                    <a:pt x="1270002" y="0"/>
                  </a:lnTo>
                  <a:lnTo>
                    <a:pt x="1270002" y="1270003"/>
                  </a:lnTo>
                  <a:lnTo>
                    <a:pt x="0" y="1270003"/>
                  </a:lnTo>
                  <a:lnTo>
                    <a:pt x="0"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306" name="Google Shape;2306;p94"/>
          <p:cNvSpPr/>
          <p:nvPr/>
        </p:nvSpPr>
        <p:spPr>
          <a:xfrm>
            <a:off x="1056522" y="3497290"/>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07" name="Google Shape;2307;p94"/>
          <p:cNvSpPr txBox="1"/>
          <p:nvPr>
            <p:ph idx="1" type="body"/>
          </p:nvPr>
        </p:nvSpPr>
        <p:spPr>
          <a:xfrm>
            <a:off x="846206" y="2124807"/>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w</a:t>
            </a:r>
            <a:endParaRPr sz="2000"/>
          </a:p>
        </p:txBody>
      </p:sp>
      <p:sp>
        <p:nvSpPr>
          <p:cNvPr id="2308" name="Google Shape;2308;p94"/>
          <p:cNvSpPr txBox="1"/>
          <p:nvPr>
            <p:ph idx="1" type="body"/>
          </p:nvPr>
        </p:nvSpPr>
        <p:spPr>
          <a:xfrm>
            <a:off x="652606" y="2794457"/>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h</a:t>
            </a:r>
            <a:endParaRPr sz="2000"/>
          </a:p>
        </p:txBody>
      </p:sp>
      <p:sp>
        <p:nvSpPr>
          <p:cNvPr id="2309" name="Google Shape;2309;p94"/>
          <p:cNvSpPr txBox="1"/>
          <p:nvPr>
            <p:ph idx="1" type="body"/>
          </p:nvPr>
        </p:nvSpPr>
        <p:spPr>
          <a:xfrm>
            <a:off x="1581006" y="3802082"/>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3</a:t>
            </a:r>
            <a:endParaRPr sz="2000"/>
          </a:p>
        </p:txBody>
      </p:sp>
      <p:cxnSp>
        <p:nvCxnSpPr>
          <p:cNvPr id="2310" name="Google Shape;2310;p94"/>
          <p:cNvCxnSpPr/>
          <p:nvPr/>
        </p:nvCxnSpPr>
        <p:spPr>
          <a:xfrm>
            <a:off x="2080525" y="2926875"/>
            <a:ext cx="1453200" cy="0"/>
          </a:xfrm>
          <a:prstGeom prst="straightConnector1">
            <a:avLst/>
          </a:prstGeom>
          <a:noFill/>
          <a:ln cap="flat" cmpd="sng" w="38100">
            <a:solidFill>
              <a:srgbClr val="000000"/>
            </a:solidFill>
            <a:prstDash val="solid"/>
            <a:round/>
            <a:headEnd len="med" w="med" type="none"/>
            <a:tailEnd len="med" w="med" type="triangle"/>
          </a:ln>
        </p:spPr>
      </p:cxnSp>
      <p:sp>
        <p:nvSpPr>
          <p:cNvPr id="2311" name="Google Shape;2311;p94"/>
          <p:cNvSpPr/>
          <p:nvPr/>
        </p:nvSpPr>
        <p:spPr>
          <a:xfrm>
            <a:off x="2414025" y="3931225"/>
            <a:ext cx="912000" cy="684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Pool</a:t>
            </a:r>
            <a:endParaRPr sz="2400">
              <a:latin typeface="Helvetica Neue"/>
              <a:ea typeface="Helvetica Neue"/>
              <a:cs typeface="Helvetica Neue"/>
              <a:sym typeface="Helvetica Neue"/>
            </a:endParaRPr>
          </a:p>
        </p:txBody>
      </p:sp>
      <p:grpSp>
        <p:nvGrpSpPr>
          <p:cNvPr id="2312" name="Google Shape;2312;p94"/>
          <p:cNvGrpSpPr/>
          <p:nvPr/>
        </p:nvGrpSpPr>
        <p:grpSpPr>
          <a:xfrm>
            <a:off x="3590840" y="2447184"/>
            <a:ext cx="908749" cy="988687"/>
            <a:chOff x="814289" y="1951188"/>
            <a:chExt cx="1505798" cy="1638255"/>
          </a:xfrm>
        </p:grpSpPr>
        <p:sp>
          <p:nvSpPr>
            <p:cNvPr id="2313" name="Google Shape;2313;p94"/>
            <p:cNvSpPr/>
            <p:nvPr/>
          </p:nvSpPr>
          <p:spPr>
            <a:xfrm>
              <a:off x="2079423" y="1951188"/>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14" name="Google Shape;2314;p94"/>
            <p:cNvSpPr/>
            <p:nvPr/>
          </p:nvSpPr>
          <p:spPr>
            <a:xfrm>
              <a:off x="815929" y="1951188"/>
              <a:ext cx="240665" cy="362585"/>
            </a:xfrm>
            <a:custGeom>
              <a:rect b="b" l="l" r="r" t="t"/>
              <a:pathLst>
                <a:path extrusionOk="0" h="362585" w="240665">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15" name="Google Shape;2315;p94"/>
            <p:cNvSpPr/>
            <p:nvPr/>
          </p:nvSpPr>
          <p:spPr>
            <a:xfrm>
              <a:off x="2079423" y="3226858"/>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16" name="Google Shape;2316;p94"/>
            <p:cNvSpPr/>
            <p:nvPr/>
          </p:nvSpPr>
          <p:spPr>
            <a:xfrm>
              <a:off x="814289" y="2314625"/>
              <a:ext cx="1270000" cy="1270000"/>
            </a:xfrm>
            <a:custGeom>
              <a:rect b="b" l="l" r="r" t="t"/>
              <a:pathLst>
                <a:path extrusionOk="0" h="1270000" w="1270000">
                  <a:moveTo>
                    <a:pt x="1270001" y="0"/>
                  </a:moveTo>
                  <a:lnTo>
                    <a:pt x="0" y="0"/>
                  </a:lnTo>
                  <a:lnTo>
                    <a:pt x="0" y="1270002"/>
                  </a:lnTo>
                  <a:lnTo>
                    <a:pt x="1270001" y="1270002"/>
                  </a:lnTo>
                  <a:lnTo>
                    <a:pt x="127000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17" name="Google Shape;2317;p94"/>
            <p:cNvSpPr/>
            <p:nvPr/>
          </p:nvSpPr>
          <p:spPr>
            <a:xfrm>
              <a:off x="814289" y="2314625"/>
              <a:ext cx="1270000" cy="1270000"/>
            </a:xfrm>
            <a:custGeom>
              <a:rect b="b" l="l" r="r" t="t"/>
              <a:pathLst>
                <a:path extrusionOk="0" h="1270000" w="1270000">
                  <a:moveTo>
                    <a:pt x="0" y="0"/>
                  </a:moveTo>
                  <a:lnTo>
                    <a:pt x="1270001" y="0"/>
                  </a:lnTo>
                  <a:lnTo>
                    <a:pt x="1270001" y="1270003"/>
                  </a:lnTo>
                  <a:lnTo>
                    <a:pt x="0" y="1270003"/>
                  </a:lnTo>
                  <a:lnTo>
                    <a:pt x="0"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18" name="Google Shape;2318;p94"/>
            <p:cNvSpPr/>
            <p:nvPr/>
          </p:nvSpPr>
          <p:spPr>
            <a:xfrm>
              <a:off x="1049501" y="1951188"/>
              <a:ext cx="1270000" cy="1270000"/>
            </a:xfrm>
            <a:custGeom>
              <a:rect b="b" l="l" r="r" t="t"/>
              <a:pathLst>
                <a:path extrusionOk="0" h="1270000" w="1270000">
                  <a:moveTo>
                    <a:pt x="0" y="0"/>
                  </a:moveTo>
                  <a:lnTo>
                    <a:pt x="1270002" y="0"/>
                  </a:lnTo>
                  <a:lnTo>
                    <a:pt x="1270002" y="1270003"/>
                  </a:lnTo>
                  <a:lnTo>
                    <a:pt x="0" y="1270003"/>
                  </a:lnTo>
                  <a:lnTo>
                    <a:pt x="0"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319" name="Google Shape;2319;p94"/>
          <p:cNvSpPr/>
          <p:nvPr/>
        </p:nvSpPr>
        <p:spPr>
          <a:xfrm>
            <a:off x="3587486" y="3216896"/>
            <a:ext cx="145000" cy="218457"/>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20" name="Google Shape;2320;p94"/>
          <p:cNvSpPr txBox="1"/>
          <p:nvPr>
            <p:ph idx="1" type="body"/>
          </p:nvPr>
        </p:nvSpPr>
        <p:spPr>
          <a:xfrm>
            <a:off x="3395806" y="2201007"/>
            <a:ext cx="427500" cy="492600"/>
          </a:xfrm>
          <a:prstGeom prst="rect">
            <a:avLst/>
          </a:prstGeom>
        </p:spPr>
        <p:txBody>
          <a:bodyPr anchorCtr="0" anchor="t" bIns="91425" lIns="91425" spcFirstLastPara="1" rIns="91425" wrap="square" tIns="91425">
            <a:normAutofit fontScale="92500"/>
          </a:bodyPr>
          <a:lstStyle/>
          <a:p>
            <a:pPr indent="0" lvl="0" marL="0" rtl="0" algn="l">
              <a:lnSpc>
                <a:spcPct val="95000"/>
              </a:lnSpc>
              <a:spcBef>
                <a:spcPts val="0"/>
              </a:spcBef>
              <a:spcAft>
                <a:spcPts val="1200"/>
              </a:spcAft>
              <a:buNone/>
            </a:pPr>
            <a:r>
              <a:rPr lang="en" sz="2000"/>
              <a:t>w’</a:t>
            </a:r>
            <a:endParaRPr sz="2000"/>
          </a:p>
        </p:txBody>
      </p:sp>
      <p:sp>
        <p:nvSpPr>
          <p:cNvPr id="2321" name="Google Shape;2321;p94"/>
          <p:cNvSpPr txBox="1"/>
          <p:nvPr>
            <p:ph idx="1" type="body"/>
          </p:nvPr>
        </p:nvSpPr>
        <p:spPr>
          <a:xfrm>
            <a:off x="3243406" y="2489657"/>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h’</a:t>
            </a:r>
            <a:endParaRPr sz="2000"/>
          </a:p>
        </p:txBody>
      </p:sp>
      <p:sp>
        <p:nvSpPr>
          <p:cNvPr id="2322" name="Google Shape;2322;p94"/>
          <p:cNvSpPr txBox="1"/>
          <p:nvPr>
            <p:ph idx="1" type="body"/>
          </p:nvPr>
        </p:nvSpPr>
        <p:spPr>
          <a:xfrm>
            <a:off x="3867006" y="3344882"/>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3</a:t>
            </a:r>
            <a:endParaRPr sz="2000"/>
          </a:p>
        </p:txBody>
      </p:sp>
      <p:sp>
        <p:nvSpPr>
          <p:cNvPr id="2323" name="Google Shape;2323;p94"/>
          <p:cNvSpPr txBox="1"/>
          <p:nvPr>
            <p:ph idx="1" type="body"/>
          </p:nvPr>
        </p:nvSpPr>
        <p:spPr>
          <a:xfrm>
            <a:off x="4572000" y="1387375"/>
            <a:ext cx="4260300" cy="3442500"/>
          </a:xfrm>
          <a:prstGeom prst="rect">
            <a:avLst/>
          </a:prstGeom>
        </p:spPr>
        <p:txBody>
          <a:bodyPr anchorCtr="0" anchor="t" bIns="91425" lIns="91425" spcFirstLastPara="1" rIns="91425" wrap="square" tIns="91425">
            <a:normAutofit/>
          </a:bodyPr>
          <a:lstStyle/>
          <a:p>
            <a:pPr indent="-355600" lvl="0" marL="457200" rtl="0" algn="l">
              <a:lnSpc>
                <a:spcPct val="95000"/>
              </a:lnSpc>
              <a:spcBef>
                <a:spcPts val="0"/>
              </a:spcBef>
              <a:spcAft>
                <a:spcPts val="0"/>
              </a:spcAft>
              <a:buSzPts val="2000"/>
              <a:buChar char="●"/>
            </a:pPr>
            <a:r>
              <a:rPr lang="en" sz="2000"/>
              <a:t>A pooling layer shrinks a tensor along specified dimensions by removing information</a:t>
            </a:r>
            <a:endParaRPr sz="2000"/>
          </a:p>
          <a:p>
            <a:pPr indent="-355600" lvl="0" marL="457200" rtl="0" algn="l">
              <a:lnSpc>
                <a:spcPct val="95000"/>
              </a:lnSpc>
              <a:spcBef>
                <a:spcPts val="0"/>
              </a:spcBef>
              <a:spcAft>
                <a:spcPts val="0"/>
              </a:spcAft>
              <a:buSzPts val="2000"/>
              <a:buChar char="●"/>
            </a:pPr>
            <a:r>
              <a:rPr lang="en" sz="2000"/>
              <a:t>Condense information for a given neighborhood using an operator such as:</a:t>
            </a:r>
            <a:endParaRPr sz="2000"/>
          </a:p>
          <a:p>
            <a:pPr indent="-355600" lvl="1" marL="914400" rtl="0" algn="l">
              <a:lnSpc>
                <a:spcPct val="95000"/>
              </a:lnSpc>
              <a:spcBef>
                <a:spcPts val="0"/>
              </a:spcBef>
              <a:spcAft>
                <a:spcPts val="0"/>
              </a:spcAft>
              <a:buSzPts val="2000"/>
              <a:buChar char="○"/>
            </a:pPr>
            <a:r>
              <a:rPr lang="en" sz="2000"/>
              <a:t>Max</a:t>
            </a:r>
            <a:endParaRPr sz="2000"/>
          </a:p>
          <a:p>
            <a:pPr indent="-355600" lvl="1" marL="914400" rtl="0" algn="l">
              <a:lnSpc>
                <a:spcPct val="95000"/>
              </a:lnSpc>
              <a:spcBef>
                <a:spcPts val="0"/>
              </a:spcBef>
              <a:spcAft>
                <a:spcPts val="0"/>
              </a:spcAft>
              <a:buSzPts val="2000"/>
              <a:buChar char="○"/>
            </a:pPr>
            <a:r>
              <a:rPr lang="en" sz="2000"/>
              <a:t>Min</a:t>
            </a:r>
            <a:endParaRPr sz="2000"/>
          </a:p>
          <a:p>
            <a:pPr indent="-355600" lvl="1" marL="914400" rtl="0" algn="l">
              <a:lnSpc>
                <a:spcPct val="95000"/>
              </a:lnSpc>
              <a:spcBef>
                <a:spcPts val="0"/>
              </a:spcBef>
              <a:spcAft>
                <a:spcPts val="0"/>
              </a:spcAft>
              <a:buSzPts val="2000"/>
              <a:buChar char="○"/>
            </a:pPr>
            <a:r>
              <a:rPr lang="en" sz="2000"/>
              <a:t>Average</a:t>
            </a:r>
            <a:endParaRPr sz="2000"/>
          </a:p>
          <a:p>
            <a:pPr indent="-355600" lvl="1" marL="914400" rtl="0" algn="l">
              <a:lnSpc>
                <a:spcPct val="95000"/>
              </a:lnSpc>
              <a:spcBef>
                <a:spcPts val="0"/>
              </a:spcBef>
              <a:spcAft>
                <a:spcPts val="0"/>
              </a:spcAft>
              <a:buSzPts val="2000"/>
              <a:buChar char="○"/>
            </a:pPr>
            <a:r>
              <a:rPr lang="en" sz="2000"/>
              <a:t>L2-norm</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0"/>
                                        </p:tgtEl>
                                        <p:attrNameLst>
                                          <p:attrName>style.visibility</p:attrName>
                                        </p:attrNameLst>
                                      </p:cBhvr>
                                      <p:to>
                                        <p:strVal val="visible"/>
                                      </p:to>
                                    </p:set>
                                    <p:animEffect filter="fade" transition="in">
                                      <p:cBhvr>
                                        <p:cTn dur="1000"/>
                                        <p:tgtEl>
                                          <p:spTgt spid="2310"/>
                                        </p:tgtEl>
                                      </p:cBhvr>
                                    </p:animEffect>
                                  </p:childTnLst>
                                </p:cTn>
                              </p:par>
                              <p:par>
                                <p:cTn fill="hold" nodeType="withEffect" presetClass="entr" presetID="10" presetSubtype="0">
                                  <p:stCondLst>
                                    <p:cond delay="0"/>
                                  </p:stCondLst>
                                  <p:childTnLst>
                                    <p:set>
                                      <p:cBhvr>
                                        <p:cTn dur="1" fill="hold">
                                          <p:stCondLst>
                                            <p:cond delay="0"/>
                                          </p:stCondLst>
                                        </p:cTn>
                                        <p:tgtEl>
                                          <p:spTgt spid="2311"/>
                                        </p:tgtEl>
                                        <p:attrNameLst>
                                          <p:attrName>style.visibility</p:attrName>
                                        </p:attrNameLst>
                                      </p:cBhvr>
                                      <p:to>
                                        <p:strVal val="visible"/>
                                      </p:to>
                                    </p:set>
                                    <p:animEffect filter="fade" transition="in">
                                      <p:cBhvr>
                                        <p:cTn dur="1000"/>
                                        <p:tgtEl>
                                          <p:spTgt spid="2311"/>
                                        </p:tgtEl>
                                      </p:cBhvr>
                                    </p:animEffect>
                                  </p:childTnLst>
                                </p:cTn>
                              </p:par>
                              <p:par>
                                <p:cTn fill="hold" nodeType="withEffect" presetClass="entr" presetID="10" presetSubtype="0">
                                  <p:stCondLst>
                                    <p:cond delay="0"/>
                                  </p:stCondLst>
                                  <p:childTnLst>
                                    <p:set>
                                      <p:cBhvr>
                                        <p:cTn dur="1" fill="hold">
                                          <p:stCondLst>
                                            <p:cond delay="0"/>
                                          </p:stCondLst>
                                        </p:cTn>
                                        <p:tgtEl>
                                          <p:spTgt spid="2312"/>
                                        </p:tgtEl>
                                        <p:attrNameLst>
                                          <p:attrName>style.visibility</p:attrName>
                                        </p:attrNameLst>
                                      </p:cBhvr>
                                      <p:to>
                                        <p:strVal val="visible"/>
                                      </p:to>
                                    </p:set>
                                    <p:animEffect filter="fade" transition="in">
                                      <p:cBhvr>
                                        <p:cTn dur="1000"/>
                                        <p:tgtEl>
                                          <p:spTgt spid="2312"/>
                                        </p:tgtEl>
                                      </p:cBhvr>
                                    </p:animEffect>
                                  </p:childTnLst>
                                </p:cTn>
                              </p:par>
                              <p:par>
                                <p:cTn fill="hold" nodeType="withEffect" presetClass="entr" presetID="10" presetSubtype="0">
                                  <p:stCondLst>
                                    <p:cond delay="0"/>
                                  </p:stCondLst>
                                  <p:childTnLst>
                                    <p:set>
                                      <p:cBhvr>
                                        <p:cTn dur="1" fill="hold">
                                          <p:stCondLst>
                                            <p:cond delay="0"/>
                                          </p:stCondLst>
                                        </p:cTn>
                                        <p:tgtEl>
                                          <p:spTgt spid="2319"/>
                                        </p:tgtEl>
                                        <p:attrNameLst>
                                          <p:attrName>style.visibility</p:attrName>
                                        </p:attrNameLst>
                                      </p:cBhvr>
                                      <p:to>
                                        <p:strVal val="visible"/>
                                      </p:to>
                                    </p:set>
                                    <p:animEffect filter="fade" transition="in">
                                      <p:cBhvr>
                                        <p:cTn dur="1000"/>
                                        <p:tgtEl>
                                          <p:spTgt spid="2319"/>
                                        </p:tgtEl>
                                      </p:cBhvr>
                                    </p:animEffect>
                                  </p:childTnLst>
                                </p:cTn>
                              </p:par>
                              <p:par>
                                <p:cTn fill="hold" nodeType="withEffect" presetClass="entr" presetID="10" presetSubtype="0">
                                  <p:stCondLst>
                                    <p:cond delay="0"/>
                                  </p:stCondLst>
                                  <p:childTnLst>
                                    <p:set>
                                      <p:cBhvr>
                                        <p:cTn dur="1" fill="hold">
                                          <p:stCondLst>
                                            <p:cond delay="0"/>
                                          </p:stCondLst>
                                        </p:cTn>
                                        <p:tgtEl>
                                          <p:spTgt spid="2320"/>
                                        </p:tgtEl>
                                        <p:attrNameLst>
                                          <p:attrName>style.visibility</p:attrName>
                                        </p:attrNameLst>
                                      </p:cBhvr>
                                      <p:to>
                                        <p:strVal val="visible"/>
                                      </p:to>
                                    </p:set>
                                    <p:animEffect filter="fade" transition="in">
                                      <p:cBhvr>
                                        <p:cTn dur="1000"/>
                                        <p:tgtEl>
                                          <p:spTgt spid="2320"/>
                                        </p:tgtEl>
                                      </p:cBhvr>
                                    </p:animEffect>
                                  </p:childTnLst>
                                </p:cTn>
                              </p:par>
                              <p:par>
                                <p:cTn fill="hold" nodeType="withEffect" presetClass="entr" presetID="10" presetSubtype="0">
                                  <p:stCondLst>
                                    <p:cond delay="0"/>
                                  </p:stCondLst>
                                  <p:childTnLst>
                                    <p:set>
                                      <p:cBhvr>
                                        <p:cTn dur="1" fill="hold">
                                          <p:stCondLst>
                                            <p:cond delay="0"/>
                                          </p:stCondLst>
                                        </p:cTn>
                                        <p:tgtEl>
                                          <p:spTgt spid="2321"/>
                                        </p:tgtEl>
                                        <p:attrNameLst>
                                          <p:attrName>style.visibility</p:attrName>
                                        </p:attrNameLst>
                                      </p:cBhvr>
                                      <p:to>
                                        <p:strVal val="visible"/>
                                      </p:to>
                                    </p:set>
                                    <p:animEffect filter="fade" transition="in">
                                      <p:cBhvr>
                                        <p:cTn dur="1000"/>
                                        <p:tgtEl>
                                          <p:spTgt spid="2321"/>
                                        </p:tgtEl>
                                      </p:cBhvr>
                                    </p:animEffect>
                                  </p:childTnLst>
                                </p:cTn>
                              </p:par>
                              <p:par>
                                <p:cTn fill="hold" nodeType="withEffect" presetClass="entr" presetID="10" presetSubtype="0">
                                  <p:stCondLst>
                                    <p:cond delay="0"/>
                                  </p:stCondLst>
                                  <p:childTnLst>
                                    <p:set>
                                      <p:cBhvr>
                                        <p:cTn dur="1" fill="hold">
                                          <p:stCondLst>
                                            <p:cond delay="0"/>
                                          </p:stCondLst>
                                        </p:cTn>
                                        <p:tgtEl>
                                          <p:spTgt spid="2322"/>
                                        </p:tgtEl>
                                        <p:attrNameLst>
                                          <p:attrName>style.visibility</p:attrName>
                                        </p:attrNameLst>
                                      </p:cBhvr>
                                      <p:to>
                                        <p:strVal val="visible"/>
                                      </p:to>
                                    </p:set>
                                    <p:animEffect filter="fade" transition="in">
                                      <p:cBhvr>
                                        <p:cTn dur="1000"/>
                                        <p:tgtEl>
                                          <p:spTgt spid="2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3">
                                            <p:txEl>
                                              <p:pRg end="0" st="0"/>
                                            </p:txEl>
                                          </p:spTgt>
                                        </p:tgtEl>
                                        <p:attrNameLst>
                                          <p:attrName>style.visibility</p:attrName>
                                        </p:attrNameLst>
                                      </p:cBhvr>
                                      <p:to>
                                        <p:strVal val="visible"/>
                                      </p:to>
                                    </p:set>
                                    <p:animEffect filter="fade" transition="in">
                                      <p:cBhvr>
                                        <p:cTn dur="1000"/>
                                        <p:tgtEl>
                                          <p:spTgt spid="23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3">
                                            <p:txEl>
                                              <p:pRg end="1" st="1"/>
                                            </p:txEl>
                                          </p:spTgt>
                                        </p:tgtEl>
                                        <p:attrNameLst>
                                          <p:attrName>style.visibility</p:attrName>
                                        </p:attrNameLst>
                                      </p:cBhvr>
                                      <p:to>
                                        <p:strVal val="visible"/>
                                      </p:to>
                                    </p:set>
                                    <p:animEffect filter="fade" transition="in">
                                      <p:cBhvr>
                                        <p:cTn dur="1000"/>
                                        <p:tgtEl>
                                          <p:spTgt spid="23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3">
                                            <p:txEl>
                                              <p:pRg end="2" st="2"/>
                                            </p:txEl>
                                          </p:spTgt>
                                        </p:tgtEl>
                                        <p:attrNameLst>
                                          <p:attrName>style.visibility</p:attrName>
                                        </p:attrNameLst>
                                      </p:cBhvr>
                                      <p:to>
                                        <p:strVal val="visible"/>
                                      </p:to>
                                    </p:set>
                                    <p:animEffect filter="fade" transition="in">
                                      <p:cBhvr>
                                        <p:cTn dur="1000"/>
                                        <p:tgtEl>
                                          <p:spTgt spid="23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3">
                                            <p:txEl>
                                              <p:pRg end="3" st="3"/>
                                            </p:txEl>
                                          </p:spTgt>
                                        </p:tgtEl>
                                        <p:attrNameLst>
                                          <p:attrName>style.visibility</p:attrName>
                                        </p:attrNameLst>
                                      </p:cBhvr>
                                      <p:to>
                                        <p:strVal val="visible"/>
                                      </p:to>
                                    </p:set>
                                    <p:animEffect filter="fade" transition="in">
                                      <p:cBhvr>
                                        <p:cTn dur="1000"/>
                                        <p:tgtEl>
                                          <p:spTgt spid="23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3">
                                            <p:txEl>
                                              <p:pRg end="4" st="4"/>
                                            </p:txEl>
                                          </p:spTgt>
                                        </p:tgtEl>
                                        <p:attrNameLst>
                                          <p:attrName>style.visibility</p:attrName>
                                        </p:attrNameLst>
                                      </p:cBhvr>
                                      <p:to>
                                        <p:strVal val="visible"/>
                                      </p:to>
                                    </p:set>
                                    <p:animEffect filter="fade" transition="in">
                                      <p:cBhvr>
                                        <p:cTn dur="1000"/>
                                        <p:tgtEl>
                                          <p:spTgt spid="232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3">
                                            <p:txEl>
                                              <p:pRg end="5" st="5"/>
                                            </p:txEl>
                                          </p:spTgt>
                                        </p:tgtEl>
                                        <p:attrNameLst>
                                          <p:attrName>style.visibility</p:attrName>
                                        </p:attrNameLst>
                                      </p:cBhvr>
                                      <p:to>
                                        <p:strVal val="visible"/>
                                      </p:to>
                                    </p:set>
                                    <p:animEffect filter="fade" transition="in">
                                      <p:cBhvr>
                                        <p:cTn dur="1000"/>
                                        <p:tgtEl>
                                          <p:spTgt spid="232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sp>
        <p:nvSpPr>
          <p:cNvPr id="2328" name="Google Shape;2328;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Pooling Layer</a:t>
            </a:r>
            <a:endParaRPr/>
          </a:p>
        </p:txBody>
      </p:sp>
      <p:sp>
        <p:nvSpPr>
          <p:cNvPr id="2329" name="Google Shape;2329;p95"/>
          <p:cNvSpPr txBox="1"/>
          <p:nvPr/>
        </p:nvSpPr>
        <p:spPr>
          <a:xfrm>
            <a:off x="5005175" y="634625"/>
            <a:ext cx="3866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000">
                <a:solidFill>
                  <a:srgbClr val="FF0000"/>
                </a:solidFill>
                <a:latin typeface="Helvetica Neue"/>
                <a:ea typeface="Helvetica Neue"/>
                <a:cs typeface="Helvetica Neue"/>
                <a:sym typeface="Helvetica Neue"/>
              </a:rPr>
              <a:t>f</a:t>
            </a:r>
            <a:r>
              <a:rPr baseline="-25000" lang="en" sz="2000">
                <a:solidFill>
                  <a:srgbClr val="FF0000"/>
                </a:solidFill>
                <a:latin typeface="Helvetica Neue"/>
                <a:ea typeface="Helvetica Neue"/>
                <a:cs typeface="Helvetica Neue"/>
                <a:sym typeface="Helvetica Neue"/>
              </a:rPr>
              <a:t>p</a:t>
            </a:r>
            <a:r>
              <a:rPr lang="en" sz="2000">
                <a:solidFill>
                  <a:schemeClr val="dk1"/>
                </a:solidFill>
                <a:latin typeface="Helvetica Neue"/>
                <a:ea typeface="Helvetica Neue"/>
                <a:cs typeface="Helvetica Neue"/>
                <a:sym typeface="Helvetica Neue"/>
              </a:rPr>
              <a:t>(</a:t>
            </a:r>
            <a:r>
              <a:rPr b="1" lang="en" sz="2000">
                <a:solidFill>
                  <a:srgbClr val="38761D"/>
                </a:solidFill>
                <a:latin typeface="Helvetica Neue"/>
                <a:ea typeface="Helvetica Neue"/>
                <a:cs typeface="Helvetica Neue"/>
                <a:sym typeface="Helvetica Neue"/>
              </a:rPr>
              <a:t>x</a:t>
            </a:r>
            <a:r>
              <a:rPr baseline="-25000" lang="en" sz="2000">
                <a:solidFill>
                  <a:srgbClr val="38761D"/>
                </a:solidFill>
                <a:latin typeface="Helvetica Neue"/>
                <a:ea typeface="Helvetica Neue"/>
                <a:cs typeface="Helvetica Neue"/>
                <a:sym typeface="Helvetica Neue"/>
              </a:rPr>
              <a:t>A</a:t>
            </a:r>
            <a:r>
              <a:rPr lang="en" sz="2000">
                <a:solidFill>
                  <a:schemeClr val="dk1"/>
                </a:solidFill>
                <a:latin typeface="Helvetica Neue"/>
                <a:ea typeface="Helvetica Neue"/>
                <a:cs typeface="Helvetica Neue"/>
                <a:sym typeface="Helvetica Neue"/>
              </a:rPr>
              <a:t>) = </a:t>
            </a:r>
            <a:r>
              <a:rPr lang="en" sz="2000">
                <a:solidFill>
                  <a:schemeClr val="accent2"/>
                </a:solidFill>
                <a:latin typeface="Helvetica Neue"/>
                <a:ea typeface="Helvetica Neue"/>
                <a:cs typeface="Helvetica Neue"/>
                <a:sym typeface="Helvetica Neue"/>
              </a:rPr>
              <a:t>p(</a:t>
            </a:r>
            <a:r>
              <a:rPr b="1" lang="en" sz="2000">
                <a:solidFill>
                  <a:srgbClr val="38761D"/>
                </a:solidFill>
                <a:latin typeface="Helvetica Neue"/>
                <a:ea typeface="Helvetica Neue"/>
                <a:cs typeface="Helvetica Neue"/>
                <a:sym typeface="Helvetica Neue"/>
              </a:rPr>
              <a:t>x</a:t>
            </a:r>
            <a:r>
              <a:rPr baseline="-25000" lang="en" sz="2000">
                <a:solidFill>
                  <a:srgbClr val="38761D"/>
                </a:solidFill>
                <a:latin typeface="Helvetica Neue"/>
                <a:ea typeface="Helvetica Neue"/>
                <a:cs typeface="Helvetica Neue"/>
                <a:sym typeface="Helvetica Neue"/>
              </a:rPr>
              <a:t>A</a:t>
            </a:r>
            <a:r>
              <a:rPr lang="en" sz="2000">
                <a:solidFill>
                  <a:schemeClr val="dk1"/>
                </a:solidFill>
                <a:latin typeface="Helvetica Neue"/>
                <a:ea typeface="Helvetica Neue"/>
                <a:cs typeface="Helvetica Neue"/>
                <a:sym typeface="Helvetica Neue"/>
              </a:rPr>
              <a:t>)</a:t>
            </a:r>
            <a:endParaRPr sz="2000">
              <a:solidFill>
                <a:schemeClr val="dk1"/>
              </a:solidFill>
              <a:latin typeface="Helvetica Neue"/>
              <a:ea typeface="Helvetica Neue"/>
              <a:cs typeface="Helvetica Neue"/>
              <a:sym typeface="Helvetica Neue"/>
            </a:endParaRPr>
          </a:p>
          <a:p>
            <a:pPr indent="-355600" lvl="0" marL="457200" rtl="0" algn="l">
              <a:spcBef>
                <a:spcPts val="1200"/>
              </a:spcBef>
              <a:spcAft>
                <a:spcPts val="0"/>
              </a:spcAft>
              <a:buClr>
                <a:schemeClr val="dk1"/>
              </a:buClr>
              <a:buSzPts val="2000"/>
              <a:buFont typeface="Helvetica Neue"/>
              <a:buChar char="●"/>
            </a:pPr>
            <a:r>
              <a:rPr i="1" lang="en" sz="2000">
                <a:solidFill>
                  <a:schemeClr val="dk1"/>
                </a:solidFill>
                <a:latin typeface="Helvetica Neue"/>
                <a:ea typeface="Helvetica Neue"/>
                <a:cs typeface="Helvetica Neue"/>
                <a:sym typeface="Helvetica Neue"/>
              </a:rPr>
              <a:t>p</a:t>
            </a:r>
            <a:r>
              <a:rPr lang="en" sz="2000">
                <a:solidFill>
                  <a:schemeClr val="dk1"/>
                </a:solidFill>
                <a:latin typeface="Helvetica Neue"/>
                <a:ea typeface="Helvetica Neue"/>
                <a:cs typeface="Helvetica Neue"/>
                <a:sym typeface="Helvetica Neue"/>
              </a:rPr>
              <a:t> is a function with no learnable parameters</a:t>
            </a:r>
            <a:endParaRPr sz="2000">
              <a:solidFill>
                <a:schemeClr val="dk1"/>
              </a:solidFill>
              <a:latin typeface="Helvetica Neue"/>
              <a:ea typeface="Helvetica Neue"/>
              <a:cs typeface="Helvetica Neue"/>
              <a:sym typeface="Helvetica Neue"/>
            </a:endParaRPr>
          </a:p>
          <a:p>
            <a:pPr indent="-355600" lvl="0" marL="457200" rtl="0" algn="l">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E.g., </a:t>
            </a:r>
            <a:r>
              <a:rPr b="1" lang="en" sz="2000">
                <a:solidFill>
                  <a:schemeClr val="dk1"/>
                </a:solidFill>
                <a:latin typeface="Helvetica Neue"/>
                <a:ea typeface="Helvetica Neue"/>
                <a:cs typeface="Helvetica Neue"/>
                <a:sym typeface="Helvetica Neue"/>
              </a:rPr>
              <a:t>max</a:t>
            </a:r>
            <a:endParaRPr b="1" sz="2000">
              <a:solidFill>
                <a:schemeClr val="dk1"/>
              </a:solidFill>
              <a:latin typeface="Helvetica Neue"/>
              <a:ea typeface="Helvetica Neue"/>
              <a:cs typeface="Helvetica Neue"/>
              <a:sym typeface="Helvetica Neue"/>
            </a:endParaRPr>
          </a:p>
          <a:p>
            <a:pPr indent="0" lvl="0" marL="0" rtl="0" algn="l">
              <a:spcBef>
                <a:spcPts val="1200"/>
              </a:spcBef>
              <a:spcAft>
                <a:spcPts val="1200"/>
              </a:spcAft>
              <a:buNone/>
            </a:pPr>
            <a:r>
              <a:t/>
            </a:r>
            <a:endParaRPr sz="2000">
              <a:solidFill>
                <a:srgbClr val="FF0000"/>
              </a:solidFill>
              <a:latin typeface="Helvetica Neue"/>
              <a:ea typeface="Helvetica Neue"/>
              <a:cs typeface="Helvetica Neue"/>
              <a:sym typeface="Helvetica Neue"/>
            </a:endParaRPr>
          </a:p>
        </p:txBody>
      </p:sp>
      <p:sp>
        <p:nvSpPr>
          <p:cNvPr id="2330" name="Google Shape;2330;p95"/>
          <p:cNvSpPr/>
          <p:nvPr/>
        </p:nvSpPr>
        <p:spPr>
          <a:xfrm>
            <a:off x="1188922" y="1232526"/>
            <a:ext cx="2249470" cy="3562312"/>
          </a:xfrm>
          <a:custGeom>
            <a:rect b="b" l="l" r="r" t="t"/>
            <a:pathLst>
              <a:path extrusionOk="0" h="5501640" w="3474085">
                <a:moveTo>
                  <a:pt x="3473848" y="0"/>
                </a:moveTo>
                <a:lnTo>
                  <a:pt x="0" y="1988795"/>
                </a:lnTo>
                <a:lnTo>
                  <a:pt x="18334" y="5501085"/>
                </a:lnTo>
                <a:lnTo>
                  <a:pt x="3473848" y="3507196"/>
                </a:lnTo>
                <a:lnTo>
                  <a:pt x="3473848" y="0"/>
                </a:lnTo>
                <a:close/>
              </a:path>
            </a:pathLst>
          </a:custGeom>
          <a:solidFill>
            <a:srgbClr val="70BF4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31" name="Google Shape;2331;p95"/>
          <p:cNvSpPr/>
          <p:nvPr/>
        </p:nvSpPr>
        <p:spPr>
          <a:xfrm>
            <a:off x="1188922" y="1232526"/>
            <a:ext cx="2249470" cy="3562312"/>
          </a:xfrm>
          <a:custGeom>
            <a:rect b="b" l="l" r="r" t="t"/>
            <a:pathLst>
              <a:path extrusionOk="0" h="5501640" w="3474085">
                <a:moveTo>
                  <a:pt x="0" y="1988795"/>
                </a:moveTo>
                <a:lnTo>
                  <a:pt x="3473849" y="0"/>
                </a:lnTo>
                <a:lnTo>
                  <a:pt x="3473849" y="3507196"/>
                </a:lnTo>
                <a:lnTo>
                  <a:pt x="18334" y="5501085"/>
                </a:lnTo>
                <a:lnTo>
                  <a:pt x="0" y="1988795"/>
                </a:lnTo>
                <a:close/>
              </a:path>
            </a:pathLst>
          </a:custGeom>
          <a:noFill/>
          <a:ln cap="flat" cmpd="sng" w="50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32" name="Google Shape;2332;p95"/>
          <p:cNvSpPr/>
          <p:nvPr/>
        </p:nvSpPr>
        <p:spPr>
          <a:xfrm>
            <a:off x="1532661" y="2327236"/>
            <a:ext cx="0" cy="2267561"/>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33" name="Google Shape;2333;p95"/>
          <p:cNvSpPr/>
          <p:nvPr/>
        </p:nvSpPr>
        <p:spPr>
          <a:xfrm>
            <a:off x="1956327" y="2084468"/>
            <a:ext cx="0" cy="2267561"/>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34" name="Google Shape;2334;p95"/>
          <p:cNvSpPr/>
          <p:nvPr/>
        </p:nvSpPr>
        <p:spPr>
          <a:xfrm>
            <a:off x="2311818" y="1878781"/>
            <a:ext cx="0" cy="2267561"/>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35" name="Google Shape;2335;p95"/>
          <p:cNvSpPr/>
          <p:nvPr/>
        </p:nvSpPr>
        <p:spPr>
          <a:xfrm>
            <a:off x="2667310" y="1687131"/>
            <a:ext cx="0" cy="2267561"/>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36" name="Google Shape;2336;p95"/>
          <p:cNvSpPr/>
          <p:nvPr/>
        </p:nvSpPr>
        <p:spPr>
          <a:xfrm>
            <a:off x="3022803" y="1457182"/>
            <a:ext cx="0" cy="2267561"/>
          </a:xfrm>
          <a:custGeom>
            <a:rect b="b" l="l" r="r" t="t"/>
            <a:pathLst>
              <a:path extrusionOk="0" h="3502025" w="120000">
                <a:moveTo>
                  <a:pt x="0" y="3501880"/>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37" name="Google Shape;2337;p95"/>
          <p:cNvSpPr/>
          <p:nvPr/>
        </p:nvSpPr>
        <p:spPr>
          <a:xfrm>
            <a:off x="1190052" y="1584421"/>
            <a:ext cx="2247003" cy="1292283"/>
          </a:xfrm>
          <a:custGeom>
            <a:rect b="b" l="l" r="r" t="t"/>
            <a:pathLst>
              <a:path extrusionOk="0" h="1995804" w="3470275">
                <a:moveTo>
                  <a:pt x="0" y="1995222"/>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38" name="Google Shape;2338;p95"/>
          <p:cNvSpPr/>
          <p:nvPr/>
        </p:nvSpPr>
        <p:spPr>
          <a:xfrm>
            <a:off x="1190052" y="2034359"/>
            <a:ext cx="2247003" cy="1292283"/>
          </a:xfrm>
          <a:custGeom>
            <a:rect b="b" l="l" r="r" t="t"/>
            <a:pathLst>
              <a:path extrusionOk="0" h="1995804" w="3470275">
                <a:moveTo>
                  <a:pt x="0" y="1995222"/>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39" name="Google Shape;2339;p95"/>
          <p:cNvSpPr/>
          <p:nvPr/>
        </p:nvSpPr>
        <p:spPr>
          <a:xfrm>
            <a:off x="1190052" y="2369903"/>
            <a:ext cx="2247003" cy="1292283"/>
          </a:xfrm>
          <a:custGeom>
            <a:rect b="b" l="l" r="r" t="t"/>
            <a:pathLst>
              <a:path extrusionOk="0" h="1995804" w="3470275">
                <a:moveTo>
                  <a:pt x="0" y="1995222"/>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0" name="Google Shape;2340;p95"/>
          <p:cNvSpPr/>
          <p:nvPr/>
        </p:nvSpPr>
        <p:spPr>
          <a:xfrm>
            <a:off x="1190052" y="2743750"/>
            <a:ext cx="2247003" cy="1292283"/>
          </a:xfrm>
          <a:custGeom>
            <a:rect b="b" l="l" r="r" t="t"/>
            <a:pathLst>
              <a:path extrusionOk="0" h="1995804" w="3470275">
                <a:moveTo>
                  <a:pt x="0" y="1995223"/>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1" name="Google Shape;2341;p95"/>
          <p:cNvSpPr/>
          <p:nvPr/>
        </p:nvSpPr>
        <p:spPr>
          <a:xfrm>
            <a:off x="1190052" y="3150994"/>
            <a:ext cx="2247003" cy="1292283"/>
          </a:xfrm>
          <a:custGeom>
            <a:rect b="b" l="l" r="r" t="t"/>
            <a:pathLst>
              <a:path extrusionOk="0" h="1995804" w="3470275">
                <a:moveTo>
                  <a:pt x="0" y="1995222"/>
                </a:moveTo>
                <a:lnTo>
                  <a:pt x="347027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2" name="Google Shape;2342;p95"/>
          <p:cNvSpPr/>
          <p:nvPr/>
        </p:nvSpPr>
        <p:spPr>
          <a:xfrm>
            <a:off x="5005185" y="2556383"/>
            <a:ext cx="1430846" cy="2265916"/>
          </a:xfrm>
          <a:custGeom>
            <a:rect b="b" l="l" r="r" t="t"/>
            <a:pathLst>
              <a:path extrusionOk="0" h="3499484" w="2209800">
                <a:moveTo>
                  <a:pt x="2209613" y="0"/>
                </a:moveTo>
                <a:lnTo>
                  <a:pt x="0" y="1265012"/>
                </a:lnTo>
                <a:lnTo>
                  <a:pt x="11662" y="3499076"/>
                </a:lnTo>
                <a:lnTo>
                  <a:pt x="2209613" y="2230823"/>
                </a:lnTo>
                <a:lnTo>
                  <a:pt x="2209613" y="0"/>
                </a:lnTo>
                <a:close/>
              </a:path>
            </a:pathLst>
          </a:custGeom>
          <a:solidFill>
            <a:srgbClr val="51A8F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3" name="Google Shape;2343;p95"/>
          <p:cNvSpPr/>
          <p:nvPr/>
        </p:nvSpPr>
        <p:spPr>
          <a:xfrm>
            <a:off x="5005185" y="2556383"/>
            <a:ext cx="1430846" cy="2265916"/>
          </a:xfrm>
          <a:custGeom>
            <a:rect b="b" l="l" r="r" t="t"/>
            <a:pathLst>
              <a:path extrusionOk="0" h="3499484" w="2209800">
                <a:moveTo>
                  <a:pt x="0" y="1265014"/>
                </a:moveTo>
                <a:lnTo>
                  <a:pt x="2209613" y="0"/>
                </a:lnTo>
                <a:lnTo>
                  <a:pt x="2209613" y="2230824"/>
                </a:lnTo>
                <a:lnTo>
                  <a:pt x="11661" y="3499077"/>
                </a:lnTo>
                <a:lnTo>
                  <a:pt x="0" y="1265014"/>
                </a:lnTo>
                <a:close/>
              </a:path>
            </a:pathLst>
          </a:custGeom>
          <a:noFill/>
          <a:ln cap="flat" cmpd="sng" w="50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4" name="Google Shape;2344;p95"/>
          <p:cNvSpPr/>
          <p:nvPr/>
        </p:nvSpPr>
        <p:spPr>
          <a:xfrm>
            <a:off x="5298767" y="3212599"/>
            <a:ext cx="0" cy="1455104"/>
          </a:xfrm>
          <a:custGeom>
            <a:rect b="b" l="l" r="r" t="t"/>
            <a:pathLst>
              <a:path extrusionOk="0" h="2247265" w="120000">
                <a:moveTo>
                  <a:pt x="0" y="2246894"/>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5" name="Google Shape;2345;p95"/>
          <p:cNvSpPr/>
          <p:nvPr/>
        </p:nvSpPr>
        <p:spPr>
          <a:xfrm>
            <a:off x="5719417" y="2961162"/>
            <a:ext cx="0" cy="1455104"/>
          </a:xfrm>
          <a:custGeom>
            <a:rect b="b" l="l" r="r" t="t"/>
            <a:pathLst>
              <a:path extrusionOk="0" h="2247265" w="120000">
                <a:moveTo>
                  <a:pt x="0" y="2246895"/>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6" name="Google Shape;2346;p95"/>
          <p:cNvSpPr/>
          <p:nvPr/>
        </p:nvSpPr>
        <p:spPr>
          <a:xfrm>
            <a:off x="6070559" y="2772513"/>
            <a:ext cx="0" cy="1455104"/>
          </a:xfrm>
          <a:custGeom>
            <a:rect b="b" l="l" r="r" t="t"/>
            <a:pathLst>
              <a:path extrusionOk="0" h="2247265" w="120000">
                <a:moveTo>
                  <a:pt x="0" y="2246894"/>
                </a:move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7" name="Google Shape;2347;p95"/>
          <p:cNvSpPr/>
          <p:nvPr/>
        </p:nvSpPr>
        <p:spPr>
          <a:xfrm>
            <a:off x="5017272" y="2919677"/>
            <a:ext cx="1401653" cy="853985"/>
          </a:xfrm>
          <a:custGeom>
            <a:rect b="b" l="l" r="r" t="t"/>
            <a:pathLst>
              <a:path extrusionOk="0" h="1318895" w="2164715">
                <a:moveTo>
                  <a:pt x="2164163" y="0"/>
                </a:moveTo>
                <a:lnTo>
                  <a:pt x="0" y="1318634"/>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8" name="Google Shape;2348;p95"/>
          <p:cNvSpPr/>
          <p:nvPr/>
        </p:nvSpPr>
        <p:spPr>
          <a:xfrm>
            <a:off x="5025483" y="3310486"/>
            <a:ext cx="1401653" cy="853985"/>
          </a:xfrm>
          <a:custGeom>
            <a:rect b="b" l="l" r="r" t="t"/>
            <a:pathLst>
              <a:path extrusionOk="0" h="1318895" w="2164715">
                <a:moveTo>
                  <a:pt x="2164163" y="0"/>
                </a:moveTo>
                <a:lnTo>
                  <a:pt x="0" y="1318635"/>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9" name="Google Shape;2349;p95"/>
          <p:cNvSpPr/>
          <p:nvPr/>
        </p:nvSpPr>
        <p:spPr>
          <a:xfrm>
            <a:off x="5019852" y="3671764"/>
            <a:ext cx="1401653" cy="853985"/>
          </a:xfrm>
          <a:custGeom>
            <a:rect b="b" l="l" r="r" t="t"/>
            <a:pathLst>
              <a:path extrusionOk="0" h="1318895" w="2164715">
                <a:moveTo>
                  <a:pt x="2164163" y="0"/>
                </a:moveTo>
                <a:lnTo>
                  <a:pt x="0" y="1318634"/>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2350" name="Google Shape;2350;p95"/>
          <p:cNvGrpSpPr/>
          <p:nvPr/>
        </p:nvGrpSpPr>
        <p:grpSpPr>
          <a:xfrm>
            <a:off x="1197672" y="1870275"/>
            <a:ext cx="4053423" cy="1766354"/>
            <a:chOff x="1197672" y="1870275"/>
            <a:chExt cx="4053423" cy="1766354"/>
          </a:xfrm>
        </p:grpSpPr>
        <p:sp>
          <p:nvSpPr>
            <p:cNvPr id="2351" name="Google Shape;2351;p95"/>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52" name="Google Shape;2352;p95"/>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53" name="Google Shape;2353;p95"/>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54" name="Google Shape;2354;p95"/>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355" name="Google Shape;2355;p95"/>
          <p:cNvGrpSpPr/>
          <p:nvPr/>
        </p:nvGrpSpPr>
        <p:grpSpPr>
          <a:xfrm>
            <a:off x="1578672" y="1641675"/>
            <a:ext cx="4053423" cy="1766354"/>
            <a:chOff x="1197672" y="1870275"/>
            <a:chExt cx="4053423" cy="1766354"/>
          </a:xfrm>
        </p:grpSpPr>
        <p:sp>
          <p:nvSpPr>
            <p:cNvPr id="2356" name="Google Shape;2356;p95"/>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57" name="Google Shape;2357;p95"/>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58" name="Google Shape;2358;p95"/>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59" name="Google Shape;2359;p95"/>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360" name="Google Shape;2360;p95"/>
          <p:cNvGrpSpPr/>
          <p:nvPr/>
        </p:nvGrpSpPr>
        <p:grpSpPr>
          <a:xfrm>
            <a:off x="1959672" y="1413075"/>
            <a:ext cx="4053423" cy="1766354"/>
            <a:chOff x="1197672" y="1870275"/>
            <a:chExt cx="4053423" cy="1766354"/>
          </a:xfrm>
        </p:grpSpPr>
        <p:sp>
          <p:nvSpPr>
            <p:cNvPr id="2361" name="Google Shape;2361;p95"/>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62" name="Google Shape;2362;p95"/>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63" name="Google Shape;2363;p95"/>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64" name="Google Shape;2364;p95"/>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365" name="Google Shape;2365;p95"/>
          <p:cNvGrpSpPr/>
          <p:nvPr/>
        </p:nvGrpSpPr>
        <p:grpSpPr>
          <a:xfrm>
            <a:off x="2340672" y="1184475"/>
            <a:ext cx="4053423" cy="1766354"/>
            <a:chOff x="1197672" y="1870275"/>
            <a:chExt cx="4053423" cy="1766354"/>
          </a:xfrm>
        </p:grpSpPr>
        <p:sp>
          <p:nvSpPr>
            <p:cNvPr id="2366" name="Google Shape;2366;p95"/>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67" name="Google Shape;2367;p95"/>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68" name="Google Shape;2368;p95"/>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69" name="Google Shape;2369;p95"/>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370" name="Google Shape;2370;p95"/>
          <p:cNvGrpSpPr/>
          <p:nvPr/>
        </p:nvGrpSpPr>
        <p:grpSpPr>
          <a:xfrm>
            <a:off x="1197672" y="2251275"/>
            <a:ext cx="4053423" cy="1766354"/>
            <a:chOff x="1197672" y="1870275"/>
            <a:chExt cx="4053423" cy="1766354"/>
          </a:xfrm>
        </p:grpSpPr>
        <p:sp>
          <p:nvSpPr>
            <p:cNvPr id="2371" name="Google Shape;2371;p95"/>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72" name="Google Shape;2372;p95"/>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73" name="Google Shape;2373;p95"/>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74" name="Google Shape;2374;p95"/>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375" name="Google Shape;2375;p95"/>
          <p:cNvGrpSpPr/>
          <p:nvPr/>
        </p:nvGrpSpPr>
        <p:grpSpPr>
          <a:xfrm>
            <a:off x="1578672" y="2022675"/>
            <a:ext cx="4053423" cy="1766354"/>
            <a:chOff x="1197672" y="1870275"/>
            <a:chExt cx="4053423" cy="1766354"/>
          </a:xfrm>
        </p:grpSpPr>
        <p:sp>
          <p:nvSpPr>
            <p:cNvPr id="2376" name="Google Shape;2376;p95"/>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77" name="Google Shape;2377;p95"/>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78" name="Google Shape;2378;p95"/>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79" name="Google Shape;2379;p95"/>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380" name="Google Shape;2380;p95"/>
          <p:cNvGrpSpPr/>
          <p:nvPr/>
        </p:nvGrpSpPr>
        <p:grpSpPr>
          <a:xfrm>
            <a:off x="1959672" y="1794075"/>
            <a:ext cx="4053423" cy="1766354"/>
            <a:chOff x="1197672" y="1870275"/>
            <a:chExt cx="4053423" cy="1766354"/>
          </a:xfrm>
        </p:grpSpPr>
        <p:sp>
          <p:nvSpPr>
            <p:cNvPr id="2381" name="Google Shape;2381;p95"/>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82" name="Google Shape;2382;p95"/>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83" name="Google Shape;2383;p95"/>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84" name="Google Shape;2384;p95"/>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385" name="Google Shape;2385;p95"/>
          <p:cNvGrpSpPr/>
          <p:nvPr/>
        </p:nvGrpSpPr>
        <p:grpSpPr>
          <a:xfrm>
            <a:off x="2340672" y="1565475"/>
            <a:ext cx="4053423" cy="1766354"/>
            <a:chOff x="1197672" y="1870275"/>
            <a:chExt cx="4053423" cy="1766354"/>
          </a:xfrm>
        </p:grpSpPr>
        <p:sp>
          <p:nvSpPr>
            <p:cNvPr id="2386" name="Google Shape;2386;p95"/>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87" name="Google Shape;2387;p95"/>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88" name="Google Shape;2388;p95"/>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89" name="Google Shape;2389;p95"/>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390" name="Google Shape;2390;p95"/>
          <p:cNvGrpSpPr/>
          <p:nvPr/>
        </p:nvGrpSpPr>
        <p:grpSpPr>
          <a:xfrm>
            <a:off x="1197672" y="1946475"/>
            <a:ext cx="5196423" cy="2833154"/>
            <a:chOff x="1197672" y="1946475"/>
            <a:chExt cx="5196423" cy="2833154"/>
          </a:xfrm>
        </p:grpSpPr>
        <p:grpSp>
          <p:nvGrpSpPr>
            <p:cNvPr id="2391" name="Google Shape;2391;p95"/>
            <p:cNvGrpSpPr/>
            <p:nvPr/>
          </p:nvGrpSpPr>
          <p:grpSpPr>
            <a:xfrm>
              <a:off x="1197672" y="2632275"/>
              <a:ext cx="4053423" cy="1766354"/>
              <a:chOff x="1197672" y="1870275"/>
              <a:chExt cx="4053423" cy="1766354"/>
            </a:xfrm>
          </p:grpSpPr>
          <p:sp>
            <p:nvSpPr>
              <p:cNvPr id="2392" name="Google Shape;2392;p95"/>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93" name="Google Shape;2393;p95"/>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94" name="Google Shape;2394;p95"/>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95" name="Google Shape;2395;p95"/>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396" name="Google Shape;2396;p95"/>
            <p:cNvGrpSpPr/>
            <p:nvPr/>
          </p:nvGrpSpPr>
          <p:grpSpPr>
            <a:xfrm>
              <a:off x="1578672" y="2403675"/>
              <a:ext cx="4053423" cy="1766354"/>
              <a:chOff x="1197672" y="1870275"/>
              <a:chExt cx="4053423" cy="1766354"/>
            </a:xfrm>
          </p:grpSpPr>
          <p:sp>
            <p:nvSpPr>
              <p:cNvPr id="2397" name="Google Shape;2397;p95"/>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98" name="Google Shape;2398;p95"/>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99" name="Google Shape;2399;p95"/>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00" name="Google Shape;2400;p95"/>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401" name="Google Shape;2401;p95"/>
            <p:cNvGrpSpPr/>
            <p:nvPr/>
          </p:nvGrpSpPr>
          <p:grpSpPr>
            <a:xfrm>
              <a:off x="1959672" y="2175075"/>
              <a:ext cx="4053423" cy="1766354"/>
              <a:chOff x="1197672" y="1870275"/>
              <a:chExt cx="4053423" cy="1766354"/>
            </a:xfrm>
          </p:grpSpPr>
          <p:sp>
            <p:nvSpPr>
              <p:cNvPr id="2402" name="Google Shape;2402;p95"/>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03" name="Google Shape;2403;p95"/>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04" name="Google Shape;2404;p95"/>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05" name="Google Shape;2405;p95"/>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406" name="Google Shape;2406;p95"/>
            <p:cNvGrpSpPr/>
            <p:nvPr/>
          </p:nvGrpSpPr>
          <p:grpSpPr>
            <a:xfrm>
              <a:off x="2340672" y="1946475"/>
              <a:ext cx="4053423" cy="1766354"/>
              <a:chOff x="1197672" y="1870275"/>
              <a:chExt cx="4053423" cy="1766354"/>
            </a:xfrm>
          </p:grpSpPr>
          <p:sp>
            <p:nvSpPr>
              <p:cNvPr id="2407" name="Google Shape;2407;p95"/>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08" name="Google Shape;2408;p95"/>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09" name="Google Shape;2409;p95"/>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10" name="Google Shape;2410;p95"/>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411" name="Google Shape;2411;p95"/>
            <p:cNvGrpSpPr/>
            <p:nvPr/>
          </p:nvGrpSpPr>
          <p:grpSpPr>
            <a:xfrm>
              <a:off x="1197672" y="3013275"/>
              <a:ext cx="4053423" cy="1766354"/>
              <a:chOff x="1197672" y="1870275"/>
              <a:chExt cx="4053423" cy="1766354"/>
            </a:xfrm>
          </p:grpSpPr>
          <p:sp>
            <p:nvSpPr>
              <p:cNvPr id="2412" name="Google Shape;2412;p95"/>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13" name="Google Shape;2413;p95"/>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14" name="Google Shape;2414;p95"/>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15" name="Google Shape;2415;p95"/>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416" name="Google Shape;2416;p95"/>
            <p:cNvGrpSpPr/>
            <p:nvPr/>
          </p:nvGrpSpPr>
          <p:grpSpPr>
            <a:xfrm>
              <a:off x="1578672" y="2784675"/>
              <a:ext cx="4053423" cy="1766354"/>
              <a:chOff x="1197672" y="1870275"/>
              <a:chExt cx="4053423" cy="1766354"/>
            </a:xfrm>
          </p:grpSpPr>
          <p:sp>
            <p:nvSpPr>
              <p:cNvPr id="2417" name="Google Shape;2417;p95"/>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18" name="Google Shape;2418;p95"/>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19" name="Google Shape;2419;p95"/>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20" name="Google Shape;2420;p95"/>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421" name="Google Shape;2421;p95"/>
            <p:cNvGrpSpPr/>
            <p:nvPr/>
          </p:nvGrpSpPr>
          <p:grpSpPr>
            <a:xfrm>
              <a:off x="1959672" y="2556075"/>
              <a:ext cx="4053423" cy="1766354"/>
              <a:chOff x="1197672" y="1870275"/>
              <a:chExt cx="4053423" cy="1766354"/>
            </a:xfrm>
          </p:grpSpPr>
          <p:sp>
            <p:nvSpPr>
              <p:cNvPr id="2422" name="Google Shape;2422;p95"/>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23" name="Google Shape;2423;p95"/>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24" name="Google Shape;2424;p95"/>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25" name="Google Shape;2425;p95"/>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grpSp>
        <p:nvGrpSpPr>
          <p:cNvPr id="2426" name="Google Shape;2426;p95"/>
          <p:cNvGrpSpPr/>
          <p:nvPr/>
        </p:nvGrpSpPr>
        <p:grpSpPr>
          <a:xfrm>
            <a:off x="2340672" y="2327475"/>
            <a:ext cx="4053423" cy="1766354"/>
            <a:chOff x="1197672" y="1870275"/>
            <a:chExt cx="4053423" cy="1766354"/>
          </a:xfrm>
        </p:grpSpPr>
        <p:sp>
          <p:nvSpPr>
            <p:cNvPr id="2427" name="Google Shape;2427;p95"/>
            <p:cNvSpPr/>
            <p:nvPr/>
          </p:nvSpPr>
          <p:spPr>
            <a:xfrm>
              <a:off x="1201091" y="1870275"/>
              <a:ext cx="1115483" cy="1766354"/>
            </a:xfrm>
            <a:custGeom>
              <a:rect b="b" l="l" r="r" t="t"/>
              <a:pathLst>
                <a:path extrusionOk="0" h="2727960" w="1722754">
                  <a:moveTo>
                    <a:pt x="0" y="986044"/>
                  </a:moveTo>
                  <a:lnTo>
                    <a:pt x="1722336" y="0"/>
                  </a:lnTo>
                  <a:lnTo>
                    <a:pt x="1722336" y="1738869"/>
                  </a:lnTo>
                  <a:lnTo>
                    <a:pt x="9090" y="2727439"/>
                  </a:lnTo>
                  <a:lnTo>
                    <a:pt x="0" y="986044"/>
                  </a:lnTo>
                  <a:close/>
                </a:path>
              </a:pathLst>
            </a:custGeom>
            <a:noFill/>
            <a:ln cap="flat" cmpd="sng" w="1270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28" name="Google Shape;2428;p95"/>
            <p:cNvSpPr/>
            <p:nvPr/>
          </p:nvSpPr>
          <p:spPr>
            <a:xfrm>
              <a:off x="1197672" y="3044081"/>
              <a:ext cx="3981698" cy="449811"/>
            </a:xfrm>
            <a:custGeom>
              <a:rect b="b" l="l" r="r" t="t"/>
              <a:pathLst>
                <a:path extrusionOk="0" h="694689" w="6149340">
                  <a:moveTo>
                    <a:pt x="0" y="0"/>
                  </a:moveTo>
                  <a:lnTo>
                    <a:pt x="6149023" y="694613"/>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29" name="Google Shape;2429;p95"/>
            <p:cNvSpPr/>
            <p:nvPr/>
          </p:nvSpPr>
          <p:spPr>
            <a:xfrm>
              <a:off x="2311023" y="2443069"/>
              <a:ext cx="2875259" cy="1076423"/>
            </a:xfrm>
            <a:custGeom>
              <a:rect b="b" l="l" r="r" t="t"/>
              <a:pathLst>
                <a:path extrusionOk="0" h="1662429" w="4440555">
                  <a:moveTo>
                    <a:pt x="0" y="0"/>
                  </a:moveTo>
                  <a:lnTo>
                    <a:pt x="4440357" y="1661835"/>
                  </a:lnTo>
                </a:path>
              </a:pathLst>
            </a:custGeom>
            <a:noFill/>
            <a:ln cap="flat" cmpd="sng" w="25400">
              <a:solidFill>
                <a:srgbClr val="EC5C5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30" name="Google Shape;2430;p95"/>
            <p:cNvSpPr/>
            <p:nvPr/>
          </p:nvSpPr>
          <p:spPr>
            <a:xfrm>
              <a:off x="5066483" y="3388030"/>
              <a:ext cx="184612" cy="184611"/>
            </a:xfrm>
            <a:custGeom>
              <a:rect b="b" l="l" r="r" t="t"/>
              <a:pathLst>
                <a:path extrusionOk="0" h="285114" w="285115">
                  <a:moveTo>
                    <a:pt x="142267" y="0"/>
                  </a:moveTo>
                  <a:lnTo>
                    <a:pt x="97300" y="7252"/>
                  </a:lnTo>
                  <a:lnTo>
                    <a:pt x="58246" y="27449"/>
                  </a:lnTo>
                  <a:lnTo>
                    <a:pt x="27449" y="58246"/>
                  </a:lnTo>
                  <a:lnTo>
                    <a:pt x="7252" y="97300"/>
                  </a:lnTo>
                  <a:lnTo>
                    <a:pt x="0" y="142267"/>
                  </a:lnTo>
                  <a:lnTo>
                    <a:pt x="7252" y="187235"/>
                  </a:lnTo>
                  <a:lnTo>
                    <a:pt x="27449" y="226289"/>
                  </a:lnTo>
                  <a:lnTo>
                    <a:pt x="58246" y="257086"/>
                  </a:lnTo>
                  <a:lnTo>
                    <a:pt x="97300" y="277282"/>
                  </a:lnTo>
                  <a:lnTo>
                    <a:pt x="142267" y="284535"/>
                  </a:lnTo>
                  <a:lnTo>
                    <a:pt x="187234" y="277282"/>
                  </a:lnTo>
                  <a:lnTo>
                    <a:pt x="226288" y="257086"/>
                  </a:lnTo>
                  <a:lnTo>
                    <a:pt x="257085" y="226289"/>
                  </a:lnTo>
                  <a:lnTo>
                    <a:pt x="277281" y="187235"/>
                  </a:lnTo>
                  <a:lnTo>
                    <a:pt x="284534" y="142267"/>
                  </a:lnTo>
                  <a:lnTo>
                    <a:pt x="277281" y="97300"/>
                  </a:lnTo>
                  <a:lnTo>
                    <a:pt x="257085" y="58246"/>
                  </a:lnTo>
                  <a:lnTo>
                    <a:pt x="226288" y="27449"/>
                  </a:lnTo>
                  <a:lnTo>
                    <a:pt x="187234" y="7252"/>
                  </a:lnTo>
                  <a:lnTo>
                    <a:pt x="142267" y="0"/>
                  </a:lnTo>
                  <a:close/>
                </a:path>
              </a:pathLst>
            </a:custGeom>
            <a:solidFill>
              <a:srgbClr val="EC5C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9">
                                            <p:txEl>
                                              <p:pRg end="0" st="0"/>
                                            </p:txEl>
                                          </p:spTgt>
                                        </p:tgtEl>
                                        <p:attrNameLst>
                                          <p:attrName>style.visibility</p:attrName>
                                        </p:attrNameLst>
                                      </p:cBhvr>
                                      <p:to>
                                        <p:strVal val="visible"/>
                                      </p:to>
                                    </p:set>
                                    <p:animEffect filter="fade" transition="in">
                                      <p:cBhvr>
                                        <p:cTn dur="1000"/>
                                        <p:tgtEl>
                                          <p:spTgt spid="23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9">
                                            <p:txEl>
                                              <p:pRg end="1" st="1"/>
                                            </p:txEl>
                                          </p:spTgt>
                                        </p:tgtEl>
                                        <p:attrNameLst>
                                          <p:attrName>style.visibility</p:attrName>
                                        </p:attrNameLst>
                                      </p:cBhvr>
                                      <p:to>
                                        <p:strVal val="visible"/>
                                      </p:to>
                                    </p:set>
                                    <p:animEffect filter="fade" transition="in">
                                      <p:cBhvr>
                                        <p:cTn dur="1000"/>
                                        <p:tgtEl>
                                          <p:spTgt spid="23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9">
                                            <p:txEl>
                                              <p:pRg end="2" st="2"/>
                                            </p:txEl>
                                          </p:spTgt>
                                        </p:tgtEl>
                                        <p:attrNameLst>
                                          <p:attrName>style.visibility</p:attrName>
                                        </p:attrNameLst>
                                      </p:cBhvr>
                                      <p:to>
                                        <p:strVal val="visible"/>
                                      </p:to>
                                    </p:set>
                                    <p:animEffect filter="fade" transition="in">
                                      <p:cBhvr>
                                        <p:cTn dur="1000"/>
                                        <p:tgtEl>
                                          <p:spTgt spid="23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9">
                                            <p:txEl>
                                              <p:pRg end="3" st="3"/>
                                            </p:txEl>
                                          </p:spTgt>
                                        </p:tgtEl>
                                        <p:attrNameLst>
                                          <p:attrName>style.visibility</p:attrName>
                                        </p:attrNameLst>
                                      </p:cBhvr>
                                      <p:to>
                                        <p:strVal val="visible"/>
                                      </p:to>
                                    </p:set>
                                    <p:animEffect filter="fade" transition="in">
                                      <p:cBhvr>
                                        <p:cTn dur="1000"/>
                                        <p:tgtEl>
                                          <p:spTgt spid="23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0"/>
                                        </p:tgtEl>
                                        <p:attrNameLst>
                                          <p:attrName>style.visibility</p:attrName>
                                        </p:attrNameLst>
                                      </p:cBhvr>
                                      <p:to>
                                        <p:strVal val="visible"/>
                                      </p:to>
                                    </p:set>
                                    <p:animEffect filter="fade" transition="in">
                                      <p:cBhvr>
                                        <p:cTn dur="1000"/>
                                        <p:tgtEl>
                                          <p:spTgt spid="2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50"/>
                                        </p:tgtEl>
                                      </p:cBhvr>
                                    </p:animEffect>
                                    <p:set>
                                      <p:cBhvr>
                                        <p:cTn dur="1" fill="hold">
                                          <p:stCondLst>
                                            <p:cond delay="1000"/>
                                          </p:stCondLst>
                                        </p:cTn>
                                        <p:tgtEl>
                                          <p:spTgt spid="23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5"/>
                                        </p:tgtEl>
                                        <p:attrNameLst>
                                          <p:attrName>style.visibility</p:attrName>
                                        </p:attrNameLst>
                                      </p:cBhvr>
                                      <p:to>
                                        <p:strVal val="visible"/>
                                      </p:to>
                                    </p:set>
                                    <p:animEffect filter="fade" transition="in">
                                      <p:cBhvr>
                                        <p:cTn dur="1000"/>
                                        <p:tgtEl>
                                          <p:spTgt spid="2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55"/>
                                        </p:tgtEl>
                                      </p:cBhvr>
                                    </p:animEffect>
                                    <p:set>
                                      <p:cBhvr>
                                        <p:cTn dur="1" fill="hold">
                                          <p:stCondLst>
                                            <p:cond delay="1000"/>
                                          </p:stCondLst>
                                        </p:cTn>
                                        <p:tgtEl>
                                          <p:spTgt spid="23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0"/>
                                        </p:tgtEl>
                                        <p:attrNameLst>
                                          <p:attrName>style.visibility</p:attrName>
                                        </p:attrNameLst>
                                      </p:cBhvr>
                                      <p:to>
                                        <p:strVal val="visible"/>
                                      </p:to>
                                    </p:set>
                                    <p:animEffect filter="fade" transition="in">
                                      <p:cBhvr>
                                        <p:cTn dur="1000"/>
                                        <p:tgtEl>
                                          <p:spTgt spid="2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60"/>
                                        </p:tgtEl>
                                      </p:cBhvr>
                                    </p:animEffect>
                                    <p:set>
                                      <p:cBhvr>
                                        <p:cTn dur="1" fill="hold">
                                          <p:stCondLst>
                                            <p:cond delay="1000"/>
                                          </p:stCondLst>
                                        </p:cTn>
                                        <p:tgtEl>
                                          <p:spTgt spid="236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5"/>
                                        </p:tgtEl>
                                        <p:attrNameLst>
                                          <p:attrName>style.visibility</p:attrName>
                                        </p:attrNameLst>
                                      </p:cBhvr>
                                      <p:to>
                                        <p:strVal val="visible"/>
                                      </p:to>
                                    </p:set>
                                    <p:animEffect filter="fade" transition="in">
                                      <p:cBhvr>
                                        <p:cTn dur="1000"/>
                                        <p:tgtEl>
                                          <p:spTgt spid="2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65"/>
                                        </p:tgtEl>
                                      </p:cBhvr>
                                    </p:animEffect>
                                    <p:set>
                                      <p:cBhvr>
                                        <p:cTn dur="1" fill="hold">
                                          <p:stCondLst>
                                            <p:cond delay="1000"/>
                                          </p:stCondLst>
                                        </p:cTn>
                                        <p:tgtEl>
                                          <p:spTgt spid="23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0"/>
                                        </p:tgtEl>
                                        <p:attrNameLst>
                                          <p:attrName>style.visibility</p:attrName>
                                        </p:attrNameLst>
                                      </p:cBhvr>
                                      <p:to>
                                        <p:strVal val="visible"/>
                                      </p:to>
                                    </p:set>
                                    <p:animEffect filter="fade" transition="in">
                                      <p:cBhvr>
                                        <p:cTn dur="1000"/>
                                        <p:tgtEl>
                                          <p:spTgt spid="2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70"/>
                                        </p:tgtEl>
                                      </p:cBhvr>
                                    </p:animEffect>
                                    <p:set>
                                      <p:cBhvr>
                                        <p:cTn dur="1" fill="hold">
                                          <p:stCondLst>
                                            <p:cond delay="1000"/>
                                          </p:stCondLst>
                                        </p:cTn>
                                        <p:tgtEl>
                                          <p:spTgt spid="237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5"/>
                                        </p:tgtEl>
                                        <p:attrNameLst>
                                          <p:attrName>style.visibility</p:attrName>
                                        </p:attrNameLst>
                                      </p:cBhvr>
                                      <p:to>
                                        <p:strVal val="visible"/>
                                      </p:to>
                                    </p:set>
                                    <p:animEffect filter="fade" transition="in">
                                      <p:cBhvr>
                                        <p:cTn dur="1000"/>
                                        <p:tgtEl>
                                          <p:spTgt spid="2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75"/>
                                        </p:tgtEl>
                                      </p:cBhvr>
                                    </p:animEffect>
                                    <p:set>
                                      <p:cBhvr>
                                        <p:cTn dur="1" fill="hold">
                                          <p:stCondLst>
                                            <p:cond delay="1000"/>
                                          </p:stCondLst>
                                        </p:cTn>
                                        <p:tgtEl>
                                          <p:spTgt spid="23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0"/>
                                        </p:tgtEl>
                                        <p:attrNameLst>
                                          <p:attrName>style.visibility</p:attrName>
                                        </p:attrNameLst>
                                      </p:cBhvr>
                                      <p:to>
                                        <p:strVal val="visible"/>
                                      </p:to>
                                    </p:set>
                                    <p:animEffect filter="fade" transition="in">
                                      <p:cBhvr>
                                        <p:cTn dur="1000"/>
                                        <p:tgtEl>
                                          <p:spTgt spid="2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80"/>
                                        </p:tgtEl>
                                      </p:cBhvr>
                                    </p:animEffect>
                                    <p:set>
                                      <p:cBhvr>
                                        <p:cTn dur="1" fill="hold">
                                          <p:stCondLst>
                                            <p:cond delay="1000"/>
                                          </p:stCondLst>
                                        </p:cTn>
                                        <p:tgtEl>
                                          <p:spTgt spid="23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gtEl>
                                        <p:attrNameLst>
                                          <p:attrName>style.visibility</p:attrName>
                                        </p:attrNameLst>
                                      </p:cBhvr>
                                      <p:to>
                                        <p:strVal val="visible"/>
                                      </p:to>
                                    </p:set>
                                    <p:animEffect filter="fade" transition="in">
                                      <p:cBhvr>
                                        <p:cTn dur="1000"/>
                                        <p:tgtEl>
                                          <p:spTgt spid="2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85"/>
                                        </p:tgtEl>
                                      </p:cBhvr>
                                    </p:animEffect>
                                    <p:set>
                                      <p:cBhvr>
                                        <p:cTn dur="1" fill="hold">
                                          <p:stCondLst>
                                            <p:cond delay="1000"/>
                                          </p:stCondLst>
                                        </p:cTn>
                                        <p:tgtEl>
                                          <p:spTgt spid="23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0"/>
                                        </p:tgtEl>
                                        <p:attrNameLst>
                                          <p:attrName>style.visibility</p:attrName>
                                        </p:attrNameLst>
                                      </p:cBhvr>
                                      <p:to>
                                        <p:strVal val="visible"/>
                                      </p:to>
                                    </p:set>
                                    <p:animEffect filter="fade" transition="in">
                                      <p:cBhvr>
                                        <p:cTn dur="1000"/>
                                        <p:tgtEl>
                                          <p:spTgt spid="2390"/>
                                        </p:tgtEl>
                                      </p:cBhvr>
                                    </p:animEffect>
                                  </p:childTnLst>
                                </p:cTn>
                              </p:par>
                              <p:par>
                                <p:cTn fill="hold" nodeType="withEffect" presetClass="entr" presetID="10" presetSubtype="0">
                                  <p:stCondLst>
                                    <p:cond delay="0"/>
                                  </p:stCondLst>
                                  <p:childTnLst>
                                    <p:set>
                                      <p:cBhvr>
                                        <p:cTn dur="1" fill="hold">
                                          <p:stCondLst>
                                            <p:cond delay="0"/>
                                          </p:stCondLst>
                                        </p:cTn>
                                        <p:tgtEl>
                                          <p:spTgt spid="2426"/>
                                        </p:tgtEl>
                                        <p:attrNameLst>
                                          <p:attrName>style.visibility</p:attrName>
                                        </p:attrNameLst>
                                      </p:cBhvr>
                                      <p:to>
                                        <p:strVal val="visible"/>
                                      </p:to>
                                    </p:set>
                                    <p:animEffect filter="fade" transition="in">
                                      <p:cBhvr>
                                        <p:cTn dur="1000"/>
                                        <p:tgtEl>
                                          <p:spTgt spid="2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Max Pooling Layer</a:t>
            </a:r>
            <a:endParaRPr/>
          </a:p>
        </p:txBody>
      </p:sp>
      <p:pic>
        <p:nvPicPr>
          <p:cNvPr id="2436" name="Google Shape;2436;p96"/>
          <p:cNvPicPr preferRelativeResize="0"/>
          <p:nvPr/>
        </p:nvPicPr>
        <p:blipFill>
          <a:blip r:embed="rId3">
            <a:alphaModFix/>
          </a:blip>
          <a:stretch>
            <a:fillRect/>
          </a:stretch>
        </p:blipFill>
        <p:spPr>
          <a:xfrm>
            <a:off x="1434325" y="1017725"/>
            <a:ext cx="6275348" cy="382097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0" name="Shape 2440"/>
        <p:cNvGrpSpPr/>
        <p:nvPr/>
      </p:nvGrpSpPr>
      <p:grpSpPr>
        <a:xfrm>
          <a:off x="0" y="0"/>
          <a:ext cx="0" cy="0"/>
          <a:chOff x="0" y="0"/>
          <a:chExt cx="0" cy="0"/>
        </a:xfrm>
      </p:grpSpPr>
      <p:sp>
        <p:nvSpPr>
          <p:cNvPr id="2441" name="Google Shape;2441;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Max Pooling Layer</a:t>
            </a:r>
            <a:endParaRPr/>
          </a:p>
        </p:txBody>
      </p:sp>
      <p:pic>
        <p:nvPicPr>
          <p:cNvPr id="2442" name="Google Shape;2442;p97"/>
          <p:cNvPicPr preferRelativeResize="0"/>
          <p:nvPr/>
        </p:nvPicPr>
        <p:blipFill>
          <a:blip r:embed="rId3">
            <a:alphaModFix/>
          </a:blip>
          <a:stretch>
            <a:fillRect/>
          </a:stretch>
        </p:blipFill>
        <p:spPr>
          <a:xfrm>
            <a:off x="1403838" y="1017725"/>
            <a:ext cx="6336323" cy="382097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6" name="Shape 2446"/>
        <p:cNvGrpSpPr/>
        <p:nvPr/>
      </p:nvGrpSpPr>
      <p:grpSpPr>
        <a:xfrm>
          <a:off x="0" y="0"/>
          <a:ext cx="0" cy="0"/>
          <a:chOff x="0" y="0"/>
          <a:chExt cx="0" cy="0"/>
        </a:xfrm>
      </p:grpSpPr>
      <p:sp>
        <p:nvSpPr>
          <p:cNvPr id="2447" name="Google Shape;2447;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Max Pooling Layer</a:t>
            </a:r>
            <a:endParaRPr/>
          </a:p>
        </p:txBody>
      </p:sp>
      <p:pic>
        <p:nvPicPr>
          <p:cNvPr id="2448" name="Google Shape;2448;p98"/>
          <p:cNvPicPr preferRelativeResize="0"/>
          <p:nvPr/>
        </p:nvPicPr>
        <p:blipFill>
          <a:blip r:embed="rId3">
            <a:alphaModFix/>
          </a:blip>
          <a:stretch>
            <a:fillRect/>
          </a:stretch>
        </p:blipFill>
        <p:spPr>
          <a:xfrm>
            <a:off x="1346375" y="1017725"/>
            <a:ext cx="6451241" cy="382097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2" name="Shape 2452"/>
        <p:cNvGrpSpPr/>
        <p:nvPr/>
      </p:nvGrpSpPr>
      <p:grpSpPr>
        <a:xfrm>
          <a:off x="0" y="0"/>
          <a:ext cx="0" cy="0"/>
          <a:chOff x="0" y="0"/>
          <a:chExt cx="0" cy="0"/>
        </a:xfrm>
      </p:grpSpPr>
      <p:sp>
        <p:nvSpPr>
          <p:cNvPr id="2453" name="Google Shape;2453;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Max Pooling Layer</a:t>
            </a:r>
            <a:endParaRPr/>
          </a:p>
        </p:txBody>
      </p:sp>
      <p:pic>
        <p:nvPicPr>
          <p:cNvPr id="2454" name="Google Shape;2454;p99"/>
          <p:cNvPicPr preferRelativeResize="0"/>
          <p:nvPr/>
        </p:nvPicPr>
        <p:blipFill>
          <a:blip r:embed="rId3">
            <a:alphaModFix/>
          </a:blip>
          <a:stretch>
            <a:fillRect/>
          </a:stretch>
        </p:blipFill>
        <p:spPr>
          <a:xfrm>
            <a:off x="1424225" y="1017725"/>
            <a:ext cx="6295542" cy="382097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8" name="Shape 2458"/>
        <p:cNvGrpSpPr/>
        <p:nvPr/>
      </p:nvGrpSpPr>
      <p:grpSpPr>
        <a:xfrm>
          <a:off x="0" y="0"/>
          <a:ext cx="0" cy="0"/>
          <a:chOff x="0" y="0"/>
          <a:chExt cx="0" cy="0"/>
        </a:xfrm>
      </p:grpSpPr>
      <p:sp>
        <p:nvSpPr>
          <p:cNvPr id="2459" name="Google Shape;2459;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Max Pooling Layer</a:t>
            </a:r>
            <a:endParaRPr/>
          </a:p>
        </p:txBody>
      </p:sp>
      <p:pic>
        <p:nvPicPr>
          <p:cNvPr id="2460" name="Google Shape;2460;p100"/>
          <p:cNvPicPr preferRelativeResize="0"/>
          <p:nvPr/>
        </p:nvPicPr>
        <p:blipFill>
          <a:blip r:embed="rId3">
            <a:alphaModFix/>
          </a:blip>
          <a:stretch>
            <a:fillRect/>
          </a:stretch>
        </p:blipFill>
        <p:spPr>
          <a:xfrm>
            <a:off x="1383188" y="1017725"/>
            <a:ext cx="6377636" cy="382097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4" name="Shape 2464"/>
        <p:cNvGrpSpPr/>
        <p:nvPr/>
      </p:nvGrpSpPr>
      <p:grpSpPr>
        <a:xfrm>
          <a:off x="0" y="0"/>
          <a:ext cx="0" cy="0"/>
          <a:chOff x="0" y="0"/>
          <a:chExt cx="0" cy="0"/>
        </a:xfrm>
      </p:grpSpPr>
      <p:sp>
        <p:nvSpPr>
          <p:cNvPr id="2465" name="Google Shape;2465;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Max Pooling Layer</a:t>
            </a:r>
            <a:endParaRPr/>
          </a:p>
        </p:txBody>
      </p:sp>
      <p:pic>
        <p:nvPicPr>
          <p:cNvPr id="2466" name="Google Shape;2466;p101"/>
          <p:cNvPicPr preferRelativeResize="0"/>
          <p:nvPr/>
        </p:nvPicPr>
        <p:blipFill>
          <a:blip r:embed="rId3">
            <a:alphaModFix/>
          </a:blip>
          <a:stretch>
            <a:fillRect/>
          </a:stretch>
        </p:blipFill>
        <p:spPr>
          <a:xfrm>
            <a:off x="1385775" y="1017725"/>
            <a:ext cx="6372439" cy="3820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[Feb 3] A Look at February Deliverables</a:t>
            </a:r>
            <a:endParaRPr/>
          </a:p>
        </p:txBody>
      </p:sp>
      <p:graphicFrame>
        <p:nvGraphicFramePr>
          <p:cNvPr id="132" name="Google Shape;132;p21"/>
          <p:cNvGraphicFramePr/>
          <p:nvPr/>
        </p:nvGraphicFramePr>
        <p:xfrm>
          <a:off x="212707" y="1795125"/>
          <a:ext cx="3000000" cy="3000000"/>
        </p:xfrm>
        <a:graphic>
          <a:graphicData uri="http://schemas.openxmlformats.org/drawingml/2006/table">
            <a:tbl>
              <a:tblPr>
                <a:noFill/>
                <a:tableStyleId>{8A98FA59-7387-446B-8100-EA9439D3CE50}</a:tableStyleId>
              </a:tblPr>
              <a:tblGrid>
                <a:gridCol w="2011275"/>
                <a:gridCol w="1130875"/>
              </a:tblGrid>
              <a:tr h="144600">
                <a:tc>
                  <a:txBody>
                    <a:bodyPr/>
                    <a:lstStyle/>
                    <a:p>
                      <a:pPr indent="0" lvl="0" marL="0" rtl="0" algn="l">
                        <a:spcBef>
                          <a:spcPts val="0"/>
                        </a:spcBef>
                        <a:spcAft>
                          <a:spcPts val="0"/>
                        </a:spcAft>
                        <a:buNone/>
                      </a:pPr>
                      <a:r>
                        <a:rPr lang="en"/>
                        <a:t>Project Teams Formed</a:t>
                      </a:r>
                      <a:endParaRPr/>
                    </a:p>
                  </a:txBody>
                  <a:tcPr marT="91425" marB="91425" marR="91425" marL="91425"/>
                </a:tc>
                <a:tc>
                  <a:txBody>
                    <a:bodyPr/>
                    <a:lstStyle/>
                    <a:p>
                      <a:pPr indent="0" lvl="0" marL="0" rtl="0" algn="l">
                        <a:spcBef>
                          <a:spcPts val="0"/>
                        </a:spcBef>
                        <a:spcAft>
                          <a:spcPts val="0"/>
                        </a:spcAft>
                        <a:buNone/>
                      </a:pPr>
                      <a:r>
                        <a:rPr lang="en"/>
                        <a:t>Feb 3</a:t>
                      </a:r>
                      <a:endParaRPr/>
                    </a:p>
                  </a:txBody>
                  <a:tcPr marT="91425" marB="91425" marR="91425" marL="91425"/>
                </a:tc>
              </a:tr>
              <a:tr h="192225">
                <a:tc>
                  <a:txBody>
                    <a:bodyPr/>
                    <a:lstStyle/>
                    <a:p>
                      <a:pPr indent="0" lvl="0" marL="0" rtl="0" algn="l">
                        <a:spcBef>
                          <a:spcPts val="0"/>
                        </a:spcBef>
                        <a:spcAft>
                          <a:spcPts val="0"/>
                        </a:spcAft>
                        <a:buNone/>
                      </a:pPr>
                      <a:r>
                        <a:rPr lang="en"/>
                        <a:t>Assignment 1 Out</a:t>
                      </a:r>
                      <a:endParaRPr/>
                    </a:p>
                  </a:txBody>
                  <a:tcPr marT="91425" marB="91425" marR="91425" marL="91425"/>
                </a:tc>
                <a:tc>
                  <a:txBody>
                    <a:bodyPr/>
                    <a:lstStyle/>
                    <a:p>
                      <a:pPr indent="0" lvl="0" marL="0" rtl="0" algn="l">
                        <a:spcBef>
                          <a:spcPts val="0"/>
                        </a:spcBef>
                        <a:spcAft>
                          <a:spcPts val="0"/>
                        </a:spcAft>
                        <a:buNone/>
                      </a:pPr>
                      <a:r>
                        <a:rPr lang="en"/>
                        <a:t>Feb 10</a:t>
                      </a:r>
                      <a:endParaRPr/>
                    </a:p>
                  </a:txBody>
                  <a:tcPr marT="91425" marB="91425" marR="91425" marL="91425"/>
                </a:tc>
              </a:tr>
              <a:tr h="144600">
                <a:tc>
                  <a:txBody>
                    <a:bodyPr/>
                    <a:lstStyle/>
                    <a:p>
                      <a:pPr indent="0" lvl="0" marL="0" rtl="0" algn="l">
                        <a:spcBef>
                          <a:spcPts val="0"/>
                        </a:spcBef>
                        <a:spcAft>
                          <a:spcPts val="0"/>
                        </a:spcAft>
                        <a:buNone/>
                      </a:pPr>
                      <a:r>
                        <a:rPr lang="en"/>
                        <a:t>Project Proposal Due</a:t>
                      </a:r>
                      <a:endParaRPr/>
                    </a:p>
                  </a:txBody>
                  <a:tcPr marT="91425" marB="91425" marR="91425" marL="91425"/>
                </a:tc>
                <a:tc>
                  <a:txBody>
                    <a:bodyPr/>
                    <a:lstStyle/>
                    <a:p>
                      <a:pPr indent="0" lvl="0" marL="0" rtl="0" algn="l">
                        <a:spcBef>
                          <a:spcPts val="0"/>
                        </a:spcBef>
                        <a:spcAft>
                          <a:spcPts val="0"/>
                        </a:spcAft>
                        <a:buNone/>
                      </a:pPr>
                      <a:r>
                        <a:rPr lang="en"/>
                        <a:t>Feb 17</a:t>
                      </a:r>
                      <a:endParaRPr/>
                    </a:p>
                  </a:txBody>
                  <a:tcPr marT="91425" marB="91425" marR="91425" marL="91425"/>
                </a:tc>
              </a:tr>
              <a:tr h="144600">
                <a:tc>
                  <a:txBody>
                    <a:bodyPr/>
                    <a:lstStyle/>
                    <a:p>
                      <a:pPr indent="0" lvl="0" marL="0" rtl="0" algn="l">
                        <a:spcBef>
                          <a:spcPts val="0"/>
                        </a:spcBef>
                        <a:spcAft>
                          <a:spcPts val="0"/>
                        </a:spcAft>
                        <a:buNone/>
                      </a:pPr>
                      <a:r>
                        <a:rPr lang="en"/>
                        <a:t>Assignment 1 Due</a:t>
                      </a:r>
                      <a:endParaRPr/>
                    </a:p>
                  </a:txBody>
                  <a:tcPr marT="91425" marB="91425" marR="91425" marL="91425"/>
                </a:tc>
                <a:tc>
                  <a:txBody>
                    <a:bodyPr/>
                    <a:lstStyle/>
                    <a:p>
                      <a:pPr indent="0" lvl="0" marL="0" rtl="0" algn="l">
                        <a:spcBef>
                          <a:spcPts val="0"/>
                        </a:spcBef>
                        <a:spcAft>
                          <a:spcPts val="0"/>
                        </a:spcAft>
                        <a:buNone/>
                      </a:pPr>
                      <a:r>
                        <a:rPr lang="en"/>
                        <a:t>Feb 24</a:t>
                      </a:r>
                      <a:endParaRPr/>
                    </a:p>
                  </a:txBody>
                  <a:tcPr marT="91425" marB="91425" marR="91425" marL="91425"/>
                </a:tc>
              </a:tr>
              <a:tr h="144600">
                <a:tc>
                  <a:txBody>
                    <a:bodyPr/>
                    <a:lstStyle/>
                    <a:p>
                      <a:pPr indent="0" lvl="0" marL="0" rtl="0" algn="l">
                        <a:spcBef>
                          <a:spcPts val="0"/>
                        </a:spcBef>
                        <a:spcAft>
                          <a:spcPts val="0"/>
                        </a:spcAft>
                        <a:buNone/>
                      </a:pPr>
                      <a:r>
                        <a:rPr lang="en"/>
                        <a:t>Midterm Exam</a:t>
                      </a:r>
                      <a:endParaRPr/>
                    </a:p>
                  </a:txBody>
                  <a:tcPr marT="91425" marB="91425" marR="91425" marL="91425"/>
                </a:tc>
                <a:tc>
                  <a:txBody>
                    <a:bodyPr/>
                    <a:lstStyle/>
                    <a:p>
                      <a:pPr indent="0" lvl="0" marL="0" rtl="0" algn="l">
                        <a:spcBef>
                          <a:spcPts val="0"/>
                        </a:spcBef>
                        <a:spcAft>
                          <a:spcPts val="0"/>
                        </a:spcAft>
                        <a:buNone/>
                      </a:pPr>
                      <a:r>
                        <a:rPr lang="en"/>
                        <a:t>Feb 24</a:t>
                      </a:r>
                      <a:endParaRPr/>
                    </a:p>
                  </a:txBody>
                  <a:tcPr marT="91425" marB="91425" marR="91425" marL="91425"/>
                </a:tc>
              </a:tr>
            </a:tbl>
          </a:graphicData>
        </a:graphic>
      </p:graphicFrame>
      <p:pic>
        <p:nvPicPr>
          <p:cNvPr id="133" name="Google Shape;133;p21"/>
          <p:cNvPicPr preferRelativeResize="0"/>
          <p:nvPr/>
        </p:nvPicPr>
        <p:blipFill rotWithShape="1">
          <a:blip r:embed="rId3">
            <a:alphaModFix/>
          </a:blip>
          <a:srcRect b="2865" l="0" r="0" t="2874"/>
          <a:stretch/>
        </p:blipFill>
        <p:spPr>
          <a:xfrm>
            <a:off x="3708075" y="1096725"/>
            <a:ext cx="5094624" cy="3710400"/>
          </a:xfrm>
          <a:prstGeom prst="rect">
            <a:avLst/>
          </a:prstGeom>
          <a:noFill/>
          <a:ln>
            <a:noFill/>
          </a:ln>
        </p:spPr>
      </p:pic>
      <p:grpSp>
        <p:nvGrpSpPr>
          <p:cNvPr id="134" name="Google Shape;134;p21"/>
          <p:cNvGrpSpPr/>
          <p:nvPr/>
        </p:nvGrpSpPr>
        <p:grpSpPr>
          <a:xfrm>
            <a:off x="3357497" y="2004151"/>
            <a:ext cx="4532400" cy="487650"/>
            <a:chOff x="2715075" y="1986800"/>
            <a:chExt cx="4532400" cy="487650"/>
          </a:xfrm>
        </p:grpSpPr>
        <p:sp>
          <p:nvSpPr>
            <p:cNvPr id="135" name="Google Shape;135;p21"/>
            <p:cNvSpPr/>
            <p:nvPr/>
          </p:nvSpPr>
          <p:spPr>
            <a:xfrm>
              <a:off x="6825375" y="2052350"/>
              <a:ext cx="422100" cy="422100"/>
            </a:xfrm>
            <a:prstGeom prst="ellipse">
              <a:avLst/>
            </a:prstGeom>
            <a:solidFill>
              <a:srgbClr val="D9EAD3"/>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21"/>
            <p:cNvCxnSpPr>
              <a:stCxn id="135" idx="2"/>
            </p:cNvCxnSpPr>
            <p:nvPr/>
          </p:nvCxnSpPr>
          <p:spPr>
            <a:xfrm rot="10800000">
              <a:off x="2715075" y="1986800"/>
              <a:ext cx="4110300" cy="276600"/>
            </a:xfrm>
            <a:prstGeom prst="straightConnector1">
              <a:avLst/>
            </a:prstGeom>
            <a:noFill/>
            <a:ln cap="flat" cmpd="sng" w="38100">
              <a:solidFill>
                <a:srgbClr val="0000FF"/>
              </a:solidFill>
              <a:prstDash val="solid"/>
              <a:round/>
              <a:headEnd len="med" w="med" type="none"/>
              <a:tailEnd len="med" w="med" type="none"/>
            </a:ln>
          </p:spPr>
        </p:cxnSp>
      </p:grpSp>
      <p:grpSp>
        <p:nvGrpSpPr>
          <p:cNvPr id="137" name="Google Shape;137;p21"/>
          <p:cNvGrpSpPr/>
          <p:nvPr/>
        </p:nvGrpSpPr>
        <p:grpSpPr>
          <a:xfrm>
            <a:off x="3357497" y="2394387"/>
            <a:ext cx="4532400" cy="616350"/>
            <a:chOff x="2715075" y="2420413"/>
            <a:chExt cx="4532400" cy="616350"/>
          </a:xfrm>
        </p:grpSpPr>
        <p:sp>
          <p:nvSpPr>
            <p:cNvPr id="138" name="Google Shape;138;p21"/>
            <p:cNvSpPr/>
            <p:nvPr/>
          </p:nvSpPr>
          <p:spPr>
            <a:xfrm>
              <a:off x="6825375" y="2614663"/>
              <a:ext cx="422100" cy="422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 name="Google Shape;139;p21"/>
            <p:cNvCxnSpPr>
              <a:stCxn id="138" idx="2"/>
            </p:cNvCxnSpPr>
            <p:nvPr/>
          </p:nvCxnSpPr>
          <p:spPr>
            <a:xfrm rot="10800000">
              <a:off x="2715075" y="2420413"/>
              <a:ext cx="4110300" cy="405300"/>
            </a:xfrm>
            <a:prstGeom prst="straightConnector1">
              <a:avLst/>
            </a:prstGeom>
            <a:noFill/>
            <a:ln cap="flat" cmpd="sng" w="38100">
              <a:solidFill>
                <a:srgbClr val="274E13"/>
              </a:solidFill>
              <a:prstDash val="solid"/>
              <a:round/>
              <a:headEnd len="med" w="med" type="none"/>
              <a:tailEnd len="med" w="med" type="none"/>
            </a:ln>
          </p:spPr>
        </p:cxnSp>
      </p:grpSp>
      <p:grpSp>
        <p:nvGrpSpPr>
          <p:cNvPr id="140" name="Google Shape;140;p21"/>
          <p:cNvGrpSpPr/>
          <p:nvPr/>
        </p:nvGrpSpPr>
        <p:grpSpPr>
          <a:xfrm>
            <a:off x="3340022" y="2776052"/>
            <a:ext cx="4548000" cy="746850"/>
            <a:chOff x="2699480" y="2852252"/>
            <a:chExt cx="4548000" cy="746850"/>
          </a:xfrm>
        </p:grpSpPr>
        <p:sp>
          <p:nvSpPr>
            <p:cNvPr id="141" name="Google Shape;141;p21"/>
            <p:cNvSpPr/>
            <p:nvPr/>
          </p:nvSpPr>
          <p:spPr>
            <a:xfrm>
              <a:off x="6825380" y="3177002"/>
              <a:ext cx="422100" cy="422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 name="Google Shape;142;p21"/>
            <p:cNvCxnSpPr>
              <a:stCxn id="141" idx="2"/>
            </p:cNvCxnSpPr>
            <p:nvPr/>
          </p:nvCxnSpPr>
          <p:spPr>
            <a:xfrm rot="10800000">
              <a:off x="2699480" y="2852252"/>
              <a:ext cx="4125900" cy="535800"/>
            </a:xfrm>
            <a:prstGeom prst="straightConnector1">
              <a:avLst/>
            </a:prstGeom>
            <a:noFill/>
            <a:ln cap="flat" cmpd="sng" w="38100">
              <a:solidFill>
                <a:srgbClr val="0000FF"/>
              </a:solidFill>
              <a:prstDash val="solid"/>
              <a:round/>
              <a:headEnd len="med" w="med" type="none"/>
              <a:tailEnd len="med" w="med" type="none"/>
            </a:ln>
          </p:spPr>
        </p:cxnSp>
      </p:grpSp>
      <p:grpSp>
        <p:nvGrpSpPr>
          <p:cNvPr id="143" name="Google Shape;143;p21"/>
          <p:cNvGrpSpPr/>
          <p:nvPr/>
        </p:nvGrpSpPr>
        <p:grpSpPr>
          <a:xfrm>
            <a:off x="3348797" y="3201398"/>
            <a:ext cx="4541100" cy="844650"/>
            <a:chOff x="2706375" y="3312300"/>
            <a:chExt cx="4541100" cy="844650"/>
          </a:xfrm>
        </p:grpSpPr>
        <p:sp>
          <p:nvSpPr>
            <p:cNvPr id="144" name="Google Shape;144;p21"/>
            <p:cNvSpPr/>
            <p:nvPr/>
          </p:nvSpPr>
          <p:spPr>
            <a:xfrm>
              <a:off x="6825375" y="3734850"/>
              <a:ext cx="422100" cy="422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21"/>
            <p:cNvCxnSpPr>
              <a:stCxn id="144" idx="2"/>
            </p:cNvCxnSpPr>
            <p:nvPr/>
          </p:nvCxnSpPr>
          <p:spPr>
            <a:xfrm rot="10800000">
              <a:off x="2715075" y="3312300"/>
              <a:ext cx="4110300" cy="633600"/>
            </a:xfrm>
            <a:prstGeom prst="straightConnector1">
              <a:avLst/>
            </a:prstGeom>
            <a:noFill/>
            <a:ln cap="flat" cmpd="sng" w="38100">
              <a:solidFill>
                <a:srgbClr val="0000FF"/>
              </a:solidFill>
              <a:prstDash val="solid"/>
              <a:round/>
              <a:headEnd len="med" w="med" type="none"/>
              <a:tailEnd len="med" w="med" type="none"/>
            </a:ln>
          </p:spPr>
        </p:cxnSp>
        <p:cxnSp>
          <p:nvCxnSpPr>
            <p:cNvPr id="146" name="Google Shape;146;p21"/>
            <p:cNvCxnSpPr>
              <a:stCxn id="144" idx="2"/>
            </p:cNvCxnSpPr>
            <p:nvPr/>
          </p:nvCxnSpPr>
          <p:spPr>
            <a:xfrm rot="10800000">
              <a:off x="2706375" y="3676500"/>
              <a:ext cx="4119000" cy="269400"/>
            </a:xfrm>
            <a:prstGeom prst="straightConnector1">
              <a:avLst/>
            </a:prstGeom>
            <a:noFill/>
            <a:ln cap="flat" cmpd="sng" w="38100">
              <a:solidFill>
                <a:srgbClr val="980000"/>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0" name="Shape 2470"/>
        <p:cNvGrpSpPr/>
        <p:nvPr/>
      </p:nvGrpSpPr>
      <p:grpSpPr>
        <a:xfrm>
          <a:off x="0" y="0"/>
          <a:ext cx="0" cy="0"/>
          <a:chOff x="0" y="0"/>
          <a:chExt cx="0" cy="0"/>
        </a:xfrm>
      </p:grpSpPr>
      <p:sp>
        <p:nvSpPr>
          <p:cNvPr id="2471" name="Google Shape;2471;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Classification with a Conv and Pool Layers</a:t>
            </a:r>
            <a:endParaRPr/>
          </a:p>
        </p:txBody>
      </p:sp>
      <p:sp>
        <p:nvSpPr>
          <p:cNvPr id="2472" name="Google Shape;2472;p102"/>
          <p:cNvSpPr txBox="1"/>
          <p:nvPr/>
        </p:nvSpPr>
        <p:spPr>
          <a:xfrm>
            <a:off x="317350" y="13873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2000">
                <a:solidFill>
                  <a:srgbClr val="0000FF"/>
                </a:solidFill>
                <a:latin typeface="Helvetica Neue"/>
                <a:ea typeface="Helvetica Neue"/>
                <a:cs typeface="Helvetica Neue"/>
                <a:sym typeface="Helvetica Neue"/>
              </a:rPr>
              <a:t>ɸ</a:t>
            </a:r>
            <a:r>
              <a:rPr baseline="-25000" lang="en" sz="2000">
                <a:solidFill>
                  <a:srgbClr val="0000FF"/>
                </a:solidFill>
                <a:latin typeface="Helvetica Neue"/>
                <a:ea typeface="Helvetica Neue"/>
                <a:cs typeface="Helvetica Neue"/>
                <a:sym typeface="Helvetica Neue"/>
              </a:rPr>
              <a:t>x</a:t>
            </a:r>
            <a:r>
              <a:rPr lang="en" sz="2000">
                <a:solidFill>
                  <a:srgbClr val="0000FF"/>
                </a:solidFill>
                <a:latin typeface="Helvetica Neue"/>
                <a:ea typeface="Helvetica Neue"/>
                <a:cs typeface="Helvetica Neue"/>
                <a:sym typeface="Helvetica Neue"/>
              </a:rPr>
              <a:t>(      ) = [0, 1]</a:t>
            </a:r>
            <a:r>
              <a:rPr baseline="30000" lang="en" sz="2000">
                <a:solidFill>
                  <a:srgbClr val="0000FF"/>
                </a:solidFill>
                <a:latin typeface="Helvetica Neue"/>
                <a:ea typeface="Helvetica Neue"/>
                <a:cs typeface="Helvetica Neue"/>
                <a:sym typeface="Helvetica Neue"/>
              </a:rPr>
              <a:t>(w x h x 3)</a:t>
            </a:r>
            <a:endParaRPr baseline="30000"/>
          </a:p>
        </p:txBody>
      </p:sp>
      <p:pic>
        <p:nvPicPr>
          <p:cNvPr id="2473" name="Google Shape;2473;p102"/>
          <p:cNvPicPr preferRelativeResize="0"/>
          <p:nvPr/>
        </p:nvPicPr>
        <p:blipFill rotWithShape="1">
          <a:blip r:embed="rId3">
            <a:alphaModFix/>
          </a:blip>
          <a:srcRect b="0" l="0" r="0" t="0"/>
          <a:stretch/>
        </p:blipFill>
        <p:spPr>
          <a:xfrm>
            <a:off x="783822" y="1528426"/>
            <a:ext cx="336725" cy="210500"/>
          </a:xfrm>
          <a:prstGeom prst="rect">
            <a:avLst/>
          </a:prstGeom>
          <a:noFill/>
          <a:ln>
            <a:noFill/>
          </a:ln>
        </p:spPr>
      </p:pic>
      <p:sp>
        <p:nvSpPr>
          <p:cNvPr id="2474" name="Google Shape;2474;p102"/>
          <p:cNvSpPr/>
          <p:nvPr/>
        </p:nvSpPr>
        <p:spPr>
          <a:xfrm rot="10800000">
            <a:off x="7349325" y="1758450"/>
            <a:ext cx="575100" cy="2344800"/>
          </a:xfrm>
          <a:prstGeom prst="rtTriangl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5" name="Google Shape;2475;p102"/>
          <p:cNvGrpSpPr/>
          <p:nvPr/>
        </p:nvGrpSpPr>
        <p:grpSpPr>
          <a:xfrm>
            <a:off x="223820" y="2221620"/>
            <a:ext cx="1505798" cy="1638255"/>
            <a:chOff x="814289" y="1951188"/>
            <a:chExt cx="1505798" cy="1638255"/>
          </a:xfrm>
        </p:grpSpPr>
        <p:sp>
          <p:nvSpPr>
            <p:cNvPr id="2476" name="Google Shape;2476;p102"/>
            <p:cNvSpPr/>
            <p:nvPr/>
          </p:nvSpPr>
          <p:spPr>
            <a:xfrm>
              <a:off x="2079423" y="1951188"/>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77" name="Google Shape;2477;p102"/>
            <p:cNvSpPr/>
            <p:nvPr/>
          </p:nvSpPr>
          <p:spPr>
            <a:xfrm>
              <a:off x="815929" y="1951188"/>
              <a:ext cx="240665" cy="362585"/>
            </a:xfrm>
            <a:custGeom>
              <a:rect b="b" l="l" r="r" t="t"/>
              <a:pathLst>
                <a:path extrusionOk="0" h="362585" w="240665">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78" name="Google Shape;2478;p102"/>
            <p:cNvSpPr/>
            <p:nvPr/>
          </p:nvSpPr>
          <p:spPr>
            <a:xfrm>
              <a:off x="2079423" y="3226858"/>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79" name="Google Shape;2479;p102"/>
            <p:cNvSpPr/>
            <p:nvPr/>
          </p:nvSpPr>
          <p:spPr>
            <a:xfrm>
              <a:off x="814289" y="2314625"/>
              <a:ext cx="1270000" cy="1270000"/>
            </a:xfrm>
            <a:custGeom>
              <a:rect b="b" l="l" r="r" t="t"/>
              <a:pathLst>
                <a:path extrusionOk="0" h="1270000" w="1270000">
                  <a:moveTo>
                    <a:pt x="1270001" y="0"/>
                  </a:moveTo>
                  <a:lnTo>
                    <a:pt x="0" y="0"/>
                  </a:lnTo>
                  <a:lnTo>
                    <a:pt x="0" y="1270002"/>
                  </a:lnTo>
                  <a:lnTo>
                    <a:pt x="1270001" y="1270002"/>
                  </a:lnTo>
                  <a:lnTo>
                    <a:pt x="127000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80" name="Google Shape;2480;p102"/>
            <p:cNvSpPr/>
            <p:nvPr/>
          </p:nvSpPr>
          <p:spPr>
            <a:xfrm>
              <a:off x="814289" y="2314625"/>
              <a:ext cx="1270000" cy="1270000"/>
            </a:xfrm>
            <a:custGeom>
              <a:rect b="b" l="l" r="r" t="t"/>
              <a:pathLst>
                <a:path extrusionOk="0" h="1270000" w="1270000">
                  <a:moveTo>
                    <a:pt x="0" y="0"/>
                  </a:moveTo>
                  <a:lnTo>
                    <a:pt x="1270001" y="0"/>
                  </a:lnTo>
                  <a:lnTo>
                    <a:pt x="1270001" y="1270003"/>
                  </a:lnTo>
                  <a:lnTo>
                    <a:pt x="0" y="1270003"/>
                  </a:lnTo>
                  <a:lnTo>
                    <a:pt x="0"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81" name="Google Shape;2481;p102"/>
            <p:cNvSpPr/>
            <p:nvPr/>
          </p:nvSpPr>
          <p:spPr>
            <a:xfrm>
              <a:off x="1049501" y="1951188"/>
              <a:ext cx="1270000" cy="1270000"/>
            </a:xfrm>
            <a:custGeom>
              <a:rect b="b" l="l" r="r" t="t"/>
              <a:pathLst>
                <a:path extrusionOk="0" h="1270000" w="1270000">
                  <a:moveTo>
                    <a:pt x="0" y="0"/>
                  </a:moveTo>
                  <a:lnTo>
                    <a:pt x="1270002" y="0"/>
                  </a:lnTo>
                  <a:lnTo>
                    <a:pt x="1270002" y="1270003"/>
                  </a:lnTo>
                  <a:lnTo>
                    <a:pt x="0" y="1270003"/>
                  </a:lnTo>
                  <a:lnTo>
                    <a:pt x="0"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482" name="Google Shape;2482;p102"/>
          <p:cNvSpPr/>
          <p:nvPr/>
        </p:nvSpPr>
        <p:spPr>
          <a:xfrm>
            <a:off x="218322" y="3497290"/>
            <a:ext cx="240664" cy="362585"/>
          </a:xfrm>
          <a:custGeom>
            <a:rect b="b" l="l" r="r" t="t"/>
            <a:pathLst>
              <a:path extrusionOk="0" h="362585" w="240664">
                <a:moveTo>
                  <a:pt x="0" y="362371"/>
                </a:moveTo>
                <a:lnTo>
                  <a:pt x="240081"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83" name="Google Shape;2483;p102"/>
          <p:cNvSpPr txBox="1"/>
          <p:nvPr>
            <p:ph idx="1" type="body"/>
          </p:nvPr>
        </p:nvSpPr>
        <p:spPr>
          <a:xfrm>
            <a:off x="8006" y="2124807"/>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w</a:t>
            </a:r>
            <a:endParaRPr sz="2000"/>
          </a:p>
        </p:txBody>
      </p:sp>
      <p:sp>
        <p:nvSpPr>
          <p:cNvPr id="2484" name="Google Shape;2484;p102"/>
          <p:cNvSpPr txBox="1"/>
          <p:nvPr>
            <p:ph idx="1" type="body"/>
          </p:nvPr>
        </p:nvSpPr>
        <p:spPr>
          <a:xfrm>
            <a:off x="-33194" y="2489657"/>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h</a:t>
            </a:r>
            <a:endParaRPr sz="2000"/>
          </a:p>
        </p:txBody>
      </p:sp>
      <p:sp>
        <p:nvSpPr>
          <p:cNvPr id="2485" name="Google Shape;2485;p102"/>
          <p:cNvSpPr txBox="1"/>
          <p:nvPr>
            <p:ph idx="1" type="body"/>
          </p:nvPr>
        </p:nvSpPr>
        <p:spPr>
          <a:xfrm>
            <a:off x="742806" y="3802082"/>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3</a:t>
            </a:r>
            <a:endParaRPr sz="2000"/>
          </a:p>
        </p:txBody>
      </p:sp>
      <p:graphicFrame>
        <p:nvGraphicFramePr>
          <p:cNvPr id="2486" name="Google Shape;2486;p102"/>
          <p:cNvGraphicFramePr/>
          <p:nvPr/>
        </p:nvGraphicFramePr>
        <p:xfrm>
          <a:off x="7914169" y="1724497"/>
          <a:ext cx="3000000" cy="3000000"/>
        </p:xfrm>
        <a:graphic>
          <a:graphicData uri="http://schemas.openxmlformats.org/drawingml/2006/table">
            <a:tbl>
              <a:tblPr>
                <a:noFill/>
                <a:tableStyleId>{8A98FA59-7387-446B-8100-EA9439D3CE50}</a:tableStyleId>
              </a:tblPr>
              <a:tblGrid>
                <a:gridCol w="445475"/>
                <a:gridCol w="1179475"/>
              </a:tblGrid>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.01</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car</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.03</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dog</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.63</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person</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.11</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airplane</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.02</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flower</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6625">
                <a:tc>
                  <a:txBody>
                    <a:bodyPr/>
                    <a:lstStyle/>
                    <a:p>
                      <a:pPr indent="0" lvl="0" marL="0" rtl="0" algn="ctr">
                        <a:spcBef>
                          <a:spcPts val="0"/>
                        </a:spcBef>
                        <a:spcAft>
                          <a:spcPts val="0"/>
                        </a:spcAft>
                        <a:buNone/>
                      </a:pPr>
                      <a:r>
                        <a:rPr lang="en">
                          <a:solidFill>
                            <a:srgbClr val="980000"/>
                          </a:solidFill>
                          <a:latin typeface="Helvetica Neue"/>
                          <a:ea typeface="Helvetica Neue"/>
                          <a:cs typeface="Helvetica Neue"/>
                          <a:sym typeface="Helvetica Neue"/>
                        </a:rPr>
                        <a:t>…</a:t>
                      </a:r>
                      <a:endParaRPr>
                        <a:solidFill>
                          <a:srgbClr val="980000"/>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2487" name="Google Shape;2487;p102"/>
          <p:cNvSpPr txBox="1"/>
          <p:nvPr>
            <p:ph idx="1" type="body"/>
          </p:nvPr>
        </p:nvSpPr>
        <p:spPr>
          <a:xfrm>
            <a:off x="7218125" y="4032375"/>
            <a:ext cx="427500" cy="4926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1</a:t>
            </a:r>
            <a:endParaRPr sz="2000"/>
          </a:p>
        </p:txBody>
      </p:sp>
      <p:sp>
        <p:nvSpPr>
          <p:cNvPr id="2488" name="Google Shape;2488;p102"/>
          <p:cNvSpPr txBox="1"/>
          <p:nvPr>
            <p:ph idx="1" type="body"/>
          </p:nvPr>
        </p:nvSpPr>
        <p:spPr>
          <a:xfrm>
            <a:off x="6904775" y="1709975"/>
            <a:ext cx="545100" cy="5727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2000"/>
              <a:t>|C|</a:t>
            </a:r>
            <a:endParaRPr sz="2000"/>
          </a:p>
        </p:txBody>
      </p:sp>
      <p:sp>
        <p:nvSpPr>
          <p:cNvPr id="2489" name="Google Shape;2489;p102"/>
          <p:cNvSpPr/>
          <p:nvPr/>
        </p:nvSpPr>
        <p:spPr>
          <a:xfrm>
            <a:off x="7349375" y="1750275"/>
            <a:ext cx="165000" cy="2351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02"/>
          <p:cNvSpPr/>
          <p:nvPr/>
        </p:nvSpPr>
        <p:spPr>
          <a:xfrm>
            <a:off x="6041826" y="2701450"/>
            <a:ext cx="1002900" cy="4506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FC+𝝈</a:t>
            </a:r>
            <a:endParaRPr sz="2400">
              <a:latin typeface="Helvetica Neue"/>
              <a:ea typeface="Helvetica Neue"/>
              <a:cs typeface="Helvetica Neue"/>
              <a:sym typeface="Helvetica Neue"/>
            </a:endParaRPr>
          </a:p>
        </p:txBody>
      </p:sp>
      <p:cxnSp>
        <p:nvCxnSpPr>
          <p:cNvPr id="2491" name="Google Shape;2491;p102"/>
          <p:cNvCxnSpPr>
            <a:stCxn id="2492" idx="3"/>
            <a:endCxn id="2490" idx="1"/>
          </p:cNvCxnSpPr>
          <p:nvPr/>
        </p:nvCxnSpPr>
        <p:spPr>
          <a:xfrm>
            <a:off x="5711318" y="2926256"/>
            <a:ext cx="330600" cy="600"/>
          </a:xfrm>
          <a:prstGeom prst="straightConnector1">
            <a:avLst/>
          </a:prstGeom>
          <a:noFill/>
          <a:ln cap="flat" cmpd="sng" w="38100">
            <a:solidFill>
              <a:srgbClr val="000000"/>
            </a:solidFill>
            <a:prstDash val="solid"/>
            <a:round/>
            <a:headEnd len="med" w="med" type="none"/>
            <a:tailEnd len="med" w="med" type="triangle"/>
          </a:ln>
        </p:spPr>
      </p:cxnSp>
      <p:cxnSp>
        <p:nvCxnSpPr>
          <p:cNvPr id="2493" name="Google Shape;2493;p102"/>
          <p:cNvCxnSpPr>
            <a:stCxn id="2490" idx="3"/>
            <a:endCxn id="2489" idx="1"/>
          </p:cNvCxnSpPr>
          <p:nvPr/>
        </p:nvCxnSpPr>
        <p:spPr>
          <a:xfrm flipH="1" rot="10800000">
            <a:off x="7044726" y="2925850"/>
            <a:ext cx="304500" cy="900"/>
          </a:xfrm>
          <a:prstGeom prst="straightConnector1">
            <a:avLst/>
          </a:prstGeom>
          <a:noFill/>
          <a:ln cap="flat" cmpd="sng" w="38100">
            <a:solidFill>
              <a:srgbClr val="000000"/>
            </a:solidFill>
            <a:prstDash val="solid"/>
            <a:round/>
            <a:headEnd len="med" w="med" type="none"/>
            <a:tailEnd len="med" w="med" type="triangle"/>
          </a:ln>
        </p:spPr>
      </p:cxnSp>
      <p:pic>
        <p:nvPicPr>
          <p:cNvPr id="2494" name="Google Shape;2494;p102"/>
          <p:cNvPicPr preferRelativeResize="0"/>
          <p:nvPr/>
        </p:nvPicPr>
        <p:blipFill rotWithShape="1">
          <a:blip r:embed="rId4">
            <a:alphaModFix/>
          </a:blip>
          <a:srcRect b="0" l="0" r="0" t="0"/>
          <a:stretch/>
        </p:blipFill>
        <p:spPr>
          <a:xfrm>
            <a:off x="2928324" y="1988669"/>
            <a:ext cx="611060" cy="1695550"/>
          </a:xfrm>
          <a:prstGeom prst="rect">
            <a:avLst/>
          </a:prstGeom>
          <a:noFill/>
          <a:ln>
            <a:noFill/>
          </a:ln>
        </p:spPr>
      </p:pic>
      <p:pic>
        <p:nvPicPr>
          <p:cNvPr id="2495" name="Google Shape;2495;p102"/>
          <p:cNvPicPr preferRelativeResize="0"/>
          <p:nvPr/>
        </p:nvPicPr>
        <p:blipFill rotWithShape="1">
          <a:blip r:embed="rId5">
            <a:alphaModFix/>
          </a:blip>
          <a:srcRect b="0" l="0" r="0" t="0"/>
          <a:stretch/>
        </p:blipFill>
        <p:spPr>
          <a:xfrm>
            <a:off x="3075050" y="1994869"/>
            <a:ext cx="611050" cy="1690037"/>
          </a:xfrm>
          <a:prstGeom prst="rect">
            <a:avLst/>
          </a:prstGeom>
          <a:noFill/>
          <a:ln>
            <a:noFill/>
          </a:ln>
        </p:spPr>
      </p:pic>
      <p:pic>
        <p:nvPicPr>
          <p:cNvPr id="2496" name="Google Shape;2496;p102"/>
          <p:cNvPicPr preferRelativeResize="0"/>
          <p:nvPr/>
        </p:nvPicPr>
        <p:blipFill rotWithShape="1">
          <a:blip r:embed="rId6">
            <a:alphaModFix/>
          </a:blip>
          <a:srcRect b="0" l="0" r="0" t="0"/>
          <a:stretch/>
        </p:blipFill>
        <p:spPr>
          <a:xfrm>
            <a:off x="3253825" y="1978945"/>
            <a:ext cx="620550" cy="1721861"/>
          </a:xfrm>
          <a:prstGeom prst="rect">
            <a:avLst/>
          </a:prstGeom>
          <a:noFill/>
          <a:ln>
            <a:noFill/>
          </a:ln>
        </p:spPr>
      </p:pic>
      <p:pic>
        <p:nvPicPr>
          <p:cNvPr id="2497" name="Google Shape;2497;p102"/>
          <p:cNvPicPr preferRelativeResize="0"/>
          <p:nvPr/>
        </p:nvPicPr>
        <p:blipFill rotWithShape="1">
          <a:blip r:embed="rId7">
            <a:alphaModFix/>
          </a:blip>
          <a:srcRect b="0" l="0" r="0" t="0"/>
          <a:stretch/>
        </p:blipFill>
        <p:spPr>
          <a:xfrm>
            <a:off x="3435454" y="1981744"/>
            <a:ext cx="620550" cy="1716276"/>
          </a:xfrm>
          <a:prstGeom prst="rect">
            <a:avLst/>
          </a:prstGeom>
          <a:noFill/>
          <a:ln>
            <a:noFill/>
          </a:ln>
        </p:spPr>
      </p:pic>
      <p:sp>
        <p:nvSpPr>
          <p:cNvPr id="2498" name="Google Shape;2498;p102"/>
          <p:cNvSpPr txBox="1"/>
          <p:nvPr>
            <p:ph idx="1" type="body"/>
          </p:nvPr>
        </p:nvSpPr>
        <p:spPr>
          <a:xfrm>
            <a:off x="2815931" y="1905557"/>
            <a:ext cx="427500" cy="492600"/>
          </a:xfrm>
          <a:prstGeom prst="rect">
            <a:avLst/>
          </a:prstGeom>
        </p:spPr>
        <p:txBody>
          <a:bodyPr anchorCtr="0" anchor="t" bIns="91425" lIns="91425" spcFirstLastPara="1" rIns="91425" wrap="square" tIns="91425">
            <a:normAutofit fontScale="92500"/>
          </a:bodyPr>
          <a:lstStyle/>
          <a:p>
            <a:pPr indent="0" lvl="0" marL="0" rtl="0" algn="l">
              <a:lnSpc>
                <a:spcPct val="95000"/>
              </a:lnSpc>
              <a:spcBef>
                <a:spcPts val="0"/>
              </a:spcBef>
              <a:spcAft>
                <a:spcPts val="1200"/>
              </a:spcAft>
              <a:buNone/>
            </a:pPr>
            <a:r>
              <a:rPr lang="en" sz="2000"/>
              <a:t>w’</a:t>
            </a:r>
            <a:endParaRPr sz="2000"/>
          </a:p>
        </p:txBody>
      </p:sp>
      <p:sp>
        <p:nvSpPr>
          <p:cNvPr id="2499" name="Google Shape;2499;p102"/>
          <p:cNvSpPr txBox="1"/>
          <p:nvPr>
            <p:ph idx="1" type="body"/>
          </p:nvPr>
        </p:nvSpPr>
        <p:spPr>
          <a:xfrm>
            <a:off x="2633806" y="2337257"/>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h’</a:t>
            </a:r>
            <a:endParaRPr sz="2000"/>
          </a:p>
        </p:txBody>
      </p:sp>
      <p:sp>
        <p:nvSpPr>
          <p:cNvPr id="2500" name="Google Shape;2500;p102"/>
          <p:cNvSpPr txBox="1"/>
          <p:nvPr>
            <p:ph idx="1" type="body"/>
          </p:nvPr>
        </p:nvSpPr>
        <p:spPr>
          <a:xfrm>
            <a:off x="3059398" y="3602719"/>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4</a:t>
            </a:r>
            <a:endParaRPr sz="2000"/>
          </a:p>
        </p:txBody>
      </p:sp>
      <p:cxnSp>
        <p:nvCxnSpPr>
          <p:cNvPr id="2501" name="Google Shape;2501;p102"/>
          <p:cNvCxnSpPr>
            <a:endCxn id="2502" idx="1"/>
          </p:cNvCxnSpPr>
          <p:nvPr/>
        </p:nvCxnSpPr>
        <p:spPr>
          <a:xfrm>
            <a:off x="1329100" y="2930850"/>
            <a:ext cx="475200" cy="0"/>
          </a:xfrm>
          <a:prstGeom prst="straightConnector1">
            <a:avLst/>
          </a:prstGeom>
          <a:noFill/>
          <a:ln cap="flat" cmpd="sng" w="38100">
            <a:solidFill>
              <a:srgbClr val="000000"/>
            </a:solidFill>
            <a:prstDash val="solid"/>
            <a:round/>
            <a:headEnd len="med" w="med" type="none"/>
            <a:tailEnd len="med" w="med" type="triangle"/>
          </a:ln>
        </p:spPr>
      </p:cxnSp>
      <p:pic>
        <p:nvPicPr>
          <p:cNvPr id="2503" name="Google Shape;2503;p102"/>
          <p:cNvPicPr preferRelativeResize="0"/>
          <p:nvPr/>
        </p:nvPicPr>
        <p:blipFill rotWithShape="1">
          <a:blip r:embed="rId4">
            <a:alphaModFix/>
          </a:blip>
          <a:srcRect b="0" l="0" r="0" t="0"/>
          <a:stretch/>
        </p:blipFill>
        <p:spPr>
          <a:xfrm>
            <a:off x="5239093" y="2569803"/>
            <a:ext cx="255886" cy="710028"/>
          </a:xfrm>
          <a:prstGeom prst="rect">
            <a:avLst/>
          </a:prstGeom>
          <a:noFill/>
          <a:ln>
            <a:noFill/>
          </a:ln>
        </p:spPr>
      </p:pic>
      <p:pic>
        <p:nvPicPr>
          <p:cNvPr id="2504" name="Google Shape;2504;p102"/>
          <p:cNvPicPr preferRelativeResize="0"/>
          <p:nvPr/>
        </p:nvPicPr>
        <p:blipFill rotWithShape="1">
          <a:blip r:embed="rId5">
            <a:alphaModFix/>
          </a:blip>
          <a:srcRect b="0" l="0" r="0" t="0"/>
          <a:stretch/>
        </p:blipFill>
        <p:spPr>
          <a:xfrm>
            <a:off x="5300536" y="2572399"/>
            <a:ext cx="255882" cy="707719"/>
          </a:xfrm>
          <a:prstGeom prst="rect">
            <a:avLst/>
          </a:prstGeom>
          <a:noFill/>
          <a:ln>
            <a:noFill/>
          </a:ln>
        </p:spPr>
      </p:pic>
      <p:pic>
        <p:nvPicPr>
          <p:cNvPr id="2505" name="Google Shape;2505;p102"/>
          <p:cNvPicPr preferRelativeResize="0"/>
          <p:nvPr/>
        </p:nvPicPr>
        <p:blipFill rotWithShape="1">
          <a:blip r:embed="rId6">
            <a:alphaModFix/>
          </a:blip>
          <a:srcRect b="0" l="0" r="0" t="0"/>
          <a:stretch/>
        </p:blipFill>
        <p:spPr>
          <a:xfrm>
            <a:off x="5375399" y="2565731"/>
            <a:ext cx="259860" cy="721046"/>
          </a:xfrm>
          <a:prstGeom prst="rect">
            <a:avLst/>
          </a:prstGeom>
          <a:noFill/>
          <a:ln>
            <a:noFill/>
          </a:ln>
        </p:spPr>
      </p:pic>
      <p:pic>
        <p:nvPicPr>
          <p:cNvPr id="2492" name="Google Shape;2492;p102"/>
          <p:cNvPicPr preferRelativeResize="0"/>
          <p:nvPr/>
        </p:nvPicPr>
        <p:blipFill rotWithShape="1">
          <a:blip r:embed="rId7">
            <a:alphaModFix/>
          </a:blip>
          <a:srcRect b="0" l="0" r="0" t="0"/>
          <a:stretch/>
        </p:blipFill>
        <p:spPr>
          <a:xfrm>
            <a:off x="5451458" y="2566903"/>
            <a:ext cx="259860" cy="718707"/>
          </a:xfrm>
          <a:prstGeom prst="rect">
            <a:avLst/>
          </a:prstGeom>
          <a:noFill/>
          <a:ln>
            <a:noFill/>
          </a:ln>
        </p:spPr>
      </p:pic>
      <p:sp>
        <p:nvSpPr>
          <p:cNvPr id="2502" name="Google Shape;2502;p102"/>
          <p:cNvSpPr/>
          <p:nvPr/>
        </p:nvSpPr>
        <p:spPr>
          <a:xfrm>
            <a:off x="1804300" y="2705550"/>
            <a:ext cx="929700" cy="450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2506" name="Google Shape;2506;p102"/>
          <p:cNvSpPr/>
          <p:nvPr/>
        </p:nvSpPr>
        <p:spPr>
          <a:xfrm>
            <a:off x="4226312" y="2705550"/>
            <a:ext cx="838800" cy="4506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Pool</a:t>
            </a:r>
            <a:endParaRPr sz="2400">
              <a:latin typeface="Helvetica Neue"/>
              <a:ea typeface="Helvetica Neue"/>
              <a:cs typeface="Helvetica Neue"/>
              <a:sym typeface="Helvetica Neue"/>
            </a:endParaRPr>
          </a:p>
        </p:txBody>
      </p:sp>
      <p:cxnSp>
        <p:nvCxnSpPr>
          <p:cNvPr id="2507" name="Google Shape;2507;p102"/>
          <p:cNvCxnSpPr>
            <a:stCxn id="2502" idx="3"/>
          </p:cNvCxnSpPr>
          <p:nvPr/>
        </p:nvCxnSpPr>
        <p:spPr>
          <a:xfrm>
            <a:off x="2734000" y="2930850"/>
            <a:ext cx="386700" cy="0"/>
          </a:xfrm>
          <a:prstGeom prst="straightConnector1">
            <a:avLst/>
          </a:prstGeom>
          <a:noFill/>
          <a:ln cap="flat" cmpd="sng" w="38100">
            <a:solidFill>
              <a:srgbClr val="000000"/>
            </a:solidFill>
            <a:prstDash val="solid"/>
            <a:round/>
            <a:headEnd len="med" w="med" type="none"/>
            <a:tailEnd len="med" w="med" type="triangle"/>
          </a:ln>
        </p:spPr>
      </p:cxnSp>
      <p:cxnSp>
        <p:nvCxnSpPr>
          <p:cNvPr id="2508" name="Google Shape;2508;p102"/>
          <p:cNvCxnSpPr>
            <a:endCxn id="2506" idx="1"/>
          </p:cNvCxnSpPr>
          <p:nvPr/>
        </p:nvCxnSpPr>
        <p:spPr>
          <a:xfrm>
            <a:off x="3880412" y="2930850"/>
            <a:ext cx="345900" cy="0"/>
          </a:xfrm>
          <a:prstGeom prst="straightConnector1">
            <a:avLst/>
          </a:prstGeom>
          <a:noFill/>
          <a:ln cap="flat" cmpd="sng" w="38100">
            <a:solidFill>
              <a:srgbClr val="000000"/>
            </a:solidFill>
            <a:prstDash val="solid"/>
            <a:round/>
            <a:headEnd len="med" w="med" type="none"/>
            <a:tailEnd len="med" w="med" type="triangle"/>
          </a:ln>
        </p:spPr>
      </p:cxnSp>
      <p:cxnSp>
        <p:nvCxnSpPr>
          <p:cNvPr id="2509" name="Google Shape;2509;p102"/>
          <p:cNvCxnSpPr>
            <a:stCxn id="2506" idx="3"/>
            <a:endCxn id="2492" idx="1"/>
          </p:cNvCxnSpPr>
          <p:nvPr/>
        </p:nvCxnSpPr>
        <p:spPr>
          <a:xfrm flipH="1" rot="10800000">
            <a:off x="5065112" y="2926350"/>
            <a:ext cx="386400" cy="4500"/>
          </a:xfrm>
          <a:prstGeom prst="straightConnector1">
            <a:avLst/>
          </a:prstGeom>
          <a:noFill/>
          <a:ln cap="flat" cmpd="sng" w="38100">
            <a:solidFill>
              <a:srgbClr val="000000"/>
            </a:solidFill>
            <a:prstDash val="solid"/>
            <a:round/>
            <a:headEnd len="med" w="med" type="none"/>
            <a:tailEnd len="med" w="med" type="triangle"/>
          </a:ln>
        </p:spPr>
      </p:cxnSp>
      <p:sp>
        <p:nvSpPr>
          <p:cNvPr id="2510" name="Google Shape;2510;p102"/>
          <p:cNvSpPr txBox="1"/>
          <p:nvPr>
            <p:ph idx="1" type="body"/>
          </p:nvPr>
        </p:nvSpPr>
        <p:spPr>
          <a:xfrm>
            <a:off x="5178131" y="2336093"/>
            <a:ext cx="427500" cy="492600"/>
          </a:xfrm>
          <a:prstGeom prst="rect">
            <a:avLst/>
          </a:prstGeom>
        </p:spPr>
        <p:txBody>
          <a:bodyPr anchorCtr="0" anchor="t" bIns="91425" lIns="91425" spcFirstLastPara="1" rIns="91425" wrap="square" tIns="91425">
            <a:normAutofit fontScale="77500"/>
          </a:bodyPr>
          <a:lstStyle/>
          <a:p>
            <a:pPr indent="0" lvl="0" marL="0" rtl="0" algn="l">
              <a:lnSpc>
                <a:spcPct val="95000"/>
              </a:lnSpc>
              <a:spcBef>
                <a:spcPts val="0"/>
              </a:spcBef>
              <a:spcAft>
                <a:spcPts val="1200"/>
              </a:spcAft>
              <a:buNone/>
            </a:pPr>
            <a:r>
              <a:rPr lang="en" sz="2000"/>
              <a:t>w’’</a:t>
            </a:r>
            <a:endParaRPr sz="2000"/>
          </a:p>
        </p:txBody>
      </p:sp>
      <p:sp>
        <p:nvSpPr>
          <p:cNvPr id="2511" name="Google Shape;2511;p102"/>
          <p:cNvSpPr txBox="1"/>
          <p:nvPr>
            <p:ph idx="1" type="body"/>
          </p:nvPr>
        </p:nvSpPr>
        <p:spPr>
          <a:xfrm>
            <a:off x="5012518" y="2946857"/>
            <a:ext cx="427500" cy="492600"/>
          </a:xfrm>
          <a:prstGeom prst="rect">
            <a:avLst/>
          </a:prstGeom>
        </p:spPr>
        <p:txBody>
          <a:bodyPr anchorCtr="0" anchor="t" bIns="91425" lIns="91425" spcFirstLastPara="1" rIns="91425" wrap="square" tIns="91425">
            <a:normAutofit fontScale="92500"/>
          </a:bodyPr>
          <a:lstStyle/>
          <a:p>
            <a:pPr indent="0" lvl="0" marL="0" rtl="0" algn="l">
              <a:lnSpc>
                <a:spcPct val="95000"/>
              </a:lnSpc>
              <a:spcBef>
                <a:spcPts val="0"/>
              </a:spcBef>
              <a:spcAft>
                <a:spcPts val="1200"/>
              </a:spcAft>
              <a:buNone/>
            </a:pPr>
            <a:r>
              <a:rPr lang="en" sz="2000"/>
              <a:t>h’’</a:t>
            </a:r>
            <a:endParaRPr sz="2000"/>
          </a:p>
        </p:txBody>
      </p:sp>
      <p:sp>
        <p:nvSpPr>
          <p:cNvPr id="2512" name="Google Shape;2512;p102"/>
          <p:cNvSpPr txBox="1"/>
          <p:nvPr>
            <p:ph idx="1" type="body"/>
          </p:nvPr>
        </p:nvSpPr>
        <p:spPr>
          <a:xfrm>
            <a:off x="5230598" y="3203619"/>
            <a:ext cx="427500" cy="492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2000"/>
              <a:t>4</a:t>
            </a:r>
            <a:endParaRPr sz="2000"/>
          </a:p>
        </p:txBody>
      </p:sp>
      <p:sp>
        <p:nvSpPr>
          <p:cNvPr id="2513" name="Google Shape;2513;p102"/>
          <p:cNvSpPr txBox="1"/>
          <p:nvPr>
            <p:ph idx="1" type="body"/>
          </p:nvPr>
        </p:nvSpPr>
        <p:spPr>
          <a:xfrm>
            <a:off x="5973840" y="2344350"/>
            <a:ext cx="1201800" cy="492600"/>
          </a:xfrm>
          <a:prstGeom prst="rect">
            <a:avLst/>
          </a:prstGeom>
        </p:spPr>
        <p:txBody>
          <a:bodyPr anchorCtr="0" anchor="t" bIns="91425" lIns="91425" spcFirstLastPara="1" rIns="91425" wrap="square" tIns="91425">
            <a:normAutofit fontScale="85000"/>
          </a:bodyPr>
          <a:lstStyle/>
          <a:p>
            <a:pPr indent="0" lvl="0" marL="0" rtl="0" algn="l">
              <a:lnSpc>
                <a:spcPct val="95000"/>
              </a:lnSpc>
              <a:spcBef>
                <a:spcPts val="0"/>
              </a:spcBef>
              <a:spcAft>
                <a:spcPts val="1200"/>
              </a:spcAft>
              <a:buNone/>
            </a:pPr>
            <a:r>
              <a:rPr lang="en" sz="2000"/>
              <a:t>W</a:t>
            </a:r>
            <a:r>
              <a:rPr baseline="30000" lang="en" sz="2000"/>
              <a:t>(|C| x w’’*h’’*4)</a:t>
            </a:r>
            <a:endParaRPr baseline="30000"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2"/>
                                        </p:tgtEl>
                                        <p:attrNameLst>
                                          <p:attrName>style.visibility</p:attrName>
                                        </p:attrNameLst>
                                      </p:cBhvr>
                                      <p:to>
                                        <p:strVal val="visible"/>
                                      </p:to>
                                    </p:set>
                                    <p:animEffect filter="fade" transition="in">
                                      <p:cBhvr>
                                        <p:cTn dur="1000"/>
                                        <p:tgtEl>
                                          <p:spTgt spid="2502"/>
                                        </p:tgtEl>
                                      </p:cBhvr>
                                    </p:animEffect>
                                  </p:childTnLst>
                                </p:cTn>
                              </p:par>
                              <p:par>
                                <p:cTn fill="hold" nodeType="withEffect" presetClass="entr" presetID="10" presetSubtype="0">
                                  <p:stCondLst>
                                    <p:cond delay="0"/>
                                  </p:stCondLst>
                                  <p:childTnLst>
                                    <p:set>
                                      <p:cBhvr>
                                        <p:cTn dur="1" fill="hold">
                                          <p:stCondLst>
                                            <p:cond delay="0"/>
                                          </p:stCondLst>
                                        </p:cTn>
                                        <p:tgtEl>
                                          <p:spTgt spid="2501"/>
                                        </p:tgtEl>
                                        <p:attrNameLst>
                                          <p:attrName>style.visibility</p:attrName>
                                        </p:attrNameLst>
                                      </p:cBhvr>
                                      <p:to>
                                        <p:strVal val="visible"/>
                                      </p:to>
                                    </p:set>
                                    <p:animEffect filter="fade" transition="in">
                                      <p:cBhvr>
                                        <p:cTn dur="1000"/>
                                        <p:tgtEl>
                                          <p:spTgt spid="2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4"/>
                                        </p:tgtEl>
                                        <p:attrNameLst>
                                          <p:attrName>style.visibility</p:attrName>
                                        </p:attrNameLst>
                                      </p:cBhvr>
                                      <p:to>
                                        <p:strVal val="visible"/>
                                      </p:to>
                                    </p:set>
                                    <p:animEffect filter="fade" transition="in">
                                      <p:cBhvr>
                                        <p:cTn dur="1000"/>
                                        <p:tgtEl>
                                          <p:spTgt spid="2494"/>
                                        </p:tgtEl>
                                      </p:cBhvr>
                                    </p:animEffect>
                                  </p:childTnLst>
                                </p:cTn>
                              </p:par>
                              <p:par>
                                <p:cTn fill="hold" nodeType="withEffect" presetClass="entr" presetID="10" presetSubtype="0">
                                  <p:stCondLst>
                                    <p:cond delay="0"/>
                                  </p:stCondLst>
                                  <p:childTnLst>
                                    <p:set>
                                      <p:cBhvr>
                                        <p:cTn dur="1" fill="hold">
                                          <p:stCondLst>
                                            <p:cond delay="0"/>
                                          </p:stCondLst>
                                        </p:cTn>
                                        <p:tgtEl>
                                          <p:spTgt spid="2495"/>
                                        </p:tgtEl>
                                        <p:attrNameLst>
                                          <p:attrName>style.visibility</p:attrName>
                                        </p:attrNameLst>
                                      </p:cBhvr>
                                      <p:to>
                                        <p:strVal val="visible"/>
                                      </p:to>
                                    </p:set>
                                    <p:animEffect filter="fade" transition="in">
                                      <p:cBhvr>
                                        <p:cTn dur="1000"/>
                                        <p:tgtEl>
                                          <p:spTgt spid="2495"/>
                                        </p:tgtEl>
                                      </p:cBhvr>
                                    </p:animEffect>
                                  </p:childTnLst>
                                </p:cTn>
                              </p:par>
                              <p:par>
                                <p:cTn fill="hold" nodeType="withEffect" presetClass="entr" presetID="10" presetSubtype="0">
                                  <p:stCondLst>
                                    <p:cond delay="0"/>
                                  </p:stCondLst>
                                  <p:childTnLst>
                                    <p:set>
                                      <p:cBhvr>
                                        <p:cTn dur="1" fill="hold">
                                          <p:stCondLst>
                                            <p:cond delay="0"/>
                                          </p:stCondLst>
                                        </p:cTn>
                                        <p:tgtEl>
                                          <p:spTgt spid="2496"/>
                                        </p:tgtEl>
                                        <p:attrNameLst>
                                          <p:attrName>style.visibility</p:attrName>
                                        </p:attrNameLst>
                                      </p:cBhvr>
                                      <p:to>
                                        <p:strVal val="visible"/>
                                      </p:to>
                                    </p:set>
                                    <p:animEffect filter="fade" transition="in">
                                      <p:cBhvr>
                                        <p:cTn dur="1000"/>
                                        <p:tgtEl>
                                          <p:spTgt spid="2496"/>
                                        </p:tgtEl>
                                      </p:cBhvr>
                                    </p:animEffect>
                                  </p:childTnLst>
                                </p:cTn>
                              </p:par>
                              <p:par>
                                <p:cTn fill="hold" nodeType="withEffect" presetClass="entr" presetID="10" presetSubtype="0">
                                  <p:stCondLst>
                                    <p:cond delay="0"/>
                                  </p:stCondLst>
                                  <p:childTnLst>
                                    <p:set>
                                      <p:cBhvr>
                                        <p:cTn dur="1" fill="hold">
                                          <p:stCondLst>
                                            <p:cond delay="0"/>
                                          </p:stCondLst>
                                        </p:cTn>
                                        <p:tgtEl>
                                          <p:spTgt spid="2497"/>
                                        </p:tgtEl>
                                        <p:attrNameLst>
                                          <p:attrName>style.visibility</p:attrName>
                                        </p:attrNameLst>
                                      </p:cBhvr>
                                      <p:to>
                                        <p:strVal val="visible"/>
                                      </p:to>
                                    </p:set>
                                    <p:animEffect filter="fade" transition="in">
                                      <p:cBhvr>
                                        <p:cTn dur="1000"/>
                                        <p:tgtEl>
                                          <p:spTgt spid="2497"/>
                                        </p:tgtEl>
                                      </p:cBhvr>
                                    </p:animEffect>
                                  </p:childTnLst>
                                </p:cTn>
                              </p:par>
                              <p:par>
                                <p:cTn fill="hold" nodeType="withEffect" presetClass="entr" presetID="10" presetSubtype="0">
                                  <p:stCondLst>
                                    <p:cond delay="0"/>
                                  </p:stCondLst>
                                  <p:childTnLst>
                                    <p:set>
                                      <p:cBhvr>
                                        <p:cTn dur="1" fill="hold">
                                          <p:stCondLst>
                                            <p:cond delay="0"/>
                                          </p:stCondLst>
                                        </p:cTn>
                                        <p:tgtEl>
                                          <p:spTgt spid="2498"/>
                                        </p:tgtEl>
                                        <p:attrNameLst>
                                          <p:attrName>style.visibility</p:attrName>
                                        </p:attrNameLst>
                                      </p:cBhvr>
                                      <p:to>
                                        <p:strVal val="visible"/>
                                      </p:to>
                                    </p:set>
                                    <p:animEffect filter="fade" transition="in">
                                      <p:cBhvr>
                                        <p:cTn dur="1000"/>
                                        <p:tgtEl>
                                          <p:spTgt spid="2498"/>
                                        </p:tgtEl>
                                      </p:cBhvr>
                                    </p:animEffect>
                                  </p:childTnLst>
                                </p:cTn>
                              </p:par>
                              <p:par>
                                <p:cTn fill="hold" nodeType="withEffect" presetClass="entr" presetID="10" presetSubtype="0">
                                  <p:stCondLst>
                                    <p:cond delay="0"/>
                                  </p:stCondLst>
                                  <p:childTnLst>
                                    <p:set>
                                      <p:cBhvr>
                                        <p:cTn dur="1" fill="hold">
                                          <p:stCondLst>
                                            <p:cond delay="0"/>
                                          </p:stCondLst>
                                        </p:cTn>
                                        <p:tgtEl>
                                          <p:spTgt spid="2499"/>
                                        </p:tgtEl>
                                        <p:attrNameLst>
                                          <p:attrName>style.visibility</p:attrName>
                                        </p:attrNameLst>
                                      </p:cBhvr>
                                      <p:to>
                                        <p:strVal val="visible"/>
                                      </p:to>
                                    </p:set>
                                    <p:animEffect filter="fade" transition="in">
                                      <p:cBhvr>
                                        <p:cTn dur="1000"/>
                                        <p:tgtEl>
                                          <p:spTgt spid="2499"/>
                                        </p:tgtEl>
                                      </p:cBhvr>
                                    </p:animEffect>
                                  </p:childTnLst>
                                </p:cTn>
                              </p:par>
                              <p:par>
                                <p:cTn fill="hold" nodeType="withEffect" presetClass="entr" presetID="10" presetSubtype="0">
                                  <p:stCondLst>
                                    <p:cond delay="0"/>
                                  </p:stCondLst>
                                  <p:childTnLst>
                                    <p:set>
                                      <p:cBhvr>
                                        <p:cTn dur="1" fill="hold">
                                          <p:stCondLst>
                                            <p:cond delay="0"/>
                                          </p:stCondLst>
                                        </p:cTn>
                                        <p:tgtEl>
                                          <p:spTgt spid="2500"/>
                                        </p:tgtEl>
                                        <p:attrNameLst>
                                          <p:attrName>style.visibility</p:attrName>
                                        </p:attrNameLst>
                                      </p:cBhvr>
                                      <p:to>
                                        <p:strVal val="visible"/>
                                      </p:to>
                                    </p:set>
                                    <p:animEffect filter="fade" transition="in">
                                      <p:cBhvr>
                                        <p:cTn dur="1000"/>
                                        <p:tgtEl>
                                          <p:spTgt spid="2500"/>
                                        </p:tgtEl>
                                      </p:cBhvr>
                                    </p:animEffect>
                                  </p:childTnLst>
                                </p:cTn>
                              </p:par>
                              <p:par>
                                <p:cTn fill="hold" nodeType="withEffect" presetClass="entr" presetID="10" presetSubtype="0">
                                  <p:stCondLst>
                                    <p:cond delay="0"/>
                                  </p:stCondLst>
                                  <p:childTnLst>
                                    <p:set>
                                      <p:cBhvr>
                                        <p:cTn dur="1" fill="hold">
                                          <p:stCondLst>
                                            <p:cond delay="0"/>
                                          </p:stCondLst>
                                        </p:cTn>
                                        <p:tgtEl>
                                          <p:spTgt spid="2507"/>
                                        </p:tgtEl>
                                        <p:attrNameLst>
                                          <p:attrName>style.visibility</p:attrName>
                                        </p:attrNameLst>
                                      </p:cBhvr>
                                      <p:to>
                                        <p:strVal val="visible"/>
                                      </p:to>
                                    </p:set>
                                    <p:animEffect filter="fade" transition="in">
                                      <p:cBhvr>
                                        <p:cTn dur="1000"/>
                                        <p:tgtEl>
                                          <p:spTgt spid="2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8"/>
                                        </p:tgtEl>
                                        <p:attrNameLst>
                                          <p:attrName>style.visibility</p:attrName>
                                        </p:attrNameLst>
                                      </p:cBhvr>
                                      <p:to>
                                        <p:strVal val="visible"/>
                                      </p:to>
                                    </p:set>
                                    <p:animEffect filter="fade" transition="in">
                                      <p:cBhvr>
                                        <p:cTn dur="1000"/>
                                        <p:tgtEl>
                                          <p:spTgt spid="2508"/>
                                        </p:tgtEl>
                                      </p:cBhvr>
                                    </p:animEffect>
                                  </p:childTnLst>
                                </p:cTn>
                              </p:par>
                              <p:par>
                                <p:cTn fill="hold" nodeType="withEffect" presetClass="entr" presetID="10" presetSubtype="0">
                                  <p:stCondLst>
                                    <p:cond delay="0"/>
                                  </p:stCondLst>
                                  <p:childTnLst>
                                    <p:set>
                                      <p:cBhvr>
                                        <p:cTn dur="1" fill="hold">
                                          <p:stCondLst>
                                            <p:cond delay="0"/>
                                          </p:stCondLst>
                                        </p:cTn>
                                        <p:tgtEl>
                                          <p:spTgt spid="2506"/>
                                        </p:tgtEl>
                                        <p:attrNameLst>
                                          <p:attrName>style.visibility</p:attrName>
                                        </p:attrNameLst>
                                      </p:cBhvr>
                                      <p:to>
                                        <p:strVal val="visible"/>
                                      </p:to>
                                    </p:set>
                                    <p:animEffect filter="fade" transition="in">
                                      <p:cBhvr>
                                        <p:cTn dur="1000"/>
                                        <p:tgtEl>
                                          <p:spTgt spid="2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3"/>
                                        </p:tgtEl>
                                        <p:attrNameLst>
                                          <p:attrName>style.visibility</p:attrName>
                                        </p:attrNameLst>
                                      </p:cBhvr>
                                      <p:to>
                                        <p:strVal val="visible"/>
                                      </p:to>
                                    </p:set>
                                    <p:animEffect filter="fade" transition="in">
                                      <p:cBhvr>
                                        <p:cTn dur="1000"/>
                                        <p:tgtEl>
                                          <p:spTgt spid="2503"/>
                                        </p:tgtEl>
                                      </p:cBhvr>
                                    </p:animEffect>
                                  </p:childTnLst>
                                </p:cTn>
                              </p:par>
                              <p:par>
                                <p:cTn fill="hold" nodeType="withEffect" presetClass="entr" presetID="10" presetSubtype="0">
                                  <p:stCondLst>
                                    <p:cond delay="0"/>
                                  </p:stCondLst>
                                  <p:childTnLst>
                                    <p:set>
                                      <p:cBhvr>
                                        <p:cTn dur="1" fill="hold">
                                          <p:stCondLst>
                                            <p:cond delay="0"/>
                                          </p:stCondLst>
                                        </p:cTn>
                                        <p:tgtEl>
                                          <p:spTgt spid="2504"/>
                                        </p:tgtEl>
                                        <p:attrNameLst>
                                          <p:attrName>style.visibility</p:attrName>
                                        </p:attrNameLst>
                                      </p:cBhvr>
                                      <p:to>
                                        <p:strVal val="visible"/>
                                      </p:to>
                                    </p:set>
                                    <p:animEffect filter="fade" transition="in">
                                      <p:cBhvr>
                                        <p:cTn dur="1000"/>
                                        <p:tgtEl>
                                          <p:spTgt spid="2504"/>
                                        </p:tgtEl>
                                      </p:cBhvr>
                                    </p:animEffect>
                                  </p:childTnLst>
                                </p:cTn>
                              </p:par>
                              <p:par>
                                <p:cTn fill="hold" nodeType="withEffect" presetClass="entr" presetID="10" presetSubtype="0">
                                  <p:stCondLst>
                                    <p:cond delay="0"/>
                                  </p:stCondLst>
                                  <p:childTnLst>
                                    <p:set>
                                      <p:cBhvr>
                                        <p:cTn dur="1" fill="hold">
                                          <p:stCondLst>
                                            <p:cond delay="0"/>
                                          </p:stCondLst>
                                        </p:cTn>
                                        <p:tgtEl>
                                          <p:spTgt spid="2505"/>
                                        </p:tgtEl>
                                        <p:attrNameLst>
                                          <p:attrName>style.visibility</p:attrName>
                                        </p:attrNameLst>
                                      </p:cBhvr>
                                      <p:to>
                                        <p:strVal val="visible"/>
                                      </p:to>
                                    </p:set>
                                    <p:animEffect filter="fade" transition="in">
                                      <p:cBhvr>
                                        <p:cTn dur="1000"/>
                                        <p:tgtEl>
                                          <p:spTgt spid="2505"/>
                                        </p:tgtEl>
                                      </p:cBhvr>
                                    </p:animEffect>
                                  </p:childTnLst>
                                </p:cTn>
                              </p:par>
                              <p:par>
                                <p:cTn fill="hold" nodeType="withEffect" presetClass="entr" presetID="10" presetSubtype="0">
                                  <p:stCondLst>
                                    <p:cond delay="0"/>
                                  </p:stCondLst>
                                  <p:childTnLst>
                                    <p:set>
                                      <p:cBhvr>
                                        <p:cTn dur="1" fill="hold">
                                          <p:stCondLst>
                                            <p:cond delay="0"/>
                                          </p:stCondLst>
                                        </p:cTn>
                                        <p:tgtEl>
                                          <p:spTgt spid="2492"/>
                                        </p:tgtEl>
                                        <p:attrNameLst>
                                          <p:attrName>style.visibility</p:attrName>
                                        </p:attrNameLst>
                                      </p:cBhvr>
                                      <p:to>
                                        <p:strVal val="visible"/>
                                      </p:to>
                                    </p:set>
                                    <p:animEffect filter="fade" transition="in">
                                      <p:cBhvr>
                                        <p:cTn dur="1000"/>
                                        <p:tgtEl>
                                          <p:spTgt spid="2492"/>
                                        </p:tgtEl>
                                      </p:cBhvr>
                                    </p:animEffect>
                                  </p:childTnLst>
                                </p:cTn>
                              </p:par>
                              <p:par>
                                <p:cTn fill="hold" nodeType="withEffect" presetClass="entr" presetID="10" presetSubtype="0">
                                  <p:stCondLst>
                                    <p:cond delay="0"/>
                                  </p:stCondLst>
                                  <p:childTnLst>
                                    <p:set>
                                      <p:cBhvr>
                                        <p:cTn dur="1" fill="hold">
                                          <p:stCondLst>
                                            <p:cond delay="0"/>
                                          </p:stCondLst>
                                        </p:cTn>
                                        <p:tgtEl>
                                          <p:spTgt spid="2509"/>
                                        </p:tgtEl>
                                        <p:attrNameLst>
                                          <p:attrName>style.visibility</p:attrName>
                                        </p:attrNameLst>
                                      </p:cBhvr>
                                      <p:to>
                                        <p:strVal val="visible"/>
                                      </p:to>
                                    </p:set>
                                    <p:animEffect filter="fade" transition="in">
                                      <p:cBhvr>
                                        <p:cTn dur="1000"/>
                                        <p:tgtEl>
                                          <p:spTgt spid="2509"/>
                                        </p:tgtEl>
                                      </p:cBhvr>
                                    </p:animEffect>
                                  </p:childTnLst>
                                </p:cTn>
                              </p:par>
                              <p:par>
                                <p:cTn fill="hold" nodeType="withEffect" presetClass="entr" presetID="10" presetSubtype="0">
                                  <p:stCondLst>
                                    <p:cond delay="0"/>
                                  </p:stCondLst>
                                  <p:childTnLst>
                                    <p:set>
                                      <p:cBhvr>
                                        <p:cTn dur="1" fill="hold">
                                          <p:stCondLst>
                                            <p:cond delay="0"/>
                                          </p:stCondLst>
                                        </p:cTn>
                                        <p:tgtEl>
                                          <p:spTgt spid="2510"/>
                                        </p:tgtEl>
                                        <p:attrNameLst>
                                          <p:attrName>style.visibility</p:attrName>
                                        </p:attrNameLst>
                                      </p:cBhvr>
                                      <p:to>
                                        <p:strVal val="visible"/>
                                      </p:to>
                                    </p:set>
                                    <p:animEffect filter="fade" transition="in">
                                      <p:cBhvr>
                                        <p:cTn dur="1000"/>
                                        <p:tgtEl>
                                          <p:spTgt spid="2510"/>
                                        </p:tgtEl>
                                      </p:cBhvr>
                                    </p:animEffect>
                                  </p:childTnLst>
                                </p:cTn>
                              </p:par>
                              <p:par>
                                <p:cTn fill="hold" nodeType="withEffect" presetClass="entr" presetID="10" presetSubtype="0">
                                  <p:stCondLst>
                                    <p:cond delay="0"/>
                                  </p:stCondLst>
                                  <p:childTnLst>
                                    <p:set>
                                      <p:cBhvr>
                                        <p:cTn dur="1" fill="hold">
                                          <p:stCondLst>
                                            <p:cond delay="0"/>
                                          </p:stCondLst>
                                        </p:cTn>
                                        <p:tgtEl>
                                          <p:spTgt spid="2511"/>
                                        </p:tgtEl>
                                        <p:attrNameLst>
                                          <p:attrName>style.visibility</p:attrName>
                                        </p:attrNameLst>
                                      </p:cBhvr>
                                      <p:to>
                                        <p:strVal val="visible"/>
                                      </p:to>
                                    </p:set>
                                    <p:animEffect filter="fade" transition="in">
                                      <p:cBhvr>
                                        <p:cTn dur="1000"/>
                                        <p:tgtEl>
                                          <p:spTgt spid="2511"/>
                                        </p:tgtEl>
                                      </p:cBhvr>
                                    </p:animEffect>
                                  </p:childTnLst>
                                </p:cTn>
                              </p:par>
                              <p:par>
                                <p:cTn fill="hold" nodeType="withEffect" presetClass="entr" presetID="10" presetSubtype="0">
                                  <p:stCondLst>
                                    <p:cond delay="0"/>
                                  </p:stCondLst>
                                  <p:childTnLst>
                                    <p:set>
                                      <p:cBhvr>
                                        <p:cTn dur="1" fill="hold">
                                          <p:stCondLst>
                                            <p:cond delay="0"/>
                                          </p:stCondLst>
                                        </p:cTn>
                                        <p:tgtEl>
                                          <p:spTgt spid="2512"/>
                                        </p:tgtEl>
                                        <p:attrNameLst>
                                          <p:attrName>style.visibility</p:attrName>
                                        </p:attrNameLst>
                                      </p:cBhvr>
                                      <p:to>
                                        <p:strVal val="visible"/>
                                      </p:to>
                                    </p:set>
                                    <p:animEffect filter="fade" transition="in">
                                      <p:cBhvr>
                                        <p:cTn dur="1000"/>
                                        <p:tgtEl>
                                          <p:spTgt spid="2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1"/>
                                        </p:tgtEl>
                                        <p:attrNameLst>
                                          <p:attrName>style.visibility</p:attrName>
                                        </p:attrNameLst>
                                      </p:cBhvr>
                                      <p:to>
                                        <p:strVal val="visible"/>
                                      </p:to>
                                    </p:set>
                                    <p:animEffect filter="fade" transition="in">
                                      <p:cBhvr>
                                        <p:cTn dur="1000"/>
                                        <p:tgtEl>
                                          <p:spTgt spid="2491"/>
                                        </p:tgtEl>
                                      </p:cBhvr>
                                    </p:animEffect>
                                  </p:childTnLst>
                                </p:cTn>
                              </p:par>
                              <p:par>
                                <p:cTn fill="hold" nodeType="withEffect" presetClass="entr" presetID="10" presetSubtype="0">
                                  <p:stCondLst>
                                    <p:cond delay="0"/>
                                  </p:stCondLst>
                                  <p:childTnLst>
                                    <p:set>
                                      <p:cBhvr>
                                        <p:cTn dur="1" fill="hold">
                                          <p:stCondLst>
                                            <p:cond delay="0"/>
                                          </p:stCondLst>
                                        </p:cTn>
                                        <p:tgtEl>
                                          <p:spTgt spid="2490"/>
                                        </p:tgtEl>
                                        <p:attrNameLst>
                                          <p:attrName>style.visibility</p:attrName>
                                        </p:attrNameLst>
                                      </p:cBhvr>
                                      <p:to>
                                        <p:strVal val="visible"/>
                                      </p:to>
                                    </p:set>
                                    <p:animEffect filter="fade" transition="in">
                                      <p:cBhvr>
                                        <p:cTn dur="1000"/>
                                        <p:tgtEl>
                                          <p:spTgt spid="2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3"/>
                                        </p:tgtEl>
                                        <p:attrNameLst>
                                          <p:attrName>style.visibility</p:attrName>
                                        </p:attrNameLst>
                                      </p:cBhvr>
                                      <p:to>
                                        <p:strVal val="visible"/>
                                      </p:to>
                                    </p:set>
                                    <p:animEffect filter="fade" transition="in">
                                      <p:cBhvr>
                                        <p:cTn dur="1000"/>
                                        <p:tgtEl>
                                          <p:spTgt spid="2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4"/>
                                        </p:tgtEl>
                                        <p:attrNameLst>
                                          <p:attrName>style.visibility</p:attrName>
                                        </p:attrNameLst>
                                      </p:cBhvr>
                                      <p:to>
                                        <p:strVal val="visible"/>
                                      </p:to>
                                    </p:set>
                                    <p:animEffect filter="fade" transition="in">
                                      <p:cBhvr>
                                        <p:cTn dur="1000"/>
                                        <p:tgtEl>
                                          <p:spTgt spid="2474"/>
                                        </p:tgtEl>
                                      </p:cBhvr>
                                    </p:animEffect>
                                  </p:childTnLst>
                                </p:cTn>
                              </p:par>
                              <p:par>
                                <p:cTn fill="hold" nodeType="withEffect" presetClass="entr" presetID="10" presetSubtype="0">
                                  <p:stCondLst>
                                    <p:cond delay="0"/>
                                  </p:stCondLst>
                                  <p:childTnLst>
                                    <p:set>
                                      <p:cBhvr>
                                        <p:cTn dur="1" fill="hold">
                                          <p:stCondLst>
                                            <p:cond delay="0"/>
                                          </p:stCondLst>
                                        </p:cTn>
                                        <p:tgtEl>
                                          <p:spTgt spid="2487"/>
                                        </p:tgtEl>
                                        <p:attrNameLst>
                                          <p:attrName>style.visibility</p:attrName>
                                        </p:attrNameLst>
                                      </p:cBhvr>
                                      <p:to>
                                        <p:strVal val="visible"/>
                                      </p:to>
                                    </p:set>
                                    <p:animEffect filter="fade" transition="in">
                                      <p:cBhvr>
                                        <p:cTn dur="1000"/>
                                        <p:tgtEl>
                                          <p:spTgt spid="2487"/>
                                        </p:tgtEl>
                                      </p:cBhvr>
                                    </p:animEffect>
                                  </p:childTnLst>
                                </p:cTn>
                              </p:par>
                              <p:par>
                                <p:cTn fill="hold" nodeType="withEffect" presetClass="entr" presetID="10" presetSubtype="0">
                                  <p:stCondLst>
                                    <p:cond delay="0"/>
                                  </p:stCondLst>
                                  <p:childTnLst>
                                    <p:set>
                                      <p:cBhvr>
                                        <p:cTn dur="1" fill="hold">
                                          <p:stCondLst>
                                            <p:cond delay="0"/>
                                          </p:stCondLst>
                                        </p:cTn>
                                        <p:tgtEl>
                                          <p:spTgt spid="2488"/>
                                        </p:tgtEl>
                                        <p:attrNameLst>
                                          <p:attrName>style.visibility</p:attrName>
                                        </p:attrNameLst>
                                      </p:cBhvr>
                                      <p:to>
                                        <p:strVal val="visible"/>
                                      </p:to>
                                    </p:set>
                                    <p:animEffect filter="fade" transition="in">
                                      <p:cBhvr>
                                        <p:cTn dur="1000"/>
                                        <p:tgtEl>
                                          <p:spTgt spid="2488"/>
                                        </p:tgtEl>
                                      </p:cBhvr>
                                    </p:animEffect>
                                  </p:childTnLst>
                                </p:cTn>
                              </p:par>
                              <p:par>
                                <p:cTn fill="hold" nodeType="withEffect" presetClass="entr" presetID="10" presetSubtype="0">
                                  <p:stCondLst>
                                    <p:cond delay="0"/>
                                  </p:stCondLst>
                                  <p:childTnLst>
                                    <p:set>
                                      <p:cBhvr>
                                        <p:cTn dur="1" fill="hold">
                                          <p:stCondLst>
                                            <p:cond delay="0"/>
                                          </p:stCondLst>
                                        </p:cTn>
                                        <p:tgtEl>
                                          <p:spTgt spid="2489"/>
                                        </p:tgtEl>
                                        <p:attrNameLst>
                                          <p:attrName>style.visibility</p:attrName>
                                        </p:attrNameLst>
                                      </p:cBhvr>
                                      <p:to>
                                        <p:strVal val="visible"/>
                                      </p:to>
                                    </p:set>
                                    <p:animEffect filter="fade" transition="in">
                                      <p:cBhvr>
                                        <p:cTn dur="1000"/>
                                        <p:tgtEl>
                                          <p:spTgt spid="2489"/>
                                        </p:tgtEl>
                                      </p:cBhvr>
                                    </p:animEffect>
                                  </p:childTnLst>
                                </p:cTn>
                              </p:par>
                              <p:par>
                                <p:cTn fill="hold" nodeType="withEffect" presetClass="entr" presetID="10" presetSubtype="0">
                                  <p:stCondLst>
                                    <p:cond delay="0"/>
                                  </p:stCondLst>
                                  <p:childTnLst>
                                    <p:set>
                                      <p:cBhvr>
                                        <p:cTn dur="1" fill="hold">
                                          <p:stCondLst>
                                            <p:cond delay="0"/>
                                          </p:stCondLst>
                                        </p:cTn>
                                        <p:tgtEl>
                                          <p:spTgt spid="2493"/>
                                        </p:tgtEl>
                                        <p:attrNameLst>
                                          <p:attrName>style.visibility</p:attrName>
                                        </p:attrNameLst>
                                      </p:cBhvr>
                                      <p:to>
                                        <p:strVal val="visible"/>
                                      </p:to>
                                    </p:set>
                                    <p:animEffect filter="fade" transition="in">
                                      <p:cBhvr>
                                        <p:cTn dur="1000"/>
                                        <p:tgtEl>
                                          <p:spTgt spid="2493"/>
                                        </p:tgtEl>
                                      </p:cBhvr>
                                    </p:animEffect>
                                  </p:childTnLst>
                                </p:cTn>
                              </p:par>
                              <p:par>
                                <p:cTn fill="hold" nodeType="withEffect" presetClass="entr" presetID="10" presetSubtype="0">
                                  <p:stCondLst>
                                    <p:cond delay="0"/>
                                  </p:stCondLst>
                                  <p:childTnLst>
                                    <p:set>
                                      <p:cBhvr>
                                        <p:cTn dur="1" fill="hold">
                                          <p:stCondLst>
                                            <p:cond delay="0"/>
                                          </p:stCondLst>
                                        </p:cTn>
                                        <p:tgtEl>
                                          <p:spTgt spid="2486"/>
                                        </p:tgtEl>
                                        <p:attrNameLst>
                                          <p:attrName>style.visibility</p:attrName>
                                        </p:attrNameLst>
                                      </p:cBhvr>
                                      <p:to>
                                        <p:strVal val="visible"/>
                                      </p:to>
                                    </p:set>
                                    <p:animEffect filter="fade" transition="in">
                                      <p:cBhvr>
                                        <p:cTn dur="1000"/>
                                        <p:tgtEl>
                                          <p:spTgt spid="2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7" name="Shape 2517"/>
        <p:cNvGrpSpPr/>
        <p:nvPr/>
      </p:nvGrpSpPr>
      <p:grpSpPr>
        <a:xfrm>
          <a:off x="0" y="0"/>
          <a:ext cx="0" cy="0"/>
          <a:chOff x="0" y="0"/>
          <a:chExt cx="0" cy="0"/>
        </a:xfrm>
      </p:grpSpPr>
      <p:sp>
        <p:nvSpPr>
          <p:cNvPr id="2518" name="Google Shape;2518;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With These Layers, We Can Compose AlexNet!</a:t>
            </a:r>
            <a:endParaRPr/>
          </a:p>
        </p:txBody>
      </p:sp>
      <p:pic>
        <p:nvPicPr>
          <p:cNvPr id="2519" name="Google Shape;2519;p103"/>
          <p:cNvPicPr preferRelativeResize="0"/>
          <p:nvPr/>
        </p:nvPicPr>
        <p:blipFill rotWithShape="1">
          <a:blip r:embed="rId3">
            <a:alphaModFix/>
          </a:blip>
          <a:srcRect b="0" l="0" r="0" t="0"/>
          <a:stretch/>
        </p:blipFill>
        <p:spPr>
          <a:xfrm>
            <a:off x="531874" y="2198475"/>
            <a:ext cx="6592525" cy="2119025"/>
          </a:xfrm>
          <a:prstGeom prst="rect">
            <a:avLst/>
          </a:prstGeom>
          <a:noFill/>
          <a:ln cap="flat" cmpd="sng" w="9525">
            <a:solidFill>
              <a:srgbClr val="000000"/>
            </a:solidFill>
            <a:prstDash val="solid"/>
            <a:round/>
            <a:headEnd len="sm" w="sm" type="none"/>
            <a:tailEnd len="sm" w="sm" type="none"/>
          </a:ln>
        </p:spPr>
      </p:pic>
      <p:pic>
        <p:nvPicPr>
          <p:cNvPr id="2520" name="Google Shape;2520;p103"/>
          <p:cNvPicPr preferRelativeResize="0"/>
          <p:nvPr/>
        </p:nvPicPr>
        <p:blipFill rotWithShape="1">
          <a:blip r:embed="rId4">
            <a:alphaModFix/>
          </a:blip>
          <a:srcRect b="0" l="0" r="0" t="0"/>
          <a:stretch/>
        </p:blipFill>
        <p:spPr>
          <a:xfrm>
            <a:off x="227072" y="1040626"/>
            <a:ext cx="1818850" cy="1136975"/>
          </a:xfrm>
          <a:prstGeom prst="rect">
            <a:avLst/>
          </a:prstGeom>
          <a:noFill/>
          <a:ln>
            <a:noFill/>
          </a:ln>
        </p:spPr>
      </p:pic>
      <p:sp>
        <p:nvSpPr>
          <p:cNvPr id="2521" name="Google Shape;2521;p103"/>
          <p:cNvSpPr/>
          <p:nvPr/>
        </p:nvSpPr>
        <p:spPr>
          <a:xfrm>
            <a:off x="67275" y="4229850"/>
            <a:ext cx="1043100" cy="684900"/>
          </a:xfrm>
          <a:prstGeom prst="upArrowCallout">
            <a:avLst>
              <a:gd fmla="val 25000" name="adj1"/>
              <a:gd fmla="val 25000" name="adj2"/>
              <a:gd fmla="val 25000" name="adj3"/>
              <a:gd fmla="val 64977" name="adj4"/>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Image</a:t>
            </a:r>
            <a:endParaRPr sz="2400">
              <a:latin typeface="Helvetica Neue"/>
              <a:ea typeface="Helvetica Neue"/>
              <a:cs typeface="Helvetica Neue"/>
              <a:sym typeface="Helvetica Neue"/>
            </a:endParaRPr>
          </a:p>
        </p:txBody>
      </p:sp>
      <p:sp>
        <p:nvSpPr>
          <p:cNvPr id="2522" name="Google Shape;2522;p103"/>
          <p:cNvSpPr/>
          <p:nvPr/>
        </p:nvSpPr>
        <p:spPr>
          <a:xfrm>
            <a:off x="1134075" y="42298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2523" name="Google Shape;2523;p103"/>
          <p:cNvSpPr/>
          <p:nvPr/>
        </p:nvSpPr>
        <p:spPr>
          <a:xfrm>
            <a:off x="1515075" y="4382250"/>
            <a:ext cx="912000" cy="684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Pool</a:t>
            </a:r>
            <a:endParaRPr sz="2400">
              <a:latin typeface="Helvetica Neue"/>
              <a:ea typeface="Helvetica Neue"/>
              <a:cs typeface="Helvetica Neue"/>
              <a:sym typeface="Helvetica Neue"/>
            </a:endParaRPr>
          </a:p>
        </p:txBody>
      </p:sp>
      <p:sp>
        <p:nvSpPr>
          <p:cNvPr id="2524" name="Google Shape;2524;p103"/>
          <p:cNvSpPr/>
          <p:nvPr/>
        </p:nvSpPr>
        <p:spPr>
          <a:xfrm>
            <a:off x="2124675" y="42298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2525" name="Google Shape;2525;p103"/>
          <p:cNvSpPr/>
          <p:nvPr/>
        </p:nvSpPr>
        <p:spPr>
          <a:xfrm>
            <a:off x="2505675" y="4382250"/>
            <a:ext cx="912000" cy="684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Pool</a:t>
            </a:r>
            <a:endParaRPr sz="2400">
              <a:latin typeface="Helvetica Neue"/>
              <a:ea typeface="Helvetica Neue"/>
              <a:cs typeface="Helvetica Neue"/>
              <a:sym typeface="Helvetica Neue"/>
            </a:endParaRPr>
          </a:p>
        </p:txBody>
      </p:sp>
      <p:sp>
        <p:nvSpPr>
          <p:cNvPr id="2526" name="Google Shape;2526;p103"/>
          <p:cNvSpPr/>
          <p:nvPr/>
        </p:nvSpPr>
        <p:spPr>
          <a:xfrm>
            <a:off x="3039075" y="42298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2527" name="Google Shape;2527;p103"/>
          <p:cNvSpPr/>
          <p:nvPr/>
        </p:nvSpPr>
        <p:spPr>
          <a:xfrm>
            <a:off x="3987922" y="42298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2528" name="Google Shape;2528;p103"/>
          <p:cNvSpPr/>
          <p:nvPr/>
        </p:nvSpPr>
        <p:spPr>
          <a:xfrm>
            <a:off x="4933637" y="42298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2529" name="Google Shape;2529;p103"/>
          <p:cNvSpPr/>
          <p:nvPr/>
        </p:nvSpPr>
        <p:spPr>
          <a:xfrm>
            <a:off x="5314637" y="4382250"/>
            <a:ext cx="912000" cy="684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Pool</a:t>
            </a:r>
            <a:endParaRPr sz="2400">
              <a:latin typeface="Helvetica Neue"/>
              <a:ea typeface="Helvetica Neue"/>
              <a:cs typeface="Helvetica Neue"/>
              <a:sym typeface="Helvetica Neue"/>
            </a:endParaRPr>
          </a:p>
        </p:txBody>
      </p:sp>
      <p:sp>
        <p:nvSpPr>
          <p:cNvPr id="2530" name="Google Shape;2530;p103"/>
          <p:cNvSpPr/>
          <p:nvPr/>
        </p:nvSpPr>
        <p:spPr>
          <a:xfrm>
            <a:off x="5698768" y="4229850"/>
            <a:ext cx="912000" cy="684900"/>
          </a:xfrm>
          <a:prstGeom prst="upArrowCallout">
            <a:avLst>
              <a:gd fmla="val 25000" name="adj1"/>
              <a:gd fmla="val 25000" name="adj2"/>
              <a:gd fmla="val 25000" name="adj3"/>
              <a:gd fmla="val 64977" name="adj4"/>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a:t>
            </a:r>
            <a:endParaRPr sz="2400">
              <a:latin typeface="Helvetica Neue"/>
              <a:ea typeface="Helvetica Neue"/>
              <a:cs typeface="Helvetica Neue"/>
              <a:sym typeface="Helvetica Neue"/>
            </a:endParaRPr>
          </a:p>
        </p:txBody>
      </p:sp>
      <p:sp>
        <p:nvSpPr>
          <p:cNvPr id="2531" name="Google Shape;2531;p103"/>
          <p:cNvSpPr/>
          <p:nvPr/>
        </p:nvSpPr>
        <p:spPr>
          <a:xfrm>
            <a:off x="6208160" y="4229850"/>
            <a:ext cx="912000" cy="684900"/>
          </a:xfrm>
          <a:prstGeom prst="upArrowCallout">
            <a:avLst>
              <a:gd fmla="val 25000" name="adj1"/>
              <a:gd fmla="val 25000" name="adj2"/>
              <a:gd fmla="val 25000" name="adj3"/>
              <a:gd fmla="val 64977" name="adj4"/>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a:t>
            </a:r>
            <a:endParaRPr sz="2400">
              <a:latin typeface="Helvetica Neue"/>
              <a:ea typeface="Helvetica Neue"/>
              <a:cs typeface="Helvetica Neue"/>
              <a:sym typeface="Helvetica Neue"/>
            </a:endParaRPr>
          </a:p>
        </p:txBody>
      </p:sp>
      <p:sp>
        <p:nvSpPr>
          <p:cNvPr id="2532" name="Google Shape;2532;p103"/>
          <p:cNvSpPr/>
          <p:nvPr/>
        </p:nvSpPr>
        <p:spPr>
          <a:xfrm>
            <a:off x="6512969" y="4229850"/>
            <a:ext cx="1043100" cy="684900"/>
          </a:xfrm>
          <a:prstGeom prst="upArrowCallout">
            <a:avLst>
              <a:gd fmla="val 25000" name="adj1"/>
              <a:gd fmla="val 25000" name="adj2"/>
              <a:gd fmla="val 25000" name="adj3"/>
              <a:gd fmla="val 64977" name="adj4"/>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a:t>
            </a:r>
            <a:r>
              <a:rPr lang="en" sz="2500">
                <a:solidFill>
                  <a:schemeClr val="dk1"/>
                </a:solidFill>
                <a:latin typeface="Helvetica Neue"/>
                <a:ea typeface="Helvetica Neue"/>
                <a:cs typeface="Helvetica Neue"/>
                <a:sym typeface="Helvetica Neue"/>
              </a:rPr>
              <a:t>𝝈</a:t>
            </a:r>
            <a:endParaRPr sz="24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0"/>
                                        </p:tgtEl>
                                        <p:attrNameLst>
                                          <p:attrName>style.visibility</p:attrName>
                                        </p:attrNameLst>
                                      </p:cBhvr>
                                      <p:to>
                                        <p:strVal val="visible"/>
                                      </p:to>
                                    </p:set>
                                    <p:animEffect filter="fade" transition="in">
                                      <p:cBhvr>
                                        <p:cTn dur="1000"/>
                                        <p:tgtEl>
                                          <p:spTgt spid="2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9"/>
                                        </p:tgtEl>
                                        <p:attrNameLst>
                                          <p:attrName>style.visibility</p:attrName>
                                        </p:attrNameLst>
                                      </p:cBhvr>
                                      <p:to>
                                        <p:strVal val="visible"/>
                                      </p:to>
                                    </p:set>
                                    <p:animEffect filter="fade" transition="in">
                                      <p:cBhvr>
                                        <p:cTn dur="1000"/>
                                        <p:tgtEl>
                                          <p:spTgt spid="2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1"/>
                                        </p:tgtEl>
                                        <p:attrNameLst>
                                          <p:attrName>style.visibility</p:attrName>
                                        </p:attrNameLst>
                                      </p:cBhvr>
                                      <p:to>
                                        <p:strVal val="visible"/>
                                      </p:to>
                                    </p:set>
                                    <p:animEffect filter="fade" transition="in">
                                      <p:cBhvr>
                                        <p:cTn dur="1000"/>
                                        <p:tgtEl>
                                          <p:spTgt spid="2521"/>
                                        </p:tgtEl>
                                      </p:cBhvr>
                                    </p:animEffect>
                                  </p:childTnLst>
                                </p:cTn>
                              </p:par>
                              <p:par>
                                <p:cTn fill="hold" nodeType="withEffect" presetClass="entr" presetID="10" presetSubtype="0">
                                  <p:stCondLst>
                                    <p:cond delay="0"/>
                                  </p:stCondLst>
                                  <p:childTnLst>
                                    <p:set>
                                      <p:cBhvr>
                                        <p:cTn dur="1" fill="hold">
                                          <p:stCondLst>
                                            <p:cond delay="0"/>
                                          </p:stCondLst>
                                        </p:cTn>
                                        <p:tgtEl>
                                          <p:spTgt spid="2522"/>
                                        </p:tgtEl>
                                        <p:attrNameLst>
                                          <p:attrName>style.visibility</p:attrName>
                                        </p:attrNameLst>
                                      </p:cBhvr>
                                      <p:to>
                                        <p:strVal val="visible"/>
                                      </p:to>
                                    </p:set>
                                    <p:animEffect filter="fade" transition="in">
                                      <p:cBhvr>
                                        <p:cTn dur="1000"/>
                                        <p:tgtEl>
                                          <p:spTgt spid="2522"/>
                                        </p:tgtEl>
                                      </p:cBhvr>
                                    </p:animEffect>
                                  </p:childTnLst>
                                </p:cTn>
                              </p:par>
                              <p:par>
                                <p:cTn fill="hold" nodeType="withEffect" presetClass="entr" presetID="10" presetSubtype="0">
                                  <p:stCondLst>
                                    <p:cond delay="0"/>
                                  </p:stCondLst>
                                  <p:childTnLst>
                                    <p:set>
                                      <p:cBhvr>
                                        <p:cTn dur="1" fill="hold">
                                          <p:stCondLst>
                                            <p:cond delay="0"/>
                                          </p:stCondLst>
                                        </p:cTn>
                                        <p:tgtEl>
                                          <p:spTgt spid="2523"/>
                                        </p:tgtEl>
                                        <p:attrNameLst>
                                          <p:attrName>style.visibility</p:attrName>
                                        </p:attrNameLst>
                                      </p:cBhvr>
                                      <p:to>
                                        <p:strVal val="visible"/>
                                      </p:to>
                                    </p:set>
                                    <p:animEffect filter="fade" transition="in">
                                      <p:cBhvr>
                                        <p:cTn dur="1000"/>
                                        <p:tgtEl>
                                          <p:spTgt spid="2523"/>
                                        </p:tgtEl>
                                      </p:cBhvr>
                                    </p:animEffect>
                                  </p:childTnLst>
                                </p:cTn>
                              </p:par>
                              <p:par>
                                <p:cTn fill="hold" nodeType="withEffect" presetClass="entr" presetID="10" presetSubtype="0">
                                  <p:stCondLst>
                                    <p:cond delay="0"/>
                                  </p:stCondLst>
                                  <p:childTnLst>
                                    <p:set>
                                      <p:cBhvr>
                                        <p:cTn dur="1" fill="hold">
                                          <p:stCondLst>
                                            <p:cond delay="0"/>
                                          </p:stCondLst>
                                        </p:cTn>
                                        <p:tgtEl>
                                          <p:spTgt spid="2524"/>
                                        </p:tgtEl>
                                        <p:attrNameLst>
                                          <p:attrName>style.visibility</p:attrName>
                                        </p:attrNameLst>
                                      </p:cBhvr>
                                      <p:to>
                                        <p:strVal val="visible"/>
                                      </p:to>
                                    </p:set>
                                    <p:animEffect filter="fade" transition="in">
                                      <p:cBhvr>
                                        <p:cTn dur="1000"/>
                                        <p:tgtEl>
                                          <p:spTgt spid="2524"/>
                                        </p:tgtEl>
                                      </p:cBhvr>
                                    </p:animEffect>
                                  </p:childTnLst>
                                </p:cTn>
                              </p:par>
                              <p:par>
                                <p:cTn fill="hold" nodeType="withEffect" presetClass="entr" presetID="10" presetSubtype="0">
                                  <p:stCondLst>
                                    <p:cond delay="0"/>
                                  </p:stCondLst>
                                  <p:childTnLst>
                                    <p:set>
                                      <p:cBhvr>
                                        <p:cTn dur="1" fill="hold">
                                          <p:stCondLst>
                                            <p:cond delay="0"/>
                                          </p:stCondLst>
                                        </p:cTn>
                                        <p:tgtEl>
                                          <p:spTgt spid="2525"/>
                                        </p:tgtEl>
                                        <p:attrNameLst>
                                          <p:attrName>style.visibility</p:attrName>
                                        </p:attrNameLst>
                                      </p:cBhvr>
                                      <p:to>
                                        <p:strVal val="visible"/>
                                      </p:to>
                                    </p:set>
                                    <p:animEffect filter="fade" transition="in">
                                      <p:cBhvr>
                                        <p:cTn dur="1000"/>
                                        <p:tgtEl>
                                          <p:spTgt spid="2525"/>
                                        </p:tgtEl>
                                      </p:cBhvr>
                                    </p:animEffect>
                                  </p:childTnLst>
                                </p:cTn>
                              </p:par>
                              <p:par>
                                <p:cTn fill="hold" nodeType="withEffect" presetClass="entr" presetID="10" presetSubtype="0">
                                  <p:stCondLst>
                                    <p:cond delay="0"/>
                                  </p:stCondLst>
                                  <p:childTnLst>
                                    <p:set>
                                      <p:cBhvr>
                                        <p:cTn dur="1" fill="hold">
                                          <p:stCondLst>
                                            <p:cond delay="0"/>
                                          </p:stCondLst>
                                        </p:cTn>
                                        <p:tgtEl>
                                          <p:spTgt spid="2526"/>
                                        </p:tgtEl>
                                        <p:attrNameLst>
                                          <p:attrName>style.visibility</p:attrName>
                                        </p:attrNameLst>
                                      </p:cBhvr>
                                      <p:to>
                                        <p:strVal val="visible"/>
                                      </p:to>
                                    </p:set>
                                    <p:animEffect filter="fade" transition="in">
                                      <p:cBhvr>
                                        <p:cTn dur="1000"/>
                                        <p:tgtEl>
                                          <p:spTgt spid="2526"/>
                                        </p:tgtEl>
                                      </p:cBhvr>
                                    </p:animEffect>
                                  </p:childTnLst>
                                </p:cTn>
                              </p:par>
                              <p:par>
                                <p:cTn fill="hold" nodeType="withEffect" presetClass="entr" presetID="10" presetSubtype="0">
                                  <p:stCondLst>
                                    <p:cond delay="0"/>
                                  </p:stCondLst>
                                  <p:childTnLst>
                                    <p:set>
                                      <p:cBhvr>
                                        <p:cTn dur="1" fill="hold">
                                          <p:stCondLst>
                                            <p:cond delay="0"/>
                                          </p:stCondLst>
                                        </p:cTn>
                                        <p:tgtEl>
                                          <p:spTgt spid="2527"/>
                                        </p:tgtEl>
                                        <p:attrNameLst>
                                          <p:attrName>style.visibility</p:attrName>
                                        </p:attrNameLst>
                                      </p:cBhvr>
                                      <p:to>
                                        <p:strVal val="visible"/>
                                      </p:to>
                                    </p:set>
                                    <p:animEffect filter="fade" transition="in">
                                      <p:cBhvr>
                                        <p:cTn dur="1000"/>
                                        <p:tgtEl>
                                          <p:spTgt spid="2527"/>
                                        </p:tgtEl>
                                      </p:cBhvr>
                                    </p:animEffect>
                                  </p:childTnLst>
                                </p:cTn>
                              </p:par>
                              <p:par>
                                <p:cTn fill="hold" nodeType="withEffect" presetClass="entr" presetID="10" presetSubtype="0">
                                  <p:stCondLst>
                                    <p:cond delay="0"/>
                                  </p:stCondLst>
                                  <p:childTnLst>
                                    <p:set>
                                      <p:cBhvr>
                                        <p:cTn dur="1" fill="hold">
                                          <p:stCondLst>
                                            <p:cond delay="0"/>
                                          </p:stCondLst>
                                        </p:cTn>
                                        <p:tgtEl>
                                          <p:spTgt spid="2528"/>
                                        </p:tgtEl>
                                        <p:attrNameLst>
                                          <p:attrName>style.visibility</p:attrName>
                                        </p:attrNameLst>
                                      </p:cBhvr>
                                      <p:to>
                                        <p:strVal val="visible"/>
                                      </p:to>
                                    </p:set>
                                    <p:animEffect filter="fade" transition="in">
                                      <p:cBhvr>
                                        <p:cTn dur="1000"/>
                                        <p:tgtEl>
                                          <p:spTgt spid="2528"/>
                                        </p:tgtEl>
                                      </p:cBhvr>
                                    </p:animEffect>
                                  </p:childTnLst>
                                </p:cTn>
                              </p:par>
                              <p:par>
                                <p:cTn fill="hold" nodeType="withEffect" presetClass="entr" presetID="10" presetSubtype="0">
                                  <p:stCondLst>
                                    <p:cond delay="0"/>
                                  </p:stCondLst>
                                  <p:childTnLst>
                                    <p:set>
                                      <p:cBhvr>
                                        <p:cTn dur="1" fill="hold">
                                          <p:stCondLst>
                                            <p:cond delay="0"/>
                                          </p:stCondLst>
                                        </p:cTn>
                                        <p:tgtEl>
                                          <p:spTgt spid="2529"/>
                                        </p:tgtEl>
                                        <p:attrNameLst>
                                          <p:attrName>style.visibility</p:attrName>
                                        </p:attrNameLst>
                                      </p:cBhvr>
                                      <p:to>
                                        <p:strVal val="visible"/>
                                      </p:to>
                                    </p:set>
                                    <p:animEffect filter="fade" transition="in">
                                      <p:cBhvr>
                                        <p:cTn dur="1000"/>
                                        <p:tgtEl>
                                          <p:spTgt spid="2529"/>
                                        </p:tgtEl>
                                      </p:cBhvr>
                                    </p:animEffect>
                                  </p:childTnLst>
                                </p:cTn>
                              </p:par>
                              <p:par>
                                <p:cTn fill="hold" nodeType="withEffect" presetClass="entr" presetID="10" presetSubtype="0">
                                  <p:stCondLst>
                                    <p:cond delay="0"/>
                                  </p:stCondLst>
                                  <p:childTnLst>
                                    <p:set>
                                      <p:cBhvr>
                                        <p:cTn dur="1" fill="hold">
                                          <p:stCondLst>
                                            <p:cond delay="0"/>
                                          </p:stCondLst>
                                        </p:cTn>
                                        <p:tgtEl>
                                          <p:spTgt spid="2530"/>
                                        </p:tgtEl>
                                        <p:attrNameLst>
                                          <p:attrName>style.visibility</p:attrName>
                                        </p:attrNameLst>
                                      </p:cBhvr>
                                      <p:to>
                                        <p:strVal val="visible"/>
                                      </p:to>
                                    </p:set>
                                    <p:animEffect filter="fade" transition="in">
                                      <p:cBhvr>
                                        <p:cTn dur="1000"/>
                                        <p:tgtEl>
                                          <p:spTgt spid="2530"/>
                                        </p:tgtEl>
                                      </p:cBhvr>
                                    </p:animEffect>
                                  </p:childTnLst>
                                </p:cTn>
                              </p:par>
                              <p:par>
                                <p:cTn fill="hold" nodeType="withEffect" presetClass="entr" presetID="10" presetSubtype="0">
                                  <p:stCondLst>
                                    <p:cond delay="0"/>
                                  </p:stCondLst>
                                  <p:childTnLst>
                                    <p:set>
                                      <p:cBhvr>
                                        <p:cTn dur="1" fill="hold">
                                          <p:stCondLst>
                                            <p:cond delay="0"/>
                                          </p:stCondLst>
                                        </p:cTn>
                                        <p:tgtEl>
                                          <p:spTgt spid="2531"/>
                                        </p:tgtEl>
                                        <p:attrNameLst>
                                          <p:attrName>style.visibility</p:attrName>
                                        </p:attrNameLst>
                                      </p:cBhvr>
                                      <p:to>
                                        <p:strVal val="visible"/>
                                      </p:to>
                                    </p:set>
                                    <p:animEffect filter="fade" transition="in">
                                      <p:cBhvr>
                                        <p:cTn dur="1000"/>
                                        <p:tgtEl>
                                          <p:spTgt spid="2531"/>
                                        </p:tgtEl>
                                      </p:cBhvr>
                                    </p:animEffect>
                                  </p:childTnLst>
                                </p:cTn>
                              </p:par>
                              <p:par>
                                <p:cTn fill="hold" nodeType="withEffect" presetClass="entr" presetID="10" presetSubtype="0">
                                  <p:stCondLst>
                                    <p:cond delay="0"/>
                                  </p:stCondLst>
                                  <p:childTnLst>
                                    <p:set>
                                      <p:cBhvr>
                                        <p:cTn dur="1" fill="hold">
                                          <p:stCondLst>
                                            <p:cond delay="0"/>
                                          </p:stCondLst>
                                        </p:cTn>
                                        <p:tgtEl>
                                          <p:spTgt spid="2532"/>
                                        </p:tgtEl>
                                        <p:attrNameLst>
                                          <p:attrName>style.visibility</p:attrName>
                                        </p:attrNameLst>
                                      </p:cBhvr>
                                      <p:to>
                                        <p:strVal val="visible"/>
                                      </p:to>
                                    </p:set>
                                    <p:animEffect filter="fade" transition="in">
                                      <p:cBhvr>
                                        <p:cTn dur="1000"/>
                                        <p:tgtEl>
                                          <p:spTgt spid="25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6" name="Shape 2536"/>
        <p:cNvGrpSpPr/>
        <p:nvPr/>
      </p:nvGrpSpPr>
      <p:grpSpPr>
        <a:xfrm>
          <a:off x="0" y="0"/>
          <a:ext cx="0" cy="0"/>
          <a:chOff x="0" y="0"/>
          <a:chExt cx="0" cy="0"/>
        </a:xfrm>
      </p:grpSpPr>
      <p:sp>
        <p:nvSpPr>
          <p:cNvPr id="2537" name="Google Shape;2537;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a:t>
            </a:r>
            <a:r>
              <a:rPr lang="en"/>
              <a:t> Does AlexNet Learn?</a:t>
            </a:r>
            <a:endParaRPr/>
          </a:p>
        </p:txBody>
      </p:sp>
      <p:sp>
        <p:nvSpPr>
          <p:cNvPr id="2538" name="Google Shape;2538;p104"/>
          <p:cNvSpPr/>
          <p:nvPr/>
        </p:nvSpPr>
        <p:spPr>
          <a:xfrm>
            <a:off x="67275" y="3925050"/>
            <a:ext cx="1043100" cy="684900"/>
          </a:xfrm>
          <a:prstGeom prst="upArrowCallout">
            <a:avLst>
              <a:gd fmla="val 25000" name="adj1"/>
              <a:gd fmla="val 25000" name="adj2"/>
              <a:gd fmla="val 25000" name="adj3"/>
              <a:gd fmla="val 64977" name="adj4"/>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Image</a:t>
            </a:r>
            <a:endParaRPr sz="2400">
              <a:latin typeface="Helvetica Neue"/>
              <a:ea typeface="Helvetica Neue"/>
              <a:cs typeface="Helvetica Neue"/>
              <a:sym typeface="Helvetica Neue"/>
            </a:endParaRPr>
          </a:p>
        </p:txBody>
      </p:sp>
      <p:sp>
        <p:nvSpPr>
          <p:cNvPr id="2539" name="Google Shape;2539;p104"/>
          <p:cNvSpPr/>
          <p:nvPr/>
        </p:nvSpPr>
        <p:spPr>
          <a:xfrm>
            <a:off x="1134075" y="39250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2540" name="Google Shape;2540;p104"/>
          <p:cNvSpPr/>
          <p:nvPr/>
        </p:nvSpPr>
        <p:spPr>
          <a:xfrm>
            <a:off x="1515075" y="4077450"/>
            <a:ext cx="912000" cy="684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Pool</a:t>
            </a:r>
            <a:endParaRPr sz="2400">
              <a:latin typeface="Helvetica Neue"/>
              <a:ea typeface="Helvetica Neue"/>
              <a:cs typeface="Helvetica Neue"/>
              <a:sym typeface="Helvetica Neue"/>
            </a:endParaRPr>
          </a:p>
        </p:txBody>
      </p:sp>
      <p:sp>
        <p:nvSpPr>
          <p:cNvPr id="2541" name="Google Shape;2541;p104"/>
          <p:cNvSpPr/>
          <p:nvPr/>
        </p:nvSpPr>
        <p:spPr>
          <a:xfrm>
            <a:off x="2462499" y="39250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2542" name="Google Shape;2542;p104"/>
          <p:cNvSpPr/>
          <p:nvPr/>
        </p:nvSpPr>
        <p:spPr>
          <a:xfrm>
            <a:off x="2843499" y="4077450"/>
            <a:ext cx="912000" cy="684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Pool</a:t>
            </a:r>
            <a:endParaRPr sz="2400">
              <a:latin typeface="Helvetica Neue"/>
              <a:ea typeface="Helvetica Neue"/>
              <a:cs typeface="Helvetica Neue"/>
              <a:sym typeface="Helvetica Neue"/>
            </a:endParaRPr>
          </a:p>
        </p:txBody>
      </p:sp>
      <p:sp>
        <p:nvSpPr>
          <p:cNvPr id="2543" name="Google Shape;2543;p104"/>
          <p:cNvSpPr/>
          <p:nvPr/>
        </p:nvSpPr>
        <p:spPr>
          <a:xfrm>
            <a:off x="3801075" y="39250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2544" name="Google Shape;2544;p104"/>
          <p:cNvSpPr/>
          <p:nvPr/>
        </p:nvSpPr>
        <p:spPr>
          <a:xfrm>
            <a:off x="4749922" y="39250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2545" name="Google Shape;2545;p104"/>
          <p:cNvSpPr/>
          <p:nvPr/>
        </p:nvSpPr>
        <p:spPr>
          <a:xfrm>
            <a:off x="5695637" y="39250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2546" name="Google Shape;2546;p104"/>
          <p:cNvSpPr/>
          <p:nvPr/>
        </p:nvSpPr>
        <p:spPr>
          <a:xfrm>
            <a:off x="6076637" y="4077450"/>
            <a:ext cx="912000" cy="684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Pool</a:t>
            </a:r>
            <a:endParaRPr sz="2400">
              <a:latin typeface="Helvetica Neue"/>
              <a:ea typeface="Helvetica Neue"/>
              <a:cs typeface="Helvetica Neue"/>
              <a:sym typeface="Helvetica Neue"/>
            </a:endParaRPr>
          </a:p>
        </p:txBody>
      </p:sp>
      <p:sp>
        <p:nvSpPr>
          <p:cNvPr id="2547" name="Google Shape;2547;p104"/>
          <p:cNvSpPr/>
          <p:nvPr/>
        </p:nvSpPr>
        <p:spPr>
          <a:xfrm>
            <a:off x="7037344" y="3925050"/>
            <a:ext cx="912000" cy="684900"/>
          </a:xfrm>
          <a:prstGeom prst="upArrowCallout">
            <a:avLst>
              <a:gd fmla="val 25000" name="adj1"/>
              <a:gd fmla="val 25000" name="adj2"/>
              <a:gd fmla="val 25000" name="adj3"/>
              <a:gd fmla="val 64977" name="adj4"/>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a:t>
            </a:r>
            <a:endParaRPr sz="2400">
              <a:latin typeface="Helvetica Neue"/>
              <a:ea typeface="Helvetica Neue"/>
              <a:cs typeface="Helvetica Neue"/>
              <a:sym typeface="Helvetica Neue"/>
            </a:endParaRPr>
          </a:p>
        </p:txBody>
      </p:sp>
      <p:sp>
        <p:nvSpPr>
          <p:cNvPr id="2548" name="Google Shape;2548;p104"/>
          <p:cNvSpPr/>
          <p:nvPr/>
        </p:nvSpPr>
        <p:spPr>
          <a:xfrm>
            <a:off x="7546736" y="3925050"/>
            <a:ext cx="912000" cy="684900"/>
          </a:xfrm>
          <a:prstGeom prst="upArrowCallout">
            <a:avLst>
              <a:gd fmla="val 25000" name="adj1"/>
              <a:gd fmla="val 25000" name="adj2"/>
              <a:gd fmla="val 25000" name="adj3"/>
              <a:gd fmla="val 64977" name="adj4"/>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a:t>
            </a:r>
            <a:endParaRPr sz="2400">
              <a:latin typeface="Helvetica Neue"/>
              <a:ea typeface="Helvetica Neue"/>
              <a:cs typeface="Helvetica Neue"/>
              <a:sym typeface="Helvetica Neue"/>
            </a:endParaRPr>
          </a:p>
        </p:txBody>
      </p:sp>
      <p:sp>
        <p:nvSpPr>
          <p:cNvPr id="2549" name="Google Shape;2549;p104"/>
          <p:cNvSpPr/>
          <p:nvPr/>
        </p:nvSpPr>
        <p:spPr>
          <a:xfrm>
            <a:off x="7851545" y="3925050"/>
            <a:ext cx="1043100" cy="684900"/>
          </a:xfrm>
          <a:prstGeom prst="upArrowCallout">
            <a:avLst>
              <a:gd fmla="val 25000" name="adj1"/>
              <a:gd fmla="val 25000" name="adj2"/>
              <a:gd fmla="val 25000" name="adj3"/>
              <a:gd fmla="val 64977" name="adj4"/>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a:t>
            </a:r>
            <a:r>
              <a:rPr lang="en" sz="2500">
                <a:solidFill>
                  <a:schemeClr val="dk1"/>
                </a:solidFill>
                <a:latin typeface="Helvetica Neue"/>
                <a:ea typeface="Helvetica Neue"/>
                <a:cs typeface="Helvetica Neue"/>
                <a:sym typeface="Helvetica Neue"/>
              </a:rPr>
              <a:t>𝝈</a:t>
            </a:r>
            <a:endParaRPr sz="2400">
              <a:latin typeface="Helvetica Neue"/>
              <a:ea typeface="Helvetica Neue"/>
              <a:cs typeface="Helvetica Neue"/>
              <a:sym typeface="Helvetica Neue"/>
            </a:endParaRPr>
          </a:p>
        </p:txBody>
      </p:sp>
      <p:sp>
        <p:nvSpPr>
          <p:cNvPr id="2550" name="Google Shape;2550;p104"/>
          <p:cNvSpPr/>
          <p:nvPr/>
        </p:nvSpPr>
        <p:spPr>
          <a:xfrm>
            <a:off x="25" y="4858575"/>
            <a:ext cx="9144000" cy="285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Network Dissection: Quantifying Interpretability of Deep Visual Representations, CVPR’17</a:t>
            </a:r>
            <a:endParaRPr>
              <a:latin typeface="Helvetica Neue"/>
              <a:ea typeface="Helvetica Neue"/>
              <a:cs typeface="Helvetica Neue"/>
              <a:sym typeface="Helvetica Neue"/>
            </a:endParaRPr>
          </a:p>
        </p:txBody>
      </p:sp>
      <p:pic>
        <p:nvPicPr>
          <p:cNvPr id="2551" name="Google Shape;2551;p104"/>
          <p:cNvPicPr preferRelativeResize="0"/>
          <p:nvPr/>
        </p:nvPicPr>
        <p:blipFill rotWithShape="1">
          <a:blip r:embed="rId4">
            <a:alphaModFix/>
          </a:blip>
          <a:srcRect b="0" l="0" r="0" t="0"/>
          <a:stretch/>
        </p:blipFill>
        <p:spPr>
          <a:xfrm>
            <a:off x="1208787" y="1017725"/>
            <a:ext cx="6710188" cy="1105207"/>
          </a:xfrm>
          <a:prstGeom prst="rect">
            <a:avLst/>
          </a:prstGeom>
          <a:noFill/>
          <a:ln>
            <a:noFill/>
          </a:ln>
        </p:spPr>
      </p:pic>
      <p:pic>
        <p:nvPicPr>
          <p:cNvPr id="2552" name="Google Shape;2552;p104"/>
          <p:cNvPicPr preferRelativeResize="0"/>
          <p:nvPr/>
        </p:nvPicPr>
        <p:blipFill rotWithShape="1">
          <a:blip r:embed="rId5">
            <a:alphaModFix/>
          </a:blip>
          <a:srcRect b="0" l="0" r="0" t="0"/>
          <a:stretch/>
        </p:blipFill>
        <p:spPr>
          <a:xfrm>
            <a:off x="1238497" y="2522241"/>
            <a:ext cx="6696716" cy="1102006"/>
          </a:xfrm>
          <a:prstGeom prst="rect">
            <a:avLst/>
          </a:prstGeom>
          <a:noFill/>
          <a:ln>
            <a:noFill/>
          </a:ln>
        </p:spPr>
      </p:pic>
      <p:sp>
        <p:nvSpPr>
          <p:cNvPr id="2553" name="Google Shape;2553;p104"/>
          <p:cNvSpPr/>
          <p:nvPr/>
        </p:nvSpPr>
        <p:spPr>
          <a:xfrm>
            <a:off x="1081550" y="3830800"/>
            <a:ext cx="1043100" cy="864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3"/>
                                        </p:tgtEl>
                                        <p:attrNameLst>
                                          <p:attrName>style.visibility</p:attrName>
                                        </p:attrNameLst>
                                      </p:cBhvr>
                                      <p:to>
                                        <p:strVal val="visible"/>
                                      </p:to>
                                    </p:set>
                                    <p:animEffect filter="fade" transition="in">
                                      <p:cBhvr>
                                        <p:cTn dur="1000"/>
                                        <p:tgtEl>
                                          <p:spTgt spid="2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1"/>
                                        </p:tgtEl>
                                        <p:attrNameLst>
                                          <p:attrName>style.visibility</p:attrName>
                                        </p:attrNameLst>
                                      </p:cBhvr>
                                      <p:to>
                                        <p:strVal val="visible"/>
                                      </p:to>
                                    </p:set>
                                    <p:animEffect filter="fade" transition="in">
                                      <p:cBhvr>
                                        <p:cTn dur="1000"/>
                                        <p:tgtEl>
                                          <p:spTgt spid="2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2"/>
                                        </p:tgtEl>
                                        <p:attrNameLst>
                                          <p:attrName>style.visibility</p:attrName>
                                        </p:attrNameLst>
                                      </p:cBhvr>
                                      <p:to>
                                        <p:strVal val="visible"/>
                                      </p:to>
                                    </p:set>
                                    <p:animEffect filter="fade" transition="in">
                                      <p:cBhvr>
                                        <p:cTn dur="1000"/>
                                        <p:tgtEl>
                                          <p:spTgt spid="25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7" name="Shape 2557"/>
        <p:cNvGrpSpPr/>
        <p:nvPr/>
      </p:nvGrpSpPr>
      <p:grpSpPr>
        <a:xfrm>
          <a:off x="0" y="0"/>
          <a:ext cx="0" cy="0"/>
          <a:chOff x="0" y="0"/>
          <a:chExt cx="0" cy="0"/>
        </a:xfrm>
      </p:grpSpPr>
      <p:sp>
        <p:nvSpPr>
          <p:cNvPr id="2558" name="Google Shape;2558;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Does AlexNet Learn?</a:t>
            </a:r>
            <a:endParaRPr/>
          </a:p>
        </p:txBody>
      </p:sp>
      <p:sp>
        <p:nvSpPr>
          <p:cNvPr id="2559" name="Google Shape;2559;p105"/>
          <p:cNvSpPr/>
          <p:nvPr/>
        </p:nvSpPr>
        <p:spPr>
          <a:xfrm>
            <a:off x="67275" y="3925050"/>
            <a:ext cx="1043100" cy="684900"/>
          </a:xfrm>
          <a:prstGeom prst="upArrowCallout">
            <a:avLst>
              <a:gd fmla="val 25000" name="adj1"/>
              <a:gd fmla="val 25000" name="adj2"/>
              <a:gd fmla="val 25000" name="adj3"/>
              <a:gd fmla="val 64977" name="adj4"/>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Image</a:t>
            </a:r>
            <a:endParaRPr sz="2400">
              <a:latin typeface="Helvetica Neue"/>
              <a:ea typeface="Helvetica Neue"/>
              <a:cs typeface="Helvetica Neue"/>
              <a:sym typeface="Helvetica Neue"/>
            </a:endParaRPr>
          </a:p>
        </p:txBody>
      </p:sp>
      <p:sp>
        <p:nvSpPr>
          <p:cNvPr id="2560" name="Google Shape;2560;p105"/>
          <p:cNvSpPr/>
          <p:nvPr/>
        </p:nvSpPr>
        <p:spPr>
          <a:xfrm>
            <a:off x="1134075" y="39250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2561" name="Google Shape;2561;p105"/>
          <p:cNvSpPr/>
          <p:nvPr/>
        </p:nvSpPr>
        <p:spPr>
          <a:xfrm>
            <a:off x="1515075" y="4077450"/>
            <a:ext cx="912000" cy="684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Pool</a:t>
            </a:r>
            <a:endParaRPr sz="2400">
              <a:latin typeface="Helvetica Neue"/>
              <a:ea typeface="Helvetica Neue"/>
              <a:cs typeface="Helvetica Neue"/>
              <a:sym typeface="Helvetica Neue"/>
            </a:endParaRPr>
          </a:p>
        </p:txBody>
      </p:sp>
      <p:sp>
        <p:nvSpPr>
          <p:cNvPr id="2562" name="Google Shape;2562;p105"/>
          <p:cNvSpPr/>
          <p:nvPr/>
        </p:nvSpPr>
        <p:spPr>
          <a:xfrm>
            <a:off x="2462499" y="39250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2563" name="Google Shape;2563;p105"/>
          <p:cNvSpPr/>
          <p:nvPr/>
        </p:nvSpPr>
        <p:spPr>
          <a:xfrm>
            <a:off x="2843499" y="4077450"/>
            <a:ext cx="912000" cy="684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Pool</a:t>
            </a:r>
            <a:endParaRPr sz="2400">
              <a:latin typeface="Helvetica Neue"/>
              <a:ea typeface="Helvetica Neue"/>
              <a:cs typeface="Helvetica Neue"/>
              <a:sym typeface="Helvetica Neue"/>
            </a:endParaRPr>
          </a:p>
        </p:txBody>
      </p:sp>
      <p:sp>
        <p:nvSpPr>
          <p:cNvPr id="2564" name="Google Shape;2564;p105"/>
          <p:cNvSpPr/>
          <p:nvPr/>
        </p:nvSpPr>
        <p:spPr>
          <a:xfrm>
            <a:off x="3801075" y="39250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2565" name="Google Shape;2565;p105"/>
          <p:cNvSpPr/>
          <p:nvPr/>
        </p:nvSpPr>
        <p:spPr>
          <a:xfrm>
            <a:off x="4749922" y="39250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2566" name="Google Shape;2566;p105"/>
          <p:cNvSpPr/>
          <p:nvPr/>
        </p:nvSpPr>
        <p:spPr>
          <a:xfrm>
            <a:off x="5695637" y="39250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2567" name="Google Shape;2567;p105"/>
          <p:cNvSpPr/>
          <p:nvPr/>
        </p:nvSpPr>
        <p:spPr>
          <a:xfrm>
            <a:off x="6076637" y="4077450"/>
            <a:ext cx="912000" cy="684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Pool</a:t>
            </a:r>
            <a:endParaRPr sz="2400">
              <a:latin typeface="Helvetica Neue"/>
              <a:ea typeface="Helvetica Neue"/>
              <a:cs typeface="Helvetica Neue"/>
              <a:sym typeface="Helvetica Neue"/>
            </a:endParaRPr>
          </a:p>
        </p:txBody>
      </p:sp>
      <p:sp>
        <p:nvSpPr>
          <p:cNvPr id="2568" name="Google Shape;2568;p105"/>
          <p:cNvSpPr/>
          <p:nvPr/>
        </p:nvSpPr>
        <p:spPr>
          <a:xfrm>
            <a:off x="7037344" y="3925050"/>
            <a:ext cx="912000" cy="684900"/>
          </a:xfrm>
          <a:prstGeom prst="upArrowCallout">
            <a:avLst>
              <a:gd fmla="val 25000" name="adj1"/>
              <a:gd fmla="val 25000" name="adj2"/>
              <a:gd fmla="val 25000" name="adj3"/>
              <a:gd fmla="val 64977" name="adj4"/>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a:t>
            </a:r>
            <a:endParaRPr sz="2400">
              <a:latin typeface="Helvetica Neue"/>
              <a:ea typeface="Helvetica Neue"/>
              <a:cs typeface="Helvetica Neue"/>
              <a:sym typeface="Helvetica Neue"/>
            </a:endParaRPr>
          </a:p>
        </p:txBody>
      </p:sp>
      <p:sp>
        <p:nvSpPr>
          <p:cNvPr id="2569" name="Google Shape;2569;p105"/>
          <p:cNvSpPr/>
          <p:nvPr/>
        </p:nvSpPr>
        <p:spPr>
          <a:xfrm>
            <a:off x="7546736" y="3925050"/>
            <a:ext cx="912000" cy="684900"/>
          </a:xfrm>
          <a:prstGeom prst="upArrowCallout">
            <a:avLst>
              <a:gd fmla="val 25000" name="adj1"/>
              <a:gd fmla="val 25000" name="adj2"/>
              <a:gd fmla="val 25000" name="adj3"/>
              <a:gd fmla="val 64977" name="adj4"/>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a:t>
            </a:r>
            <a:endParaRPr sz="2400">
              <a:latin typeface="Helvetica Neue"/>
              <a:ea typeface="Helvetica Neue"/>
              <a:cs typeface="Helvetica Neue"/>
              <a:sym typeface="Helvetica Neue"/>
            </a:endParaRPr>
          </a:p>
        </p:txBody>
      </p:sp>
      <p:sp>
        <p:nvSpPr>
          <p:cNvPr id="2570" name="Google Shape;2570;p105"/>
          <p:cNvSpPr/>
          <p:nvPr/>
        </p:nvSpPr>
        <p:spPr>
          <a:xfrm>
            <a:off x="7851545" y="3925050"/>
            <a:ext cx="1043100" cy="684900"/>
          </a:xfrm>
          <a:prstGeom prst="upArrowCallout">
            <a:avLst>
              <a:gd fmla="val 25000" name="adj1"/>
              <a:gd fmla="val 25000" name="adj2"/>
              <a:gd fmla="val 25000" name="adj3"/>
              <a:gd fmla="val 64977" name="adj4"/>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a:t>
            </a:r>
            <a:r>
              <a:rPr lang="en" sz="2500">
                <a:solidFill>
                  <a:schemeClr val="dk1"/>
                </a:solidFill>
                <a:latin typeface="Helvetica Neue"/>
                <a:ea typeface="Helvetica Neue"/>
                <a:cs typeface="Helvetica Neue"/>
                <a:sym typeface="Helvetica Neue"/>
              </a:rPr>
              <a:t>𝝈</a:t>
            </a:r>
            <a:endParaRPr sz="2400">
              <a:latin typeface="Helvetica Neue"/>
              <a:ea typeface="Helvetica Neue"/>
              <a:cs typeface="Helvetica Neue"/>
              <a:sym typeface="Helvetica Neue"/>
            </a:endParaRPr>
          </a:p>
        </p:txBody>
      </p:sp>
      <p:sp>
        <p:nvSpPr>
          <p:cNvPr id="2571" name="Google Shape;2571;p105"/>
          <p:cNvSpPr/>
          <p:nvPr/>
        </p:nvSpPr>
        <p:spPr>
          <a:xfrm>
            <a:off x="25" y="4858575"/>
            <a:ext cx="9144000" cy="285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Network Dissection: Quantifying Interpretability of Deep Visual Representations, CVPR’17</a:t>
            </a:r>
            <a:endParaRPr>
              <a:latin typeface="Helvetica Neue"/>
              <a:ea typeface="Helvetica Neue"/>
              <a:cs typeface="Helvetica Neue"/>
              <a:sym typeface="Helvetica Neue"/>
            </a:endParaRPr>
          </a:p>
        </p:txBody>
      </p:sp>
      <p:sp>
        <p:nvSpPr>
          <p:cNvPr id="2572" name="Google Shape;2572;p105"/>
          <p:cNvSpPr/>
          <p:nvPr/>
        </p:nvSpPr>
        <p:spPr>
          <a:xfrm>
            <a:off x="3723782" y="3830800"/>
            <a:ext cx="1043100" cy="864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3" name="Google Shape;2573;p105"/>
          <p:cNvPicPr preferRelativeResize="0"/>
          <p:nvPr/>
        </p:nvPicPr>
        <p:blipFill rotWithShape="1">
          <a:blip r:embed="rId4">
            <a:alphaModFix/>
          </a:blip>
          <a:srcRect b="0" l="0" r="0" t="0"/>
          <a:stretch/>
        </p:blipFill>
        <p:spPr>
          <a:xfrm>
            <a:off x="1314622" y="999850"/>
            <a:ext cx="6544375" cy="1077532"/>
          </a:xfrm>
          <a:prstGeom prst="rect">
            <a:avLst/>
          </a:prstGeom>
          <a:noFill/>
          <a:ln>
            <a:noFill/>
          </a:ln>
        </p:spPr>
      </p:pic>
      <p:pic>
        <p:nvPicPr>
          <p:cNvPr id="2574" name="Google Shape;2574;p105"/>
          <p:cNvPicPr preferRelativeResize="0"/>
          <p:nvPr/>
        </p:nvPicPr>
        <p:blipFill rotWithShape="1">
          <a:blip r:embed="rId5">
            <a:alphaModFix/>
          </a:blip>
          <a:srcRect b="0" l="0" r="0" t="0"/>
          <a:stretch/>
        </p:blipFill>
        <p:spPr>
          <a:xfrm>
            <a:off x="1285023" y="2590298"/>
            <a:ext cx="6547506" cy="10776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2"/>
                                        </p:tgtEl>
                                        <p:attrNameLst>
                                          <p:attrName>style.visibility</p:attrName>
                                        </p:attrNameLst>
                                      </p:cBhvr>
                                      <p:to>
                                        <p:strVal val="visible"/>
                                      </p:to>
                                    </p:set>
                                    <p:animEffect filter="fade" transition="in">
                                      <p:cBhvr>
                                        <p:cTn dur="1000"/>
                                        <p:tgtEl>
                                          <p:spTgt spid="25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3"/>
                                        </p:tgtEl>
                                        <p:attrNameLst>
                                          <p:attrName>style.visibility</p:attrName>
                                        </p:attrNameLst>
                                      </p:cBhvr>
                                      <p:to>
                                        <p:strVal val="visible"/>
                                      </p:to>
                                    </p:set>
                                    <p:animEffect filter="fade" transition="in">
                                      <p:cBhvr>
                                        <p:cTn dur="1000"/>
                                        <p:tgtEl>
                                          <p:spTgt spid="2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4"/>
                                        </p:tgtEl>
                                        <p:attrNameLst>
                                          <p:attrName>style.visibility</p:attrName>
                                        </p:attrNameLst>
                                      </p:cBhvr>
                                      <p:to>
                                        <p:strVal val="visible"/>
                                      </p:to>
                                    </p:set>
                                    <p:animEffect filter="fade" transition="in">
                                      <p:cBhvr>
                                        <p:cTn dur="1000"/>
                                        <p:tgtEl>
                                          <p:spTgt spid="25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8" name="Shape 2578"/>
        <p:cNvGrpSpPr/>
        <p:nvPr/>
      </p:nvGrpSpPr>
      <p:grpSpPr>
        <a:xfrm>
          <a:off x="0" y="0"/>
          <a:ext cx="0" cy="0"/>
          <a:chOff x="0" y="0"/>
          <a:chExt cx="0" cy="0"/>
        </a:xfrm>
      </p:grpSpPr>
      <p:sp>
        <p:nvSpPr>
          <p:cNvPr id="2579" name="Google Shape;2579;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Does AlexNet Learn?</a:t>
            </a:r>
            <a:endParaRPr/>
          </a:p>
        </p:txBody>
      </p:sp>
      <p:sp>
        <p:nvSpPr>
          <p:cNvPr id="2580" name="Google Shape;2580;p106"/>
          <p:cNvSpPr/>
          <p:nvPr/>
        </p:nvSpPr>
        <p:spPr>
          <a:xfrm>
            <a:off x="67275" y="3925050"/>
            <a:ext cx="1043100" cy="684900"/>
          </a:xfrm>
          <a:prstGeom prst="upArrowCallout">
            <a:avLst>
              <a:gd fmla="val 25000" name="adj1"/>
              <a:gd fmla="val 25000" name="adj2"/>
              <a:gd fmla="val 25000" name="adj3"/>
              <a:gd fmla="val 64977" name="adj4"/>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Image</a:t>
            </a:r>
            <a:endParaRPr sz="2400">
              <a:latin typeface="Helvetica Neue"/>
              <a:ea typeface="Helvetica Neue"/>
              <a:cs typeface="Helvetica Neue"/>
              <a:sym typeface="Helvetica Neue"/>
            </a:endParaRPr>
          </a:p>
        </p:txBody>
      </p:sp>
      <p:sp>
        <p:nvSpPr>
          <p:cNvPr id="2581" name="Google Shape;2581;p106"/>
          <p:cNvSpPr/>
          <p:nvPr/>
        </p:nvSpPr>
        <p:spPr>
          <a:xfrm>
            <a:off x="1134075" y="39250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2582" name="Google Shape;2582;p106"/>
          <p:cNvSpPr/>
          <p:nvPr/>
        </p:nvSpPr>
        <p:spPr>
          <a:xfrm>
            <a:off x="1515075" y="4077450"/>
            <a:ext cx="912000" cy="684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Pool</a:t>
            </a:r>
            <a:endParaRPr sz="2400">
              <a:latin typeface="Helvetica Neue"/>
              <a:ea typeface="Helvetica Neue"/>
              <a:cs typeface="Helvetica Neue"/>
              <a:sym typeface="Helvetica Neue"/>
            </a:endParaRPr>
          </a:p>
        </p:txBody>
      </p:sp>
      <p:sp>
        <p:nvSpPr>
          <p:cNvPr id="2583" name="Google Shape;2583;p106"/>
          <p:cNvSpPr/>
          <p:nvPr/>
        </p:nvSpPr>
        <p:spPr>
          <a:xfrm>
            <a:off x="2462499" y="39250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2584" name="Google Shape;2584;p106"/>
          <p:cNvSpPr/>
          <p:nvPr/>
        </p:nvSpPr>
        <p:spPr>
          <a:xfrm>
            <a:off x="2843499" y="4077450"/>
            <a:ext cx="912000" cy="684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Pool</a:t>
            </a:r>
            <a:endParaRPr sz="2400">
              <a:latin typeface="Helvetica Neue"/>
              <a:ea typeface="Helvetica Neue"/>
              <a:cs typeface="Helvetica Neue"/>
              <a:sym typeface="Helvetica Neue"/>
            </a:endParaRPr>
          </a:p>
        </p:txBody>
      </p:sp>
      <p:sp>
        <p:nvSpPr>
          <p:cNvPr id="2585" name="Google Shape;2585;p106"/>
          <p:cNvSpPr/>
          <p:nvPr/>
        </p:nvSpPr>
        <p:spPr>
          <a:xfrm>
            <a:off x="3801075" y="39250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2586" name="Google Shape;2586;p106"/>
          <p:cNvSpPr/>
          <p:nvPr/>
        </p:nvSpPr>
        <p:spPr>
          <a:xfrm>
            <a:off x="4749922" y="39250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2587" name="Google Shape;2587;p106"/>
          <p:cNvSpPr/>
          <p:nvPr/>
        </p:nvSpPr>
        <p:spPr>
          <a:xfrm>
            <a:off x="5695637" y="3925050"/>
            <a:ext cx="912000" cy="684900"/>
          </a:xfrm>
          <a:prstGeom prst="up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Conv</a:t>
            </a:r>
            <a:endParaRPr sz="2400">
              <a:latin typeface="Helvetica Neue"/>
              <a:ea typeface="Helvetica Neue"/>
              <a:cs typeface="Helvetica Neue"/>
              <a:sym typeface="Helvetica Neue"/>
            </a:endParaRPr>
          </a:p>
        </p:txBody>
      </p:sp>
      <p:sp>
        <p:nvSpPr>
          <p:cNvPr id="2588" name="Google Shape;2588;p106"/>
          <p:cNvSpPr/>
          <p:nvPr/>
        </p:nvSpPr>
        <p:spPr>
          <a:xfrm>
            <a:off x="6076637" y="4077450"/>
            <a:ext cx="912000" cy="684900"/>
          </a:xfrm>
          <a:prstGeom prst="upArrowCallout">
            <a:avLst>
              <a:gd fmla="val 25000" name="adj1"/>
              <a:gd fmla="val 25000" name="adj2"/>
              <a:gd fmla="val 25000" name="adj3"/>
              <a:gd fmla="val 64977" name="adj4"/>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Pool</a:t>
            </a:r>
            <a:endParaRPr sz="2400">
              <a:latin typeface="Helvetica Neue"/>
              <a:ea typeface="Helvetica Neue"/>
              <a:cs typeface="Helvetica Neue"/>
              <a:sym typeface="Helvetica Neue"/>
            </a:endParaRPr>
          </a:p>
        </p:txBody>
      </p:sp>
      <p:sp>
        <p:nvSpPr>
          <p:cNvPr id="2589" name="Google Shape;2589;p106"/>
          <p:cNvSpPr/>
          <p:nvPr/>
        </p:nvSpPr>
        <p:spPr>
          <a:xfrm>
            <a:off x="7037344" y="3925050"/>
            <a:ext cx="912000" cy="684900"/>
          </a:xfrm>
          <a:prstGeom prst="upArrowCallout">
            <a:avLst>
              <a:gd fmla="val 25000" name="adj1"/>
              <a:gd fmla="val 25000" name="adj2"/>
              <a:gd fmla="val 25000" name="adj3"/>
              <a:gd fmla="val 64977" name="adj4"/>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a:t>
            </a:r>
            <a:endParaRPr sz="2400">
              <a:latin typeface="Helvetica Neue"/>
              <a:ea typeface="Helvetica Neue"/>
              <a:cs typeface="Helvetica Neue"/>
              <a:sym typeface="Helvetica Neue"/>
            </a:endParaRPr>
          </a:p>
        </p:txBody>
      </p:sp>
      <p:sp>
        <p:nvSpPr>
          <p:cNvPr id="2590" name="Google Shape;2590;p106"/>
          <p:cNvSpPr/>
          <p:nvPr/>
        </p:nvSpPr>
        <p:spPr>
          <a:xfrm>
            <a:off x="7546736" y="3925050"/>
            <a:ext cx="912000" cy="684900"/>
          </a:xfrm>
          <a:prstGeom prst="upArrowCallout">
            <a:avLst>
              <a:gd fmla="val 25000" name="adj1"/>
              <a:gd fmla="val 25000" name="adj2"/>
              <a:gd fmla="val 25000" name="adj3"/>
              <a:gd fmla="val 64977" name="adj4"/>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a:t>
            </a:r>
            <a:endParaRPr sz="2400">
              <a:latin typeface="Helvetica Neue"/>
              <a:ea typeface="Helvetica Neue"/>
              <a:cs typeface="Helvetica Neue"/>
              <a:sym typeface="Helvetica Neue"/>
            </a:endParaRPr>
          </a:p>
        </p:txBody>
      </p:sp>
      <p:sp>
        <p:nvSpPr>
          <p:cNvPr id="2591" name="Google Shape;2591;p106"/>
          <p:cNvSpPr/>
          <p:nvPr/>
        </p:nvSpPr>
        <p:spPr>
          <a:xfrm>
            <a:off x="7851545" y="3925050"/>
            <a:ext cx="1043100" cy="684900"/>
          </a:xfrm>
          <a:prstGeom prst="upArrowCallout">
            <a:avLst>
              <a:gd fmla="val 25000" name="adj1"/>
              <a:gd fmla="val 25000" name="adj2"/>
              <a:gd fmla="val 25000" name="adj3"/>
              <a:gd fmla="val 64977" name="adj4"/>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FC+</a:t>
            </a:r>
            <a:r>
              <a:rPr lang="en" sz="2500">
                <a:solidFill>
                  <a:schemeClr val="dk1"/>
                </a:solidFill>
                <a:latin typeface="Helvetica Neue"/>
                <a:ea typeface="Helvetica Neue"/>
                <a:cs typeface="Helvetica Neue"/>
                <a:sym typeface="Helvetica Neue"/>
              </a:rPr>
              <a:t>𝝈</a:t>
            </a:r>
            <a:endParaRPr sz="2400">
              <a:latin typeface="Helvetica Neue"/>
              <a:ea typeface="Helvetica Neue"/>
              <a:cs typeface="Helvetica Neue"/>
              <a:sym typeface="Helvetica Neue"/>
            </a:endParaRPr>
          </a:p>
        </p:txBody>
      </p:sp>
      <p:sp>
        <p:nvSpPr>
          <p:cNvPr id="2592" name="Google Shape;2592;p106"/>
          <p:cNvSpPr/>
          <p:nvPr/>
        </p:nvSpPr>
        <p:spPr>
          <a:xfrm>
            <a:off x="25" y="4858575"/>
            <a:ext cx="9144000" cy="285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Network Dissection: Quantifying Interpretability of Deep Visual Representations, CVPR’17</a:t>
            </a:r>
            <a:endParaRPr>
              <a:latin typeface="Helvetica Neue"/>
              <a:ea typeface="Helvetica Neue"/>
              <a:cs typeface="Helvetica Neue"/>
              <a:sym typeface="Helvetica Neue"/>
            </a:endParaRPr>
          </a:p>
        </p:txBody>
      </p:sp>
      <p:sp>
        <p:nvSpPr>
          <p:cNvPr id="2593" name="Google Shape;2593;p106"/>
          <p:cNvSpPr/>
          <p:nvPr/>
        </p:nvSpPr>
        <p:spPr>
          <a:xfrm>
            <a:off x="5604014" y="3830800"/>
            <a:ext cx="1043100" cy="864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4" name="Google Shape;2594;p106"/>
          <p:cNvPicPr preferRelativeResize="0"/>
          <p:nvPr/>
        </p:nvPicPr>
        <p:blipFill rotWithShape="1">
          <a:blip r:embed="rId4">
            <a:alphaModFix/>
          </a:blip>
          <a:srcRect b="0" l="0" r="0" t="0"/>
          <a:stretch/>
        </p:blipFill>
        <p:spPr>
          <a:xfrm>
            <a:off x="1353825" y="1017725"/>
            <a:ext cx="6436351" cy="1059841"/>
          </a:xfrm>
          <a:prstGeom prst="rect">
            <a:avLst/>
          </a:prstGeom>
          <a:noFill/>
          <a:ln>
            <a:noFill/>
          </a:ln>
        </p:spPr>
      </p:pic>
      <p:pic>
        <p:nvPicPr>
          <p:cNvPr id="2595" name="Google Shape;2595;p106"/>
          <p:cNvPicPr preferRelativeResize="0"/>
          <p:nvPr/>
        </p:nvPicPr>
        <p:blipFill rotWithShape="1">
          <a:blip r:embed="rId5">
            <a:alphaModFix/>
          </a:blip>
          <a:srcRect b="0" l="0" r="0" t="0"/>
          <a:stretch/>
        </p:blipFill>
        <p:spPr>
          <a:xfrm>
            <a:off x="1353937" y="2582016"/>
            <a:ext cx="6436124" cy="10598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3"/>
                                        </p:tgtEl>
                                        <p:attrNameLst>
                                          <p:attrName>style.visibility</p:attrName>
                                        </p:attrNameLst>
                                      </p:cBhvr>
                                      <p:to>
                                        <p:strVal val="visible"/>
                                      </p:to>
                                    </p:set>
                                    <p:animEffect filter="fade" transition="in">
                                      <p:cBhvr>
                                        <p:cTn dur="1000"/>
                                        <p:tgtEl>
                                          <p:spTgt spid="25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4"/>
                                        </p:tgtEl>
                                        <p:attrNameLst>
                                          <p:attrName>style.visibility</p:attrName>
                                        </p:attrNameLst>
                                      </p:cBhvr>
                                      <p:to>
                                        <p:strVal val="visible"/>
                                      </p:to>
                                    </p:set>
                                    <p:animEffect filter="fade" transition="in">
                                      <p:cBhvr>
                                        <p:cTn dur="1000"/>
                                        <p:tgtEl>
                                          <p:spTgt spid="25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5"/>
                                        </p:tgtEl>
                                        <p:attrNameLst>
                                          <p:attrName>style.visibility</p:attrName>
                                        </p:attrNameLst>
                                      </p:cBhvr>
                                      <p:to>
                                        <p:strVal val="visible"/>
                                      </p:to>
                                    </p:set>
                                    <p:animEffect filter="fade" transition="in">
                                      <p:cBhvr>
                                        <p:cTn dur="1000"/>
                                        <p:tgtEl>
                                          <p:spTgt spid="25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sp>
        <p:nvSpPr>
          <p:cNvPr id="2600" name="Google Shape;2600;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Formerly Popular Image Classification Architectures</a:t>
            </a:r>
            <a:endParaRPr/>
          </a:p>
        </p:txBody>
      </p:sp>
      <p:sp>
        <p:nvSpPr>
          <p:cNvPr id="2601" name="Google Shape;2601;p107"/>
          <p:cNvSpPr/>
          <p:nvPr/>
        </p:nvSpPr>
        <p:spPr>
          <a:xfrm>
            <a:off x="25" y="4639875"/>
            <a:ext cx="9144000" cy="503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Very Deep Convolutional Networks for Large-Scale Image Recognition</a:t>
            </a:r>
            <a:br>
              <a:rPr lang="en">
                <a:latin typeface="Helvetica Neue"/>
                <a:ea typeface="Helvetica Neue"/>
                <a:cs typeface="Helvetica Neue"/>
                <a:sym typeface="Helvetica Neue"/>
              </a:rPr>
            </a:br>
            <a:r>
              <a:rPr lang="en" u="sng">
                <a:solidFill>
                  <a:schemeClr val="hlink"/>
                </a:solidFill>
                <a:latin typeface="Helvetica Neue"/>
                <a:ea typeface="Helvetica Neue"/>
                <a:cs typeface="Helvetica Neue"/>
                <a:sym typeface="Helvetica Neue"/>
                <a:hlinkClick r:id="rId4"/>
              </a:rPr>
              <a:t>Deep Residual Learning for Image Recognition</a:t>
            </a:r>
            <a:endParaRPr>
              <a:latin typeface="Helvetica Neue"/>
              <a:ea typeface="Helvetica Neue"/>
              <a:cs typeface="Helvetica Neue"/>
              <a:sym typeface="Helvetica Neue"/>
            </a:endParaRPr>
          </a:p>
        </p:txBody>
      </p:sp>
      <p:pic>
        <p:nvPicPr>
          <p:cNvPr id="2602" name="Google Shape;2602;p107"/>
          <p:cNvPicPr preferRelativeResize="0"/>
          <p:nvPr/>
        </p:nvPicPr>
        <p:blipFill rotWithShape="1">
          <a:blip r:embed="rId5">
            <a:alphaModFix/>
          </a:blip>
          <a:srcRect b="0" l="0" r="0" t="0"/>
          <a:stretch/>
        </p:blipFill>
        <p:spPr>
          <a:xfrm>
            <a:off x="151049" y="1579723"/>
            <a:ext cx="8841950" cy="1011400"/>
          </a:xfrm>
          <a:prstGeom prst="rect">
            <a:avLst/>
          </a:prstGeom>
          <a:noFill/>
          <a:ln>
            <a:noFill/>
          </a:ln>
        </p:spPr>
      </p:pic>
      <p:pic>
        <p:nvPicPr>
          <p:cNvPr id="2603" name="Google Shape;2603;p107"/>
          <p:cNvPicPr preferRelativeResize="0"/>
          <p:nvPr/>
        </p:nvPicPr>
        <p:blipFill rotWithShape="1">
          <a:blip r:embed="rId6">
            <a:alphaModFix/>
          </a:blip>
          <a:srcRect b="0" l="0" r="0" t="0"/>
          <a:stretch/>
        </p:blipFill>
        <p:spPr>
          <a:xfrm>
            <a:off x="311725" y="2923536"/>
            <a:ext cx="8520600" cy="14195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2"/>
                                        </p:tgtEl>
                                        <p:attrNameLst>
                                          <p:attrName>style.visibility</p:attrName>
                                        </p:attrNameLst>
                                      </p:cBhvr>
                                      <p:to>
                                        <p:strVal val="visible"/>
                                      </p:to>
                                    </p:set>
                                    <p:animEffect filter="fade" transition="in">
                                      <p:cBhvr>
                                        <p:cTn dur="1000"/>
                                        <p:tgtEl>
                                          <p:spTgt spid="2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3"/>
                                        </p:tgtEl>
                                        <p:attrNameLst>
                                          <p:attrName>style.visibility</p:attrName>
                                        </p:attrNameLst>
                                      </p:cBhvr>
                                      <p:to>
                                        <p:strVal val="visible"/>
                                      </p:to>
                                    </p:set>
                                    <p:animEffect filter="fade" transition="in">
                                      <p:cBhvr>
                                        <p:cTn dur="1000"/>
                                        <p:tgtEl>
                                          <p:spTgt spid="2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1"/>
                                        </p:tgtEl>
                                        <p:attrNameLst>
                                          <p:attrName>style.visibility</p:attrName>
                                        </p:attrNameLst>
                                      </p:cBhvr>
                                      <p:to>
                                        <p:strVal val="visible"/>
                                      </p:to>
                                    </p:set>
                                    <p:animEffect filter="fade" transition="in">
                                      <p:cBhvr>
                                        <p:cTn dur="1000"/>
                                        <p:tgtEl>
                                          <p:spTgt spid="26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7" name="Shape 2607"/>
        <p:cNvGrpSpPr/>
        <p:nvPr/>
      </p:nvGrpSpPr>
      <p:grpSpPr>
        <a:xfrm>
          <a:off x="0" y="0"/>
          <a:ext cx="0" cy="0"/>
          <a:chOff x="0" y="0"/>
          <a:chExt cx="0" cy="0"/>
        </a:xfrm>
      </p:grpSpPr>
      <p:sp>
        <p:nvSpPr>
          <p:cNvPr id="2608" name="Google Shape;2608;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Today’s Plan</a:t>
            </a:r>
            <a:endParaRPr/>
          </a:p>
        </p:txBody>
      </p:sp>
      <p:sp>
        <p:nvSpPr>
          <p:cNvPr id="2609" name="Google Shape;2609;p1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trike="sngStrike"/>
              <a:t>Course organization and deliverables</a:t>
            </a:r>
            <a:endParaRPr strike="sngStrike"/>
          </a:p>
          <a:p>
            <a:pPr indent="-368300" lvl="0" marL="457200" rtl="0" algn="l">
              <a:spcBef>
                <a:spcPts val="0"/>
              </a:spcBef>
              <a:spcAft>
                <a:spcPts val="0"/>
              </a:spcAft>
              <a:buSzPts val="2200"/>
              <a:buChar char="●"/>
            </a:pPr>
            <a:r>
              <a:rPr lang="en" strike="sngStrike"/>
              <a:t>Training Neural Networks</a:t>
            </a:r>
            <a:endParaRPr strike="sngStrike"/>
          </a:p>
          <a:p>
            <a:pPr indent="-368300" lvl="0" marL="457200" rtl="0" algn="l">
              <a:spcBef>
                <a:spcPts val="0"/>
              </a:spcBef>
              <a:spcAft>
                <a:spcPts val="0"/>
              </a:spcAft>
              <a:buSzPts val="2200"/>
              <a:buChar char="●"/>
            </a:pPr>
            <a:r>
              <a:rPr lang="en" strike="sngStrike"/>
              <a:t>Convolutional Neural Networks</a:t>
            </a:r>
            <a:endParaRPr strike="sngStrike"/>
          </a:p>
          <a:p>
            <a:pPr indent="-368300" lvl="1" marL="914400" rtl="0" algn="l">
              <a:spcBef>
                <a:spcPts val="0"/>
              </a:spcBef>
              <a:spcAft>
                <a:spcPts val="0"/>
              </a:spcAft>
              <a:buSzPts val="2200"/>
              <a:buChar char="○"/>
            </a:pPr>
            <a:r>
              <a:rPr lang="en"/>
              <a:t>Any questions before we move on?</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3" name="Shape 2613"/>
        <p:cNvGrpSpPr/>
        <p:nvPr/>
      </p:nvGrpSpPr>
      <p:grpSpPr>
        <a:xfrm>
          <a:off x="0" y="0"/>
          <a:ext cx="0" cy="0"/>
          <a:chOff x="0" y="0"/>
          <a:chExt cx="0" cy="0"/>
        </a:xfrm>
      </p:grpSpPr>
      <p:sp>
        <p:nvSpPr>
          <p:cNvPr id="2614" name="Google Shape;2614;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Action Items for You</a:t>
            </a:r>
            <a:endParaRPr/>
          </a:p>
        </p:txBody>
      </p:sp>
      <p:sp>
        <p:nvSpPr>
          <p:cNvPr id="2615" name="Google Shape;2615;p109"/>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If you have gotten D-clearance but have not taken Quiz 0, please take it; it is just a survey for us to get a sense of the student body, but it is worth points!</a:t>
            </a:r>
            <a:endParaRPr/>
          </a:p>
          <a:p>
            <a:pPr indent="-368300" lvl="0" marL="457200" rtl="0" algn="l">
              <a:spcBef>
                <a:spcPts val="0"/>
              </a:spcBef>
              <a:spcAft>
                <a:spcPts val="0"/>
              </a:spcAft>
              <a:buSzPts val="2200"/>
              <a:buChar char="●"/>
            </a:pPr>
            <a:r>
              <a:rPr lang="en"/>
              <a:t>Form project teams; these must be registered </a:t>
            </a:r>
            <a:r>
              <a:rPr b="1" lang="en"/>
              <a:t>today</a:t>
            </a:r>
            <a:endParaRPr/>
          </a:p>
          <a:p>
            <a:pPr indent="-368300" lvl="0" marL="457200" rtl="0" algn="l">
              <a:spcBef>
                <a:spcPts val="0"/>
              </a:spcBef>
              <a:spcAft>
                <a:spcPts val="0"/>
              </a:spcAft>
              <a:buSzPts val="2200"/>
              <a:buChar char="●"/>
            </a:pPr>
            <a:r>
              <a:rPr lang="en"/>
              <a:t>Start brainstorming project topics; take a look at the deck of project ideas to get an idea what info you’ll need if your team scopes a novel proposal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5">
                                            <p:txEl>
                                              <p:pRg end="0" st="0"/>
                                            </p:txEl>
                                          </p:spTgt>
                                        </p:tgtEl>
                                        <p:attrNameLst>
                                          <p:attrName>style.visibility</p:attrName>
                                        </p:attrNameLst>
                                      </p:cBhvr>
                                      <p:to>
                                        <p:strVal val="visible"/>
                                      </p:to>
                                    </p:set>
                                    <p:animEffect filter="fade" transition="in">
                                      <p:cBhvr>
                                        <p:cTn dur="1000"/>
                                        <p:tgtEl>
                                          <p:spTgt spid="26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5">
                                            <p:txEl>
                                              <p:pRg end="1" st="1"/>
                                            </p:txEl>
                                          </p:spTgt>
                                        </p:tgtEl>
                                        <p:attrNameLst>
                                          <p:attrName>style.visibility</p:attrName>
                                        </p:attrNameLst>
                                      </p:cBhvr>
                                      <p:to>
                                        <p:strVal val="visible"/>
                                      </p:to>
                                    </p:set>
                                    <p:animEffect filter="fade" transition="in">
                                      <p:cBhvr>
                                        <p:cTn dur="1000"/>
                                        <p:tgtEl>
                                          <p:spTgt spid="26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5">
                                            <p:txEl>
                                              <p:pRg end="2" st="2"/>
                                            </p:txEl>
                                          </p:spTgt>
                                        </p:tgtEl>
                                        <p:attrNameLst>
                                          <p:attrName>style.visibility</p:attrName>
                                        </p:attrNameLst>
                                      </p:cBhvr>
                                      <p:to>
                                        <p:strVal val="visible"/>
                                      </p:to>
                                    </p:set>
                                    <p:animEffect filter="fade" transition="in">
                                      <p:cBhvr>
                                        <p:cTn dur="1000"/>
                                        <p:tgtEl>
                                          <p:spTgt spid="261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9" name="Shape 2619"/>
        <p:cNvGrpSpPr/>
        <p:nvPr/>
      </p:nvGrpSpPr>
      <p:grpSpPr>
        <a:xfrm>
          <a:off x="0" y="0"/>
          <a:ext cx="0" cy="0"/>
          <a:chOff x="0" y="0"/>
          <a:chExt cx="0" cy="0"/>
        </a:xfrm>
      </p:grpSpPr>
      <p:sp>
        <p:nvSpPr>
          <p:cNvPr id="2620" name="Google Shape;2620;p11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CSCI 566: Deep Learning and Its Applications</a:t>
            </a:r>
            <a:endParaRPr/>
          </a:p>
        </p:txBody>
      </p:sp>
      <p:sp>
        <p:nvSpPr>
          <p:cNvPr id="2621" name="Google Shape;2621;p11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Jesse Thomason</a:t>
            </a:r>
            <a:endParaRPr/>
          </a:p>
        </p:txBody>
      </p:sp>
      <p:sp>
        <p:nvSpPr>
          <p:cNvPr id="2622" name="Google Shape;2622;p110"/>
          <p:cNvSpPr txBox="1"/>
          <p:nvPr>
            <p:ph idx="1" type="subTitle"/>
          </p:nvPr>
        </p:nvSpPr>
        <p:spPr>
          <a:xfrm>
            <a:off x="311700" y="351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Lecture 3: Training NNs; CNNs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